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6"/>
  </p:notesMasterIdLst>
  <p:handoutMasterIdLst>
    <p:handoutMasterId r:id="rId27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3" r:id="rId22"/>
    <p:sldId id="1064" r:id="rId23"/>
    <p:sldId id="1065" r:id="rId24"/>
    <p:sldId id="106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3"/>
            <p14:sldId id="1064"/>
            <p14:sldId id="1065"/>
            <p14:sldId id="1066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9" d="100"/>
          <a:sy n="109" d="100"/>
        </p:scale>
        <p:origin x="1728" y="13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13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7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960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181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16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1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4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10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2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31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2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https://en.wikipedia.org/wiki/USN_Journal#:~:text=The%20USN%20Journal%20(Update%20Sequence,the%20NTFS%20file%20system%20journaling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9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0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9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5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chicht/ExtractUsnJrn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part 9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USN Journal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FD332-A362-4A3B-BA75-F578571A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Le format de l’enregistrement </a:t>
            </a:r>
            <a:r>
              <a:rPr lang="en-US" i="1" noProof="1">
                <a:solidFill>
                  <a:srgbClr val="FF0000"/>
                </a:solidFill>
              </a:rPr>
              <a:t> $j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05A845-BEC7-4216-91F6-F7BDC1CF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8100392" cy="35936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436F550-6A5C-4DEA-B657-B23DA99A00CB}"/>
              </a:ext>
            </a:extLst>
          </p:cNvPr>
          <p:cNvSpPr txBox="1"/>
          <p:nvPr/>
        </p:nvSpPr>
        <p:spPr>
          <a:xfrm>
            <a:off x="375681" y="5650417"/>
            <a:ext cx="860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https://learn.microsoft.com/en-us/windows/win32/api/winioctl/ns-winioctl-usn_record_v2?redirectedfrom=MSDN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5834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Exemples du drapeu </a:t>
            </a:r>
            <a:r>
              <a:rPr lang="en-US" i="1" noProof="1">
                <a:solidFill>
                  <a:srgbClr val="FF0000"/>
                </a:solidFill>
              </a:rPr>
              <a:t>Reasons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8BBC31-3351-4A86-8BF7-D0150E83C63E}"/>
              </a:ext>
            </a:extLst>
          </p:cNvPr>
          <p:cNvSpPr txBox="1"/>
          <p:nvPr/>
        </p:nvSpPr>
        <p:spPr>
          <a:xfrm>
            <a:off x="654937" y="2408610"/>
            <a:ext cx="84132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Quand un fichier ou un répertoire est fermé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enregistrement USN final est généré avec le drapeau </a:t>
            </a:r>
            <a:r>
              <a:rPr lang="fr-FR" b="1" dirty="0"/>
              <a:t>USN_REASON_CLOSE </a:t>
            </a:r>
            <a:r>
              <a:rPr lang="fr-FR" dirty="0"/>
              <a:t>activé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modification suivante (par exemple, après la prochaine opération d'ouverture </a:t>
            </a:r>
          </a:p>
          <a:p>
            <a:r>
              <a:rPr lang="fr-FR" dirty="0"/>
              <a:t>ou de suppression) donne lieu à un nouvel enregistrement avec un nouveau jeu </a:t>
            </a:r>
          </a:p>
          <a:p>
            <a:r>
              <a:rPr lang="fr-FR" dirty="0"/>
              <a:t>des drapeaux.</a:t>
            </a:r>
          </a:p>
          <a:p>
            <a:endParaRPr lang="fr-FR" dirty="0"/>
          </a:p>
          <a:p>
            <a:r>
              <a:rPr lang="fr-FR" dirty="0"/>
              <a:t>Une opération de renommage ou de déplacement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Génère deux enregistrements USN, l'un qui enregistre l'ancien répertoire parent </a:t>
            </a:r>
          </a:p>
          <a:p>
            <a:r>
              <a:rPr lang="fr-FR" dirty="0"/>
              <a:t>de l'élément, et l'autre qui enregistre un nouveau parent.</a:t>
            </a:r>
          </a:p>
        </p:txBody>
      </p:sp>
    </p:spTree>
    <p:extLst>
      <p:ext uri="{BB962C8B-B14F-4D97-AF65-F5344CB8AC3E}">
        <p14:creationId xmlns:p14="http://schemas.microsoft.com/office/powerpoint/2010/main" val="398540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Exemples du drapeu </a:t>
            </a:r>
            <a:r>
              <a:rPr lang="en-US" i="1" noProof="1">
                <a:solidFill>
                  <a:srgbClr val="FF0000"/>
                </a:solidFill>
              </a:rPr>
              <a:t>Reasons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FA828D-5A7F-46EE-A184-E9D9AE0E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5" y="1814981"/>
            <a:ext cx="7452320" cy="41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3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23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344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Journal USN lors du renommage d'un fichier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DC26D5E-916D-44E2-B1B5-757F6108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8" y="1919077"/>
            <a:ext cx="8230749" cy="30198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383028-CD58-4B27-81C3-575B3DE3D879}"/>
              </a:ext>
            </a:extLst>
          </p:cNvPr>
          <p:cNvSpPr txBox="1"/>
          <p:nvPr/>
        </p:nvSpPr>
        <p:spPr>
          <a:xfrm>
            <a:off x="755576" y="5088035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deux fichiers ont les mêmes numéros de référence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1E5825-8B0D-4866-B53C-1EE4101C1930}"/>
              </a:ext>
            </a:extLst>
          </p:cNvPr>
          <p:cNvSpPr txBox="1"/>
          <p:nvPr/>
        </p:nvSpPr>
        <p:spPr>
          <a:xfrm>
            <a:off x="827584" y="5864613"/>
            <a:ext cx="638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http://windowsir.blogspot.com/2014/07/file-system-ops-effects-on-mft-records.html</a:t>
            </a:r>
          </a:p>
        </p:txBody>
      </p:sp>
    </p:spTree>
    <p:extLst>
      <p:ext uri="{BB962C8B-B14F-4D97-AF65-F5344CB8AC3E}">
        <p14:creationId xmlns:p14="http://schemas.microsoft.com/office/powerpoint/2010/main" val="37058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Comment lire </a:t>
            </a:r>
            <a:r>
              <a:rPr lang="en-US" i="1" dirty="0">
                <a:solidFill>
                  <a:srgbClr val="FF0000"/>
                </a:solidFill>
              </a:rPr>
              <a:t>$Extend\$</a:t>
            </a:r>
            <a:r>
              <a:rPr lang="en-US" i="1" dirty="0" err="1">
                <a:solidFill>
                  <a:srgbClr val="FF0000"/>
                </a:solidFill>
              </a:rPr>
              <a:t>UsnJrnl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971C98-165F-4D2E-92A4-1E05B3E94B06}"/>
              </a:ext>
            </a:extLst>
          </p:cNvPr>
          <p:cNvSpPr txBox="1"/>
          <p:nvPr/>
        </p:nvSpPr>
        <p:spPr>
          <a:xfrm>
            <a:off x="899592" y="2204864"/>
            <a:ext cx="7434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(Scénario 1) </a:t>
            </a:r>
            <a:r>
              <a:rPr lang="fr-FR" dirty="0"/>
              <a:t>Si le journal  n'atteint pas sa taille maximale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>
                <a:solidFill>
                  <a:srgbClr val="7030A0"/>
                </a:solidFill>
              </a:rPr>
              <a:t>icat</a:t>
            </a:r>
            <a:r>
              <a:rPr lang="fr-FR" dirty="0"/>
              <a:t> : extraire le binaire ou </a:t>
            </a:r>
            <a:r>
              <a:rPr lang="en-US" i="1" dirty="0">
                <a:solidFill>
                  <a:srgbClr val="7030A0"/>
                </a:solidFill>
                <a:hlinkClick r:id="rId3"/>
              </a:rPr>
              <a:t>https://github.com/jschicht/ExtractUsnJrnl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bless/</a:t>
            </a:r>
            <a:r>
              <a:rPr lang="en-US" i="1" dirty="0" err="1">
                <a:solidFill>
                  <a:srgbClr val="7030A0"/>
                </a:solidFill>
              </a:rPr>
              <a:t>xxd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/>
              <a:t>ou</a:t>
            </a:r>
            <a:r>
              <a:rPr lang="en-US" i="1" dirty="0">
                <a:solidFill>
                  <a:srgbClr val="7030A0"/>
                </a:solidFill>
              </a:rPr>
              <a:t> UsnJrnl2Csv: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csv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fr-FR" b="1" dirty="0">
                <a:solidFill>
                  <a:srgbClr val="FF0000"/>
                </a:solidFill>
              </a:rPr>
              <a:t>(Scénario 2) </a:t>
            </a:r>
            <a:r>
              <a:rPr lang="fr-FR" dirty="0"/>
              <a:t>Lorsque le journal des modifications atteint sa taille maximale: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clusters d'espace disque du journal sont marqués comme non alloués </a:t>
            </a:r>
          </a:p>
          <a:p>
            <a:r>
              <a:rPr lang="fr-FR" dirty="0"/>
              <a:t>par le système d'exploitation.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Cet espace sera utilisé ultérieurement en cas de besoin.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>
                <a:solidFill>
                  <a:srgbClr val="7030A0"/>
                </a:solidFill>
              </a:rPr>
              <a:t>usncarve</a:t>
            </a:r>
            <a:r>
              <a:rPr lang="fr-FR" i="1" dirty="0">
                <a:solidFill>
                  <a:srgbClr val="7030A0"/>
                </a:solidFill>
              </a:rPr>
              <a:t> </a:t>
            </a:r>
            <a:r>
              <a:rPr lang="fr-FR" dirty="0"/>
              <a:t>: enregistrements dans l'espace non alloué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>
                <a:solidFill>
                  <a:srgbClr val="7030A0"/>
                </a:solidFill>
              </a:rPr>
              <a:t>usnparser</a:t>
            </a:r>
            <a:r>
              <a:rPr lang="fr-FR" dirty="0"/>
              <a:t> : convertir en csv</a:t>
            </a:r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Scénario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1E2A01-3F55-4E1F-BFB1-EFE9FE65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9" y="1832952"/>
            <a:ext cx="8200639" cy="16273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BF0335-73EF-4797-8755-F79CE15F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21" y="3460316"/>
            <a:ext cx="4892129" cy="27201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27173A-CBF5-449A-A458-4D4232520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09" y="4080512"/>
            <a:ext cx="308610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Scénario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0128FB-4007-460D-939A-C3C34D0D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6" y="1783040"/>
            <a:ext cx="8604448" cy="17974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347827-6B3B-48DB-BDC3-404DA00F187E}"/>
              </a:ext>
            </a:extLst>
          </p:cNvPr>
          <p:cNvSpPr txBox="1"/>
          <p:nvPr/>
        </p:nvSpPr>
        <p:spPr>
          <a:xfrm>
            <a:off x="827584" y="3956261"/>
            <a:ext cx="708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Problèmes d'utilisation de </a:t>
            </a:r>
            <a:r>
              <a:rPr lang="fr-FR" b="1" dirty="0" err="1"/>
              <a:t>usnJrnl.bin</a:t>
            </a:r>
            <a:r>
              <a:rPr lang="fr-FR" b="1" dirty="0"/>
              <a:t> </a:t>
            </a:r>
            <a:r>
              <a:rPr lang="fr-FR" dirty="0"/>
              <a:t>extrait d'</a:t>
            </a:r>
            <a:r>
              <a:rPr lang="fr-FR" dirty="0" err="1"/>
              <a:t>icat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$J peut être </a:t>
            </a:r>
            <a:r>
              <a:rPr lang="fr-FR" dirty="0" err="1"/>
              <a:t>sparse</a:t>
            </a:r>
            <a:r>
              <a:rPr lang="fr-FR" dirty="0"/>
              <a:t>, ce qui signifie que certaines parties des données </a:t>
            </a:r>
          </a:p>
          <a:p>
            <a:r>
              <a:rPr lang="fr-FR" dirty="0"/>
              <a:t>ne sont que des 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peut s'agir d'une partie importante des données totales, </a:t>
            </a:r>
          </a:p>
          <a:p>
            <a:r>
              <a:rPr lang="fr-FR" dirty="0"/>
              <a:t>et la plupart des outils extrairont ce flux de données à sa taille maximale </a:t>
            </a:r>
          </a:p>
          <a:p>
            <a:r>
              <a:rPr lang="fr-FR" dirty="0"/>
              <a:t>(ce qui est ennuyeux et constitue un énorme gaspillage d'espace disque).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Pensez à utiliser l'outil </a:t>
            </a:r>
            <a:r>
              <a:rPr lang="fr-FR" i="1" dirty="0">
                <a:solidFill>
                  <a:srgbClr val="7030A0"/>
                </a:solidFill>
              </a:rPr>
              <a:t>https://github.com/jschicht/ExtractUsnJrnl</a:t>
            </a:r>
          </a:p>
        </p:txBody>
      </p:sp>
    </p:spTree>
    <p:extLst>
      <p:ext uri="{BB962C8B-B14F-4D97-AF65-F5344CB8AC3E}">
        <p14:creationId xmlns:p14="http://schemas.microsoft.com/office/powerpoint/2010/main" val="308767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Scénario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592B30-C65F-4B67-B18E-C1885AE5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996952"/>
            <a:ext cx="8515350" cy="22542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D1E546-9B6A-462A-BDC3-6899199E7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64" y="1966757"/>
            <a:ext cx="602064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9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Scénario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237F68F-7BFB-4C96-AE1B-7FECC73B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93820"/>
            <a:ext cx="8748464" cy="21336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E2F7DF1-486E-4308-BF89-CE6FF103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53" y="1774652"/>
            <a:ext cx="603969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Usn</a:t>
            </a:r>
            <a:r>
              <a:rPr lang="en-US" dirty="0"/>
              <a:t> journaling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Scénario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7158AF-1DEE-4B13-BC1D-048F74FE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8604448" cy="28415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BF0CFD-ECC2-4D68-A474-70AE70F235A3}"/>
              </a:ext>
            </a:extLst>
          </p:cNvPr>
          <p:cNvSpPr txBox="1"/>
          <p:nvPr/>
        </p:nvSpPr>
        <p:spPr>
          <a:xfrm>
            <a:off x="746113" y="1956792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Montrer ce qui s'est passé à un moment précis</a:t>
            </a:r>
          </a:p>
        </p:txBody>
      </p:sp>
    </p:spTree>
    <p:extLst>
      <p:ext uri="{BB962C8B-B14F-4D97-AF65-F5344CB8AC3E}">
        <p14:creationId xmlns:p14="http://schemas.microsoft.com/office/powerpoint/2010/main" val="333095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USN et infection par malwares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E3EBB2-CFE6-4987-8D91-113790E53D7B}"/>
              </a:ext>
            </a:extLst>
          </p:cNvPr>
          <p:cNvSpPr txBox="1"/>
          <p:nvPr/>
        </p:nvSpPr>
        <p:spPr>
          <a:xfrm>
            <a:off x="755576" y="2690336"/>
            <a:ext cx="8325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L'utilisation du journal USN peut également être utile pour identifier l'activité produite</a:t>
            </a:r>
          </a:p>
          <a:p>
            <a:r>
              <a:rPr lang="fr-FR" dirty="0"/>
              <a:t> pendant une infection par malware.  Par exemple, dans certains cas, un malware peut </a:t>
            </a:r>
          </a:p>
          <a:p>
            <a:r>
              <a:rPr lang="fr-FR" dirty="0"/>
              <a:t>créer un downloader, l'utiliser pour télécharger un autre malware, puis supprimer le </a:t>
            </a:r>
          </a:p>
          <a:p>
            <a:r>
              <a:rPr lang="fr-FR" dirty="0"/>
              <a:t>downloader original.  Le journal USN peut aider à identifier cette activité, même </a:t>
            </a:r>
          </a:p>
          <a:p>
            <a:r>
              <a:rPr lang="fr-FR" dirty="0"/>
              <a:t>si l'enregistrement MFT du downloader d'origine a été réutilisé et écrasé.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A7B2BD-E150-4DD8-9CFB-2163201DD0B0}"/>
              </a:ext>
            </a:extLst>
          </p:cNvPr>
          <p:cNvSpPr txBox="1"/>
          <p:nvPr/>
        </p:nvSpPr>
        <p:spPr>
          <a:xfrm>
            <a:off x="754535" y="4746475"/>
            <a:ext cx="638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7030A0"/>
                </a:solidFill>
              </a:rPr>
              <a:t>http://windowsir.blogspot.com/2014/07/file-system-ops-effects-on-mft-records.html</a:t>
            </a:r>
          </a:p>
        </p:txBody>
      </p:sp>
    </p:spTree>
    <p:extLst>
      <p:ext uri="{BB962C8B-B14F-4D97-AF65-F5344CB8AC3E}">
        <p14:creationId xmlns:p14="http://schemas.microsoft.com/office/powerpoint/2010/main" val="11706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Usn journal – c’est quoi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67" y="1879136"/>
            <a:ext cx="7886700" cy="3888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La sauvegarde de l'ensemble du volume prend du temps</a:t>
            </a:r>
          </a:p>
          <a:p>
            <a:r>
              <a:rPr lang="fr-FR" noProof="1"/>
              <a:t>Solution : ne sauvegarder que les fichiers modifiés -&gt; garder la trace des fichiers modifiés</a:t>
            </a:r>
          </a:p>
          <a:p>
            <a:r>
              <a:rPr lang="fr-FR" noProof="1"/>
              <a:t>Il n'est pas nécessaire d'inclure les détails des changements</a:t>
            </a:r>
          </a:p>
          <a:p>
            <a:pPr marL="0" indent="0">
              <a:buNone/>
            </a:pPr>
            <a:r>
              <a:rPr lang="en-US" b="1" dirty="0"/>
              <a:t>USN (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/>
              <a:t>pdate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equence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/>
              <a:t>umber) Journal </a:t>
            </a:r>
          </a:p>
          <a:p>
            <a:r>
              <a:rPr lang="fr-FR" noProof="1"/>
              <a:t>Est une caractéristique du système de fichiers de Windows NT (NTFS)</a:t>
            </a:r>
          </a:p>
          <a:p>
            <a:r>
              <a:rPr lang="fr-FR" noProof="1"/>
              <a:t>Enregistre tous les changements de fichiers (par exemple, renommage) qui sont effectués sur le volume</a:t>
            </a:r>
          </a:p>
          <a:p>
            <a:r>
              <a:rPr lang="fr-FR" noProof="1"/>
              <a:t>Les changements sont décrits à l'aide de drapeaux (</a:t>
            </a:r>
            <a:r>
              <a:rPr lang="fr-FR" b="1" noProof="1"/>
              <a:t>bit flags</a:t>
            </a:r>
            <a:r>
              <a:rPr lang="fr-FR" noProof="1"/>
              <a:t>)</a:t>
            </a:r>
          </a:p>
          <a:p>
            <a:pPr marL="0" indent="0">
              <a:buNone/>
            </a:pPr>
            <a:r>
              <a:rPr lang="fr-FR" noProof="1"/>
              <a:t>Depuis Win7, la fonction Journal est activée par défaut</a:t>
            </a:r>
          </a:p>
          <a:p>
            <a:r>
              <a:rPr lang="fr-FR" noProof="1"/>
              <a:t>L'USN est un trésor d'informations pour une enquête forensics</a:t>
            </a:r>
          </a:p>
          <a:p>
            <a:r>
              <a:rPr lang="fr-FR" noProof="1"/>
              <a:t>Garder une trace des comportements suspects sur les volumes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La structure du journal USN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981"/>
            <a:ext cx="6507378" cy="413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"Zone éparse" (</a:t>
            </a:r>
            <a:r>
              <a:rPr lang="fr-FR" b="1" noProof="1"/>
              <a:t>Sparse Area</a:t>
            </a:r>
            <a:r>
              <a:rPr lang="fr-FR" noProof="1"/>
              <a:t>) pour préserver l'espace de manière efficace : rempli avec des zéros</a:t>
            </a:r>
          </a:p>
          <a:p>
            <a:r>
              <a:rPr lang="fr-FR" noProof="1"/>
              <a:t>le fichier ne consomme effectivement pas plus d'espace disque que nécessaire </a:t>
            </a:r>
          </a:p>
          <a:p>
            <a:r>
              <a:rPr lang="fr-FR" noProof="1"/>
              <a:t>mais peut sembler grandir à l'infini</a:t>
            </a:r>
          </a:p>
          <a:p>
            <a:pPr marL="0" indent="0">
              <a:buNone/>
            </a:pPr>
            <a:r>
              <a:rPr lang="fr-FR" noProof="1"/>
              <a:t>La structure permet à l'OS de conserver la même taille des logs</a:t>
            </a:r>
          </a:p>
          <a:p>
            <a:pPr marL="0" indent="0">
              <a:buNone/>
            </a:pPr>
            <a:r>
              <a:rPr lang="fr-FR" noProof="1"/>
              <a:t>Les nouveaux </a:t>
            </a:r>
          </a:p>
          <a:p>
            <a:pPr marL="0" indent="0">
              <a:buNone/>
            </a:pPr>
            <a:r>
              <a:rPr lang="fr-FR" noProof="1"/>
              <a:t>enregistrements sont </a:t>
            </a:r>
          </a:p>
          <a:p>
            <a:pPr marL="0" indent="0">
              <a:buNone/>
            </a:pPr>
            <a:r>
              <a:rPr lang="fr-FR" noProof="1"/>
              <a:t>ajoutés à la fin de l'attribut 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F9D06A-01E6-4EC9-A627-B71DE623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993694"/>
            <a:ext cx="4968552" cy="20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Croissance de l'USN Journal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981"/>
            <a:ext cx="6507378" cy="41342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Il commence comme un fichier vide</a:t>
            </a:r>
          </a:p>
          <a:p>
            <a:r>
              <a:rPr lang="fr-FR" noProof="1"/>
              <a:t>Chaque fois qu'une modification est apportée au volume, un enregistrement est ajouté au fichier</a:t>
            </a:r>
          </a:p>
          <a:p>
            <a:r>
              <a:rPr lang="fr-FR" noProof="1"/>
              <a:t>Chaque enregistrement est identifié par un numéro de séquence USN de 64 bits (pour cette raison, les journaux des modifications – Change Journal - sont parfois appelés journaux USN)</a:t>
            </a:r>
          </a:p>
          <a:p>
            <a:r>
              <a:rPr lang="fr-FR" noProof="1"/>
              <a:t>Chaque enregistrement du journal contient l'USN, le nom du fichier et des informations sur la nature de la modification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Il </a:t>
            </a:r>
            <a:r>
              <a:rPr lang="fr-FR" b="1" noProof="1"/>
              <a:t>ne comprend pas</a:t>
            </a:r>
            <a:r>
              <a:rPr lang="fr-FR" noProof="1"/>
              <a:t> toutes les données ou tous les détails associés au changement</a:t>
            </a:r>
          </a:p>
          <a:p>
            <a:r>
              <a:rPr lang="fr-FR" noProof="1"/>
              <a:t>Ne peut pas être utilisé pour annuler des opérations sur des fichiers dans NTFS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Sera réutilisé lorsque le journal aura atteint sa taille maximale</a:t>
            </a:r>
          </a:p>
          <a:p>
            <a:r>
              <a:rPr lang="fr-FR" noProof="1"/>
              <a:t>Les clusters d'espace disque du journal sont marqués comme non alloués par le système d'exploitation</a:t>
            </a:r>
          </a:p>
          <a:p>
            <a:r>
              <a:rPr lang="fr-FR" noProof="1"/>
              <a:t>L'espace non alloué peut être extrêmement précieux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744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Format d'enregistrement du Journal USN 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981"/>
            <a:ext cx="6507378" cy="4134299"/>
          </a:xfrm>
        </p:spPr>
        <p:txBody>
          <a:bodyPr>
            <a:normAutofit/>
          </a:bodyPr>
          <a:lstStyle/>
          <a:p>
            <a:r>
              <a:rPr lang="en-US" noProof="1"/>
              <a:t>Le temps du changement</a:t>
            </a:r>
          </a:p>
          <a:p>
            <a:r>
              <a:rPr lang="en-US" noProof="1"/>
              <a:t>Raison de la modification</a:t>
            </a:r>
          </a:p>
          <a:p>
            <a:r>
              <a:rPr lang="en-US" noProof="1"/>
              <a:t>Nom du fichier/repertoire</a:t>
            </a:r>
          </a:p>
          <a:p>
            <a:r>
              <a:rPr lang="en-US" noProof="1"/>
              <a:t>Attributs du fichier/repertoire</a:t>
            </a:r>
          </a:p>
          <a:p>
            <a:r>
              <a:rPr lang="fr-FR" noProof="1"/>
              <a:t>Numéro de référence MFT du fichier/répertoire</a:t>
            </a:r>
          </a:p>
          <a:p>
            <a:r>
              <a:rPr lang="fr-FR" noProof="1"/>
              <a:t>Numéro de référence du répertoire parent du fichier</a:t>
            </a:r>
          </a:p>
          <a:p>
            <a:r>
              <a:rPr lang="en-US" dirty="0"/>
              <a:t>Security ID</a:t>
            </a:r>
          </a:p>
          <a:p>
            <a:r>
              <a:rPr lang="en-US" noProof="1"/>
              <a:t>USN de l'enregistrement</a:t>
            </a:r>
          </a:p>
          <a:p>
            <a:r>
              <a:rPr lang="fr-FR" noProof="1"/>
              <a:t>Informations sur la source de la modification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069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rgbClr val="FF0000"/>
                </a:solidFill>
              </a:rPr>
              <a:t>$Extend/$Usnjrnl </a:t>
            </a:r>
            <a:r>
              <a:rPr lang="fr-FR" noProof="1"/>
              <a:t>contient deux flux de données alternatifs</a:t>
            </a:r>
            <a:endParaRPr lang="en-US" noProof="1"/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B8A351B4-0187-426E-BA57-68035624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86624"/>
            <a:ext cx="6507163" cy="62812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07F4E5-0B22-4E04-BD15-C17498B04619}"/>
              </a:ext>
            </a:extLst>
          </p:cNvPr>
          <p:cNvSpPr txBox="1"/>
          <p:nvPr/>
        </p:nvSpPr>
        <p:spPr>
          <a:xfrm>
            <a:off x="601226" y="3395588"/>
            <a:ext cx="673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$J </a:t>
            </a:r>
            <a:r>
              <a:rPr lang="fr-FR" dirty="0"/>
              <a:t>: Le journal des modifications enregistre : </a:t>
            </a:r>
          </a:p>
          <a:p>
            <a:r>
              <a:rPr lang="fr-FR" dirty="0"/>
              <a:t>la date et l'heure de la modification, la raison de la modification,</a:t>
            </a:r>
          </a:p>
          <a:p>
            <a:r>
              <a:rPr lang="fr-FR" dirty="0"/>
              <a:t> l'entrée du MFT, l'entrée parent et autres</a:t>
            </a:r>
          </a:p>
          <a:p>
            <a:r>
              <a:rPr lang="fr-FR" b="1" dirty="0">
                <a:solidFill>
                  <a:srgbClr val="FF0000"/>
                </a:solidFill>
              </a:rPr>
              <a:t>$Max </a:t>
            </a:r>
            <a:r>
              <a:rPr lang="fr-FR" dirty="0"/>
              <a:t>: Les </a:t>
            </a:r>
            <a:r>
              <a:rPr lang="fr-FR" dirty="0" err="1"/>
              <a:t>méta-données</a:t>
            </a:r>
            <a:r>
              <a:rPr lang="fr-FR" dirty="0"/>
              <a:t> du journal : par exemple, la taille maximale.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FFE79-1BCC-47D5-A3DD-29DA33B0F439}"/>
              </a:ext>
            </a:extLst>
          </p:cNvPr>
          <p:cNvSpPr txBox="1"/>
          <p:nvPr/>
        </p:nvSpPr>
        <p:spPr>
          <a:xfrm>
            <a:off x="1259632" y="52292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https://countuponsecurity.com/tag/ntfs-logfile/</a:t>
            </a:r>
          </a:p>
        </p:txBody>
      </p:sp>
    </p:spTree>
    <p:extLst>
      <p:ext uri="{BB962C8B-B14F-4D97-AF65-F5344CB8AC3E}">
        <p14:creationId xmlns:p14="http://schemas.microsoft.com/office/powerpoint/2010/main" val="136736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L’attribute</a:t>
            </a:r>
            <a:r>
              <a:rPr lang="en-US" i="1" noProof="1">
                <a:solidFill>
                  <a:srgbClr val="FF0000"/>
                </a:solidFill>
              </a:rPr>
              <a:t> $Max </a:t>
            </a:r>
            <a:r>
              <a:rPr lang="en-US" i="1" noProof="1">
                <a:solidFill>
                  <a:schemeClr val="tx1"/>
                </a:solidFill>
              </a:rPr>
              <a:t>de</a:t>
            </a:r>
            <a:r>
              <a:rPr lang="en-US" i="1" noProof="1">
                <a:solidFill>
                  <a:srgbClr val="FF0000"/>
                </a:solidFill>
              </a:rPr>
              <a:t> $Extend/$Usnjrnl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ED4175-6382-4F8A-983B-AEE97DA6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2506708"/>
            <a:ext cx="8820472" cy="9222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D07372B-22EC-4FE8-A524-D1EE93416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60" y="3948988"/>
            <a:ext cx="7092280" cy="169388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E5E98B0-987B-4AD3-AE77-13E6F251E850}"/>
              </a:ext>
            </a:extLst>
          </p:cNvPr>
          <p:cNvSpPr txBox="1"/>
          <p:nvPr/>
        </p:nvSpPr>
        <p:spPr>
          <a:xfrm>
            <a:off x="251520" y="5758436"/>
            <a:ext cx="803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75000"/>
                  </a:schemeClr>
                </a:solidFill>
              </a:rPr>
              <a:t>http://forensicinsight.org/wp-content/uploads/2013/07/F-INSIGHT-Advanced-UsnJrnl-Forensics-English.pdf</a:t>
            </a:r>
          </a:p>
        </p:txBody>
      </p:sp>
    </p:spTree>
    <p:extLst>
      <p:ext uri="{BB962C8B-B14F-4D97-AF65-F5344CB8AC3E}">
        <p14:creationId xmlns:p14="http://schemas.microsoft.com/office/powerpoint/2010/main" val="393893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F8C70-35CA-4BE8-BC85-29450052625A}"/>
              </a:ext>
            </a:extLst>
          </p:cNvPr>
          <p:cNvSpPr/>
          <p:nvPr/>
        </p:nvSpPr>
        <p:spPr>
          <a:xfrm>
            <a:off x="5436096" y="2924944"/>
            <a:ext cx="3279063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L’attribute</a:t>
            </a:r>
            <a:r>
              <a:rPr lang="en-US" i="1" noProof="1">
                <a:solidFill>
                  <a:srgbClr val="FF0000"/>
                </a:solidFill>
              </a:rPr>
              <a:t> $j </a:t>
            </a:r>
            <a:r>
              <a:rPr lang="en-US" i="1" noProof="1">
                <a:solidFill>
                  <a:schemeClr val="tx1"/>
                </a:solidFill>
              </a:rPr>
              <a:t>de</a:t>
            </a:r>
            <a:r>
              <a:rPr lang="en-US" i="1" noProof="1">
                <a:solidFill>
                  <a:srgbClr val="FF0000"/>
                </a:solidFill>
              </a:rPr>
              <a:t> $Extend/$Usnjrnl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3289A85-2A06-4133-9202-BDE595A6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8" y="1564785"/>
            <a:ext cx="8100392" cy="40964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DEE70E-66A5-4213-B85A-3B13705AF189}"/>
              </a:ext>
            </a:extLst>
          </p:cNvPr>
          <p:cNvSpPr txBox="1"/>
          <p:nvPr/>
        </p:nvSpPr>
        <p:spPr>
          <a:xfrm>
            <a:off x="5026791" y="3084709"/>
            <a:ext cx="2862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MFT File Reference Number </a:t>
            </a:r>
            <a:r>
              <a:rPr lang="en-US" dirty="0">
                <a:solidFill>
                  <a:schemeClr val="bg1"/>
                </a:solidFill>
              </a:rPr>
              <a:t>(8 octets) =</a:t>
            </a:r>
          </a:p>
          <a:p>
            <a:r>
              <a:rPr lang="en-US" b="1" dirty="0">
                <a:solidFill>
                  <a:schemeClr val="bg1"/>
                </a:solidFill>
              </a:rPr>
              <a:t>MFT Entry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 #, 6 octets): </a:t>
            </a:r>
            <a:r>
              <a:rPr lang="en-US" dirty="0">
                <a:solidFill>
                  <a:srgbClr val="FF0000"/>
                </a:solidFill>
              </a:rPr>
              <a:t>59016 +</a:t>
            </a:r>
          </a:p>
          <a:p>
            <a:r>
              <a:rPr lang="en-US" b="1" dirty="0">
                <a:solidFill>
                  <a:schemeClr val="bg1"/>
                </a:solidFill>
              </a:rPr>
              <a:t>MFT sequence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fr-FR" dirty="0">
                <a:solidFill>
                  <a:schemeClr val="bg1"/>
                </a:solidFill>
              </a:rPr>
              <a:t>Nombre de fois que cet enregistrement </a:t>
            </a:r>
            <a:r>
              <a:rPr lang="fr-FR" dirty="0" err="1">
                <a:solidFill>
                  <a:schemeClr val="bg1"/>
                </a:solidFill>
              </a:rPr>
              <a:t>mft</a:t>
            </a:r>
            <a:r>
              <a:rPr lang="fr-FR" dirty="0">
                <a:solidFill>
                  <a:schemeClr val="bg1"/>
                </a:solidFill>
              </a:rPr>
              <a:t> a été réutilisé </a:t>
            </a:r>
            <a:r>
              <a:rPr lang="en-US" dirty="0">
                <a:solidFill>
                  <a:schemeClr val="bg1"/>
                </a:solidFill>
              </a:rPr>
              <a:t>2 octets):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08DD64-6E9F-4747-A954-89A97C362F7D}"/>
              </a:ext>
            </a:extLst>
          </p:cNvPr>
          <p:cNvSpPr txBox="1"/>
          <p:nvPr/>
        </p:nvSpPr>
        <p:spPr>
          <a:xfrm>
            <a:off x="1389039" y="5797622"/>
            <a:ext cx="574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https://jmharkness.wordpress.com/2011/01/27/mft-file-reference-number/</a:t>
            </a:r>
          </a:p>
        </p:txBody>
      </p:sp>
    </p:spTree>
    <p:extLst>
      <p:ext uri="{BB962C8B-B14F-4D97-AF65-F5344CB8AC3E}">
        <p14:creationId xmlns:p14="http://schemas.microsoft.com/office/powerpoint/2010/main" val="3654561979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61480</TotalTime>
  <Words>1176</Words>
  <Application>Microsoft Office PowerPoint</Application>
  <PresentationFormat>Affichage à l'écran (4:3)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Open Sans</vt:lpstr>
      <vt:lpstr>Wingdings</vt:lpstr>
      <vt:lpstr>SHOWEET-CORPO</vt:lpstr>
      <vt:lpstr>Showeet theme</vt:lpstr>
      <vt:lpstr>1_Blank</vt:lpstr>
      <vt:lpstr>1_Showeet theme</vt:lpstr>
      <vt:lpstr>Windows forensics part 9 </vt:lpstr>
      <vt:lpstr>Usn journaling</vt:lpstr>
      <vt:lpstr>Usn journal – c’est quoi ?</vt:lpstr>
      <vt:lpstr>La structure du journal USN</vt:lpstr>
      <vt:lpstr>Croissance de l'USN Journal</vt:lpstr>
      <vt:lpstr>Format d'enregistrement du Journal USN </vt:lpstr>
      <vt:lpstr>$Extend/$Usnjrnl contient deux flux de données alternatifs</vt:lpstr>
      <vt:lpstr>L’attribute $Max de $Extend/$Usnjrnl</vt:lpstr>
      <vt:lpstr>L’attribute $j de $Extend/$Usnjrnl</vt:lpstr>
      <vt:lpstr>Le format de l’enregistrement  $j</vt:lpstr>
      <vt:lpstr>Exemples du drapeu Reasons</vt:lpstr>
      <vt:lpstr>Exemples du drapeu Reasons</vt:lpstr>
      <vt:lpstr>Question 23</vt:lpstr>
      <vt:lpstr>Journal USN lors du renommage d'un fichier</vt:lpstr>
      <vt:lpstr>Comment lire $Extend\$UsnJrnl</vt:lpstr>
      <vt:lpstr>Scénario 1</vt:lpstr>
      <vt:lpstr>Scénario 1</vt:lpstr>
      <vt:lpstr>Scénario 1</vt:lpstr>
      <vt:lpstr>Scénario 1</vt:lpstr>
      <vt:lpstr>Scénario 1</vt:lpstr>
      <vt:lpstr>USN et infection par malwares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25</cp:revision>
  <dcterms:created xsi:type="dcterms:W3CDTF">2011-05-09T14:18:21Z</dcterms:created>
  <dcterms:modified xsi:type="dcterms:W3CDTF">2023-01-13T16:36:45Z</dcterms:modified>
  <cp:category>Templates</cp:category>
</cp:coreProperties>
</file>