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DA755269-9F24-472D-9937-E8369A31B17C}" type="datetimeFigureOut">
              <a:rPr lang="fr-FR" smtClean="0"/>
              <a:t>22/02/2019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BD231D-0C17-436C-B801-471EEFDE03C6}" type="slidenum">
              <a:rPr lang="fr-FR" smtClean="0"/>
              <a:t>‹#›</a:t>
            </a:fld>
            <a:endParaRPr lang="fr-FR"/>
          </a:p>
        </p:txBody>
      </p:sp>
    </p:spTree>
    <p:extLst>
      <p:ext uri="{BB962C8B-B14F-4D97-AF65-F5344CB8AC3E}">
        <p14:creationId xmlns:p14="http://schemas.microsoft.com/office/powerpoint/2010/main" val="1485195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A755269-9F24-472D-9937-E8369A31B17C}" type="datetimeFigureOut">
              <a:rPr lang="fr-FR" smtClean="0"/>
              <a:t>22/02/2019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BD231D-0C17-436C-B801-471EEFDE03C6}" type="slidenum">
              <a:rPr lang="fr-FR" smtClean="0"/>
              <a:t>‹#›</a:t>
            </a:fld>
            <a:endParaRPr lang="fr-FR"/>
          </a:p>
        </p:txBody>
      </p:sp>
    </p:spTree>
    <p:extLst>
      <p:ext uri="{BB962C8B-B14F-4D97-AF65-F5344CB8AC3E}">
        <p14:creationId xmlns:p14="http://schemas.microsoft.com/office/powerpoint/2010/main" val="83802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A755269-9F24-472D-9937-E8369A31B17C}" type="datetimeFigureOut">
              <a:rPr lang="fr-FR" smtClean="0"/>
              <a:t>22/02/2019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BD231D-0C17-436C-B801-471EEFDE03C6}" type="slidenum">
              <a:rPr lang="fr-FR" smtClean="0"/>
              <a:t>‹#›</a:t>
            </a:fld>
            <a:endParaRPr lang="fr-FR"/>
          </a:p>
        </p:txBody>
      </p:sp>
    </p:spTree>
    <p:extLst>
      <p:ext uri="{BB962C8B-B14F-4D97-AF65-F5344CB8AC3E}">
        <p14:creationId xmlns:p14="http://schemas.microsoft.com/office/powerpoint/2010/main" val="209460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A755269-9F24-472D-9937-E8369A31B17C}" type="datetimeFigureOut">
              <a:rPr lang="fr-FR" smtClean="0"/>
              <a:t>22/02/2019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BD231D-0C17-436C-B801-471EEFDE03C6}" type="slidenum">
              <a:rPr lang="fr-FR" smtClean="0"/>
              <a:t>‹#›</a:t>
            </a:fld>
            <a:endParaRPr lang="fr-FR"/>
          </a:p>
        </p:txBody>
      </p:sp>
    </p:spTree>
    <p:extLst>
      <p:ext uri="{BB962C8B-B14F-4D97-AF65-F5344CB8AC3E}">
        <p14:creationId xmlns:p14="http://schemas.microsoft.com/office/powerpoint/2010/main" val="115651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755269-9F24-472D-9937-E8369A31B17C}" type="datetimeFigureOut">
              <a:rPr lang="fr-FR" smtClean="0"/>
              <a:t>22/02/2019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BD231D-0C17-436C-B801-471EEFDE03C6}" type="slidenum">
              <a:rPr lang="fr-FR" smtClean="0"/>
              <a:t>‹#›</a:t>
            </a:fld>
            <a:endParaRPr lang="fr-FR"/>
          </a:p>
        </p:txBody>
      </p:sp>
    </p:spTree>
    <p:extLst>
      <p:ext uri="{BB962C8B-B14F-4D97-AF65-F5344CB8AC3E}">
        <p14:creationId xmlns:p14="http://schemas.microsoft.com/office/powerpoint/2010/main" val="149897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DA755269-9F24-472D-9937-E8369A31B17C}" type="datetimeFigureOut">
              <a:rPr lang="fr-FR" smtClean="0"/>
              <a:t>22/02/2019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FBD231D-0C17-436C-B801-471EEFDE03C6}" type="slidenum">
              <a:rPr lang="fr-FR" smtClean="0"/>
              <a:t>‹#›</a:t>
            </a:fld>
            <a:endParaRPr lang="fr-FR"/>
          </a:p>
        </p:txBody>
      </p:sp>
    </p:spTree>
    <p:extLst>
      <p:ext uri="{BB962C8B-B14F-4D97-AF65-F5344CB8AC3E}">
        <p14:creationId xmlns:p14="http://schemas.microsoft.com/office/powerpoint/2010/main" val="224928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DA755269-9F24-472D-9937-E8369A31B17C}" type="datetimeFigureOut">
              <a:rPr lang="fr-FR" smtClean="0"/>
              <a:t>22/02/2019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FBD231D-0C17-436C-B801-471EEFDE03C6}" type="slidenum">
              <a:rPr lang="fr-FR" smtClean="0"/>
              <a:t>‹#›</a:t>
            </a:fld>
            <a:endParaRPr lang="fr-FR"/>
          </a:p>
        </p:txBody>
      </p:sp>
    </p:spTree>
    <p:extLst>
      <p:ext uri="{BB962C8B-B14F-4D97-AF65-F5344CB8AC3E}">
        <p14:creationId xmlns:p14="http://schemas.microsoft.com/office/powerpoint/2010/main" val="248574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DA755269-9F24-472D-9937-E8369A31B17C}" type="datetimeFigureOut">
              <a:rPr lang="fr-FR" smtClean="0"/>
              <a:t>22/02/2019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FBD231D-0C17-436C-B801-471EEFDE03C6}" type="slidenum">
              <a:rPr lang="fr-FR" smtClean="0"/>
              <a:t>‹#›</a:t>
            </a:fld>
            <a:endParaRPr lang="fr-FR"/>
          </a:p>
        </p:txBody>
      </p:sp>
    </p:spTree>
    <p:extLst>
      <p:ext uri="{BB962C8B-B14F-4D97-AF65-F5344CB8AC3E}">
        <p14:creationId xmlns:p14="http://schemas.microsoft.com/office/powerpoint/2010/main" val="228552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55269-9F24-472D-9937-E8369A31B17C}" type="datetimeFigureOut">
              <a:rPr lang="fr-FR" smtClean="0"/>
              <a:t>22/02/2019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FBD231D-0C17-436C-B801-471EEFDE03C6}" type="slidenum">
              <a:rPr lang="fr-FR" smtClean="0"/>
              <a:t>‹#›</a:t>
            </a:fld>
            <a:endParaRPr lang="fr-FR"/>
          </a:p>
        </p:txBody>
      </p:sp>
    </p:spTree>
    <p:extLst>
      <p:ext uri="{BB962C8B-B14F-4D97-AF65-F5344CB8AC3E}">
        <p14:creationId xmlns:p14="http://schemas.microsoft.com/office/powerpoint/2010/main" val="58139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755269-9F24-472D-9937-E8369A31B17C}" type="datetimeFigureOut">
              <a:rPr lang="fr-FR" smtClean="0"/>
              <a:t>22/02/2019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FBD231D-0C17-436C-B801-471EEFDE03C6}" type="slidenum">
              <a:rPr lang="fr-FR" smtClean="0"/>
              <a:t>‹#›</a:t>
            </a:fld>
            <a:endParaRPr lang="fr-FR"/>
          </a:p>
        </p:txBody>
      </p:sp>
    </p:spTree>
    <p:extLst>
      <p:ext uri="{BB962C8B-B14F-4D97-AF65-F5344CB8AC3E}">
        <p14:creationId xmlns:p14="http://schemas.microsoft.com/office/powerpoint/2010/main" val="316153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755269-9F24-472D-9937-E8369A31B17C}" type="datetimeFigureOut">
              <a:rPr lang="fr-FR" smtClean="0"/>
              <a:t>22/02/2019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FBD231D-0C17-436C-B801-471EEFDE03C6}" type="slidenum">
              <a:rPr lang="fr-FR" smtClean="0"/>
              <a:t>‹#›</a:t>
            </a:fld>
            <a:endParaRPr lang="fr-FR"/>
          </a:p>
        </p:txBody>
      </p:sp>
    </p:spTree>
    <p:extLst>
      <p:ext uri="{BB962C8B-B14F-4D97-AF65-F5344CB8AC3E}">
        <p14:creationId xmlns:p14="http://schemas.microsoft.com/office/powerpoint/2010/main" val="3002859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55269-9F24-472D-9937-E8369A31B17C}" type="datetimeFigureOut">
              <a:rPr lang="fr-FR" smtClean="0"/>
              <a:t>22/02/2019</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BD231D-0C17-436C-B801-471EEFDE03C6}" type="slidenum">
              <a:rPr lang="fr-FR" smtClean="0"/>
              <a:t>‹#›</a:t>
            </a:fld>
            <a:endParaRPr lang="fr-FR"/>
          </a:p>
        </p:txBody>
      </p:sp>
    </p:spTree>
    <p:extLst>
      <p:ext uri="{BB962C8B-B14F-4D97-AF65-F5344CB8AC3E}">
        <p14:creationId xmlns:p14="http://schemas.microsoft.com/office/powerpoint/2010/main" val="2317474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un1corng4me.link:800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hyperlink" Target="https://192.168.11.210/index.php"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olatilityfoundation/volatility/wiki/Command-Reference"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gleeda.blogspot.com/2010/12/identifying-memory-images.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ww.dfir.training/resources/downloads/windows-registr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echnlg.net/windows/computername-registry-key/"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orensicswiki.org/wiki/Bulk_extractor"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dirty="0" err="1" smtClean="0">
                <a:solidFill>
                  <a:schemeClr val="bg1"/>
                </a:solidFill>
                <a:latin typeface="Bradley Hand ITC" panose="03070402050302030203" pitchFamily="66" charset="0"/>
              </a:rPr>
              <a:t>Forensic</a:t>
            </a:r>
            <a:r>
              <a:rPr lang="fr-FR" b="1" dirty="0" smtClean="0">
                <a:solidFill>
                  <a:schemeClr val="bg1"/>
                </a:solidFill>
                <a:latin typeface="Bradley Hand ITC" panose="03070402050302030203" pitchFamily="66" charset="0"/>
              </a:rPr>
              <a:t> Incident </a:t>
            </a:r>
            <a:r>
              <a:rPr lang="fr-FR" b="1" dirty="0" err="1" smtClean="0">
                <a:solidFill>
                  <a:schemeClr val="bg1"/>
                </a:solidFill>
                <a:latin typeface="Bradley Hand ITC" panose="03070402050302030203" pitchFamily="66" charset="0"/>
              </a:rPr>
              <a:t>Response</a:t>
            </a:r>
            <a:endParaRPr lang="fr-FR" b="1" dirty="0">
              <a:solidFill>
                <a:schemeClr val="bg1"/>
              </a:solidFill>
              <a:latin typeface="Bradley Hand ITC" panose="03070402050302030203" pitchFamily="66" charset="0"/>
            </a:endParaRPr>
          </a:p>
        </p:txBody>
      </p:sp>
      <p:sp>
        <p:nvSpPr>
          <p:cNvPr id="3" name="Subtitle 2"/>
          <p:cNvSpPr>
            <a:spLocks noGrp="1"/>
          </p:cNvSpPr>
          <p:nvPr>
            <p:ph type="subTitle" idx="1"/>
          </p:nvPr>
        </p:nvSpPr>
        <p:spPr/>
        <p:txBody>
          <a:bodyPr/>
          <a:lstStyle/>
          <a:p>
            <a:r>
              <a:rPr lang="fr-FR" b="1" dirty="0" smtClean="0">
                <a:solidFill>
                  <a:schemeClr val="bg1"/>
                </a:solidFill>
                <a:latin typeface="Bradley Hand ITC" panose="03070402050302030203" pitchFamily="66" charset="0"/>
              </a:rPr>
              <a:t>Hands-on CTF</a:t>
            </a:r>
            <a:endParaRPr lang="fr-FR" b="1" dirty="0">
              <a:solidFill>
                <a:schemeClr val="bg1"/>
              </a:solidFill>
              <a:latin typeface="Bradley Hand ITC" panose="03070402050302030203" pitchFamily="66"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007" y="119063"/>
            <a:ext cx="1495096" cy="1330635"/>
          </a:xfrm>
          <a:prstGeom prst="rect">
            <a:avLst/>
          </a:prstGeom>
        </p:spPr>
      </p:pic>
    </p:spTree>
    <p:extLst>
      <p:ext uri="{BB962C8B-B14F-4D97-AF65-F5344CB8AC3E}">
        <p14:creationId xmlns:p14="http://schemas.microsoft.com/office/powerpoint/2010/main" val="3403733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5.Le nom du jeu 2</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p:txBody>
          <a:bodyPr>
            <a:normAutofit lnSpcReduction="10000"/>
          </a:bodyPr>
          <a:lstStyle/>
          <a:p>
            <a:r>
              <a:rPr lang="fr-FR" b="1" dirty="0" err="1">
                <a:solidFill>
                  <a:schemeClr val="bg1"/>
                </a:solidFill>
                <a:latin typeface="Bradley Hand ITC" panose="03070402050302030203" pitchFamily="66" charset="0"/>
              </a:rPr>
              <a:t>h</a:t>
            </a:r>
            <a:r>
              <a:rPr lang="fr-FR" b="1" dirty="0" err="1" smtClean="0">
                <a:solidFill>
                  <a:schemeClr val="bg1"/>
                </a:solidFill>
                <a:latin typeface="Bradley Hand ITC" panose="03070402050302030203" pitchFamily="66" charset="0"/>
              </a:rPr>
              <a:t>exdump</a:t>
            </a:r>
            <a:r>
              <a:rPr lang="fr-FR" dirty="0" smtClean="0">
                <a:solidFill>
                  <a:schemeClr val="bg1"/>
                </a:solidFill>
                <a:latin typeface="Bradley Hand ITC" panose="03070402050302030203" pitchFamily="66" charset="0"/>
              </a:rPr>
              <a:t> – éditeur hexa ligne de commande</a:t>
            </a:r>
          </a:p>
          <a:p>
            <a:endParaRPr lang="fr-FR" dirty="0">
              <a:solidFill>
                <a:schemeClr val="bg1"/>
              </a:solidFill>
              <a:latin typeface="Bradley Hand ITC" panose="03070402050302030203" pitchFamily="66" charset="0"/>
            </a:endParaRPr>
          </a:p>
          <a:p>
            <a:r>
              <a:rPr lang="fr-FR" b="1" dirty="0" err="1" smtClean="0">
                <a:solidFill>
                  <a:schemeClr val="bg1"/>
                </a:solidFill>
                <a:latin typeface="Bradley Hand ITC" panose="03070402050302030203" pitchFamily="66" charset="0"/>
              </a:rPr>
              <a:t>HxD</a:t>
            </a:r>
            <a:r>
              <a:rPr lang="fr-FR" dirty="0" smtClean="0">
                <a:solidFill>
                  <a:schemeClr val="bg1"/>
                </a:solidFill>
                <a:latin typeface="Bradley Hand ITC" panose="03070402050302030203" pitchFamily="66" charset="0"/>
              </a:rPr>
              <a:t> – éditeur hexa GUI sous Windows</a:t>
            </a:r>
          </a:p>
          <a:p>
            <a:endParaRPr lang="fr-FR" dirty="0">
              <a:solidFill>
                <a:schemeClr val="bg1"/>
              </a:solidFill>
              <a:latin typeface="Bradley Hand ITC" panose="03070402050302030203" pitchFamily="66" charset="0"/>
            </a:endParaRPr>
          </a:p>
          <a:p>
            <a:r>
              <a:rPr lang="fr-FR" b="1" dirty="0" err="1">
                <a:solidFill>
                  <a:schemeClr val="bg1"/>
                </a:solidFill>
                <a:latin typeface="Bradley Hand ITC" panose="03070402050302030203" pitchFamily="66" charset="0"/>
              </a:rPr>
              <a:t>y</a:t>
            </a:r>
            <a:r>
              <a:rPr lang="fr-FR" b="1" dirty="0" err="1" smtClean="0">
                <a:solidFill>
                  <a:schemeClr val="bg1"/>
                </a:solidFill>
                <a:latin typeface="Bradley Hand ITC" panose="03070402050302030203" pitchFamily="66" charset="0"/>
              </a:rPr>
              <a:t>arascan</a:t>
            </a:r>
            <a:r>
              <a:rPr lang="fr-FR" dirty="0" smtClean="0">
                <a:solidFill>
                  <a:schemeClr val="bg1"/>
                </a:solidFill>
                <a:latin typeface="Bradley Hand ITC" panose="03070402050302030203" pitchFamily="66" charset="0"/>
              </a:rPr>
              <a:t> – module qui scanne des patterns depuis des </a:t>
            </a:r>
            <a:r>
              <a:rPr lang="fr-FR" dirty="0" err="1" smtClean="0">
                <a:solidFill>
                  <a:schemeClr val="bg1"/>
                </a:solidFill>
                <a:latin typeface="Bradley Hand ITC" panose="03070402050302030203" pitchFamily="66" charset="0"/>
              </a:rPr>
              <a:t>regex</a:t>
            </a:r>
            <a:r>
              <a:rPr lang="fr-FR" dirty="0" smtClean="0">
                <a:solidFill>
                  <a:schemeClr val="bg1"/>
                </a:solidFill>
                <a:latin typeface="Bradley Hand ITC" panose="03070402050302030203" pitchFamily="66" charset="0"/>
              </a:rPr>
              <a:t> simples au séquences d’octets (instructions assembleur, </a:t>
            </a:r>
            <a:r>
              <a:rPr lang="fr-FR" dirty="0" err="1" smtClean="0">
                <a:solidFill>
                  <a:schemeClr val="bg1"/>
                </a:solidFill>
                <a:latin typeface="Bradley Hand ITC" panose="03070402050302030203" pitchFamily="66" charset="0"/>
              </a:rPr>
              <a:t>etc</a:t>
            </a:r>
            <a:r>
              <a:rPr lang="fr-FR" dirty="0" smtClean="0">
                <a:solidFill>
                  <a:schemeClr val="bg1"/>
                </a:solidFill>
                <a:latin typeface="Bradley Hand ITC" panose="03070402050302030203" pitchFamily="66" charset="0"/>
              </a:rPr>
              <a:t>)</a:t>
            </a:r>
          </a:p>
          <a:p>
            <a:r>
              <a:rPr lang="fr-FR" b="1" dirty="0" err="1" smtClean="0">
                <a:solidFill>
                  <a:schemeClr val="bg1"/>
                </a:solidFill>
                <a:latin typeface="Bradley Hand ITC" panose="03070402050302030203" pitchFamily="66" charset="0"/>
              </a:rPr>
              <a:t>Yara</a:t>
            </a:r>
            <a:r>
              <a:rPr lang="fr-FR" dirty="0" smtClean="0">
                <a:solidFill>
                  <a:schemeClr val="bg1"/>
                </a:solidFill>
                <a:latin typeface="Bradley Hand ITC" panose="03070402050302030203" pitchFamily="66" charset="0"/>
              </a:rPr>
              <a:t> – outil d’identification et classification du malware basé sur des signatures (</a:t>
            </a:r>
            <a:r>
              <a:rPr lang="fr-FR" dirty="0" err="1" smtClean="0">
                <a:solidFill>
                  <a:schemeClr val="bg1"/>
                </a:solidFill>
                <a:latin typeface="Bradley Hand ITC" panose="03070402050302030203" pitchFamily="66" charset="0"/>
              </a:rPr>
              <a:t>rule</a:t>
            </a:r>
            <a:r>
              <a:rPr lang="fr-FR" dirty="0" smtClean="0">
                <a:solidFill>
                  <a:schemeClr val="bg1"/>
                </a:solidFill>
                <a:latin typeface="Bradley Hand ITC" panose="03070402050302030203" pitchFamily="66" charset="0"/>
              </a:rPr>
              <a:t>-set). Possède son propre moteur d’expressions </a:t>
            </a:r>
            <a:r>
              <a:rPr lang="fr-FR" dirty="0" err="1" smtClean="0">
                <a:solidFill>
                  <a:schemeClr val="bg1"/>
                </a:solidFill>
                <a:latin typeface="Bradley Hand ITC" panose="03070402050302030203" pitchFamily="66" charset="0"/>
              </a:rPr>
              <a:t>régulères</a:t>
            </a:r>
            <a:r>
              <a:rPr lang="fr-FR" dirty="0" smtClean="0">
                <a:solidFill>
                  <a:schemeClr val="bg1"/>
                </a:solidFill>
                <a:latin typeface="Bradley Hand ITC" panose="03070402050302030203" pitchFamily="66" charset="0"/>
              </a:rPr>
              <a:t>.</a:t>
            </a:r>
          </a:p>
          <a:p>
            <a:r>
              <a:rPr lang="fr-FR" dirty="0" smtClean="0">
                <a:solidFill>
                  <a:schemeClr val="bg1"/>
                </a:solidFill>
                <a:latin typeface="Bradley Hand ITC" panose="03070402050302030203" pitchFamily="66" charset="0"/>
              </a:rPr>
              <a:t>Essayez ceci : </a:t>
            </a:r>
            <a:r>
              <a:rPr lang="en-US" dirty="0">
                <a:solidFill>
                  <a:schemeClr val="bg1"/>
                </a:solidFill>
                <a:latin typeface="Bradley Hand ITC" panose="03070402050302030203" pitchFamily="66" charset="0"/>
              </a:rPr>
              <a:t>"/\x64(.{6,8})\x40\x06(.{18})\x5a\x0c\x00\x00/</a:t>
            </a:r>
            <a:r>
              <a:rPr lang="en-US" dirty="0" err="1">
                <a:solidFill>
                  <a:schemeClr val="bg1"/>
                </a:solidFill>
                <a:latin typeface="Bradley Hand ITC" panose="03070402050302030203" pitchFamily="66" charset="0"/>
              </a:rPr>
              <a:t>i</a:t>
            </a:r>
            <a:r>
              <a:rPr lang="en-US" dirty="0">
                <a:solidFill>
                  <a:schemeClr val="bg1"/>
                </a:solidFill>
                <a:latin typeface="Bradley Hand ITC" panose="03070402050302030203" pitchFamily="66" charset="0"/>
              </a:rPr>
              <a:t>" </a:t>
            </a:r>
            <a:endParaRPr lang="fr-FR"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2523292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6.Oubli</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a:xfrm>
            <a:off x="838200" y="3195145"/>
            <a:ext cx="10515600" cy="2981818"/>
          </a:xfrm>
        </p:spPr>
        <p:txBody>
          <a:bodyPr/>
          <a:lstStyle/>
          <a:p>
            <a:r>
              <a:rPr lang="fr-FR" b="1" dirty="0" err="1" smtClean="0">
                <a:solidFill>
                  <a:schemeClr val="bg1"/>
                </a:solidFill>
                <a:latin typeface="Bradley Hand ITC" panose="03070402050302030203" pitchFamily="66" charset="0"/>
              </a:rPr>
              <a:t>Clipboard</a:t>
            </a:r>
            <a:r>
              <a:rPr lang="fr-FR" b="1" dirty="0" smtClean="0">
                <a:solidFill>
                  <a:schemeClr val="bg1"/>
                </a:solidFill>
                <a:latin typeface="Bradley Hand ITC" panose="03070402050302030203" pitchFamily="66" charset="0"/>
              </a:rPr>
              <a:t> – récupère le contenu du </a:t>
            </a:r>
            <a:r>
              <a:rPr lang="fr-FR" b="1" dirty="0" err="1" smtClean="0">
                <a:solidFill>
                  <a:schemeClr val="bg1"/>
                </a:solidFill>
                <a:latin typeface="Bradley Hand ITC" panose="03070402050302030203" pitchFamily="66" charset="0"/>
              </a:rPr>
              <a:t>clipboard</a:t>
            </a:r>
            <a:endParaRPr lang="fr-FR" b="1"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88525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7.Au cache-cache</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p:txBody>
          <a:bodyPr/>
          <a:lstStyle/>
          <a:p>
            <a:r>
              <a:rPr lang="fr-FR" dirty="0" smtClean="0">
                <a:solidFill>
                  <a:schemeClr val="bg1"/>
                </a:solidFill>
                <a:latin typeface="Bradley Hand ITC" panose="03070402050302030203" pitchFamily="66" charset="0"/>
              </a:rPr>
              <a:t>Identifier les processus suspectes – </a:t>
            </a:r>
            <a:r>
              <a:rPr lang="fr-FR" dirty="0" err="1" smtClean="0">
                <a:solidFill>
                  <a:schemeClr val="bg1"/>
                </a:solidFill>
                <a:latin typeface="Bradley Hand ITC" panose="03070402050302030203" pitchFamily="66" charset="0"/>
              </a:rPr>
              <a:t>pstree</a:t>
            </a:r>
            <a:r>
              <a:rPr lang="fr-FR" dirty="0" smtClean="0">
                <a:solidFill>
                  <a:schemeClr val="bg1"/>
                </a:solidFill>
                <a:latin typeface="Bradley Hand ITC" panose="03070402050302030203" pitchFamily="66" charset="0"/>
              </a:rPr>
              <a:t> par exemple</a:t>
            </a:r>
          </a:p>
          <a:p>
            <a:endParaRPr lang="fr-FR" dirty="0">
              <a:solidFill>
                <a:schemeClr val="bg1"/>
              </a:solidFill>
              <a:latin typeface="Bradley Hand ITC" panose="03070402050302030203" pitchFamily="66" charset="0"/>
            </a:endParaRPr>
          </a:p>
          <a:p>
            <a:r>
              <a:rPr lang="fr-FR" b="1" dirty="0" err="1">
                <a:solidFill>
                  <a:schemeClr val="bg1"/>
                </a:solidFill>
                <a:latin typeface="Bradley Hand ITC" panose="03070402050302030203" pitchFamily="66" charset="0"/>
              </a:rPr>
              <a:t>c</a:t>
            </a:r>
            <a:r>
              <a:rPr lang="fr-FR" b="1" dirty="0" err="1" smtClean="0">
                <a:solidFill>
                  <a:schemeClr val="bg1"/>
                </a:solidFill>
                <a:latin typeface="Bradley Hand ITC" panose="03070402050302030203" pitchFamily="66" charset="0"/>
              </a:rPr>
              <a:t>mdline</a:t>
            </a:r>
            <a:r>
              <a:rPr lang="fr-FR" dirty="0" smtClean="0">
                <a:solidFill>
                  <a:schemeClr val="bg1"/>
                </a:solidFill>
                <a:latin typeface="Bradley Hand ITC" panose="03070402050302030203" pitchFamily="66" charset="0"/>
              </a:rPr>
              <a:t> – extrait la ligne de commande qui à lancé le processus</a:t>
            </a:r>
          </a:p>
          <a:p>
            <a:endParaRPr lang="fr-FR" dirty="0">
              <a:solidFill>
                <a:schemeClr val="bg1"/>
              </a:solidFill>
              <a:latin typeface="Bradley Hand ITC" panose="03070402050302030203" pitchFamily="66" charset="0"/>
            </a:endParaRPr>
          </a:p>
          <a:p>
            <a:r>
              <a:rPr lang="fr-FR" b="1" dirty="0" err="1">
                <a:solidFill>
                  <a:schemeClr val="bg1"/>
                </a:solidFill>
                <a:latin typeface="Bradley Hand ITC" panose="03070402050302030203" pitchFamily="66" charset="0"/>
              </a:rPr>
              <a:t>p</a:t>
            </a:r>
            <a:r>
              <a:rPr lang="fr-FR" b="1" dirty="0" err="1" smtClean="0">
                <a:solidFill>
                  <a:schemeClr val="bg1"/>
                </a:solidFill>
                <a:latin typeface="Bradley Hand ITC" panose="03070402050302030203" pitchFamily="66" charset="0"/>
              </a:rPr>
              <a:t>rocdump</a:t>
            </a:r>
            <a:r>
              <a:rPr lang="fr-FR" dirty="0" smtClean="0">
                <a:solidFill>
                  <a:schemeClr val="bg1"/>
                </a:solidFill>
                <a:latin typeface="Bradley Hand ITC" panose="03070402050302030203" pitchFamily="66" charset="0"/>
              </a:rPr>
              <a:t> – extrait l’empreinte mémoire du processus</a:t>
            </a:r>
          </a:p>
          <a:p>
            <a:endParaRPr lang="fr-FR" dirty="0">
              <a:solidFill>
                <a:schemeClr val="bg1"/>
              </a:solidFill>
              <a:latin typeface="Bradley Hand ITC" panose="03070402050302030203" pitchFamily="66" charset="0"/>
            </a:endParaRPr>
          </a:p>
          <a:p>
            <a:r>
              <a:rPr lang="fr-FR" b="1" dirty="0" err="1">
                <a:solidFill>
                  <a:schemeClr val="bg1"/>
                </a:solidFill>
                <a:latin typeface="Bradley Hand ITC" panose="03070402050302030203" pitchFamily="66" charset="0"/>
              </a:rPr>
              <a:t>d</a:t>
            </a:r>
            <a:r>
              <a:rPr lang="fr-FR" b="1" dirty="0" err="1" smtClean="0">
                <a:solidFill>
                  <a:schemeClr val="bg1"/>
                </a:solidFill>
                <a:latin typeface="Bradley Hand ITC" panose="03070402050302030203" pitchFamily="66" charset="0"/>
              </a:rPr>
              <a:t>lllist</a:t>
            </a:r>
            <a:r>
              <a:rPr lang="fr-FR" dirty="0" smtClean="0">
                <a:solidFill>
                  <a:schemeClr val="bg1"/>
                </a:solidFill>
                <a:latin typeface="Bradley Hand ITC" panose="03070402050302030203" pitchFamily="66" charset="0"/>
              </a:rPr>
              <a:t> – liste des dll appelés par un processus</a:t>
            </a:r>
            <a:endParaRPr lang="fr-FR"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395998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8.Le chemin de la gloire</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a:xfrm>
            <a:off x="838200" y="3373821"/>
            <a:ext cx="10515600" cy="2803142"/>
          </a:xfrm>
        </p:spPr>
        <p:txBody>
          <a:bodyPr/>
          <a:lstStyle/>
          <a:p>
            <a:r>
              <a:rPr lang="fr-FR" b="1" dirty="0" err="1">
                <a:solidFill>
                  <a:schemeClr val="bg1"/>
                </a:solidFill>
                <a:latin typeface="Bradley Hand ITC" panose="03070402050302030203" pitchFamily="66" charset="0"/>
              </a:rPr>
              <a:t>f</a:t>
            </a:r>
            <a:r>
              <a:rPr lang="fr-FR" b="1" dirty="0" err="1" smtClean="0">
                <a:solidFill>
                  <a:schemeClr val="bg1"/>
                </a:solidFill>
                <a:latin typeface="Bradley Hand ITC" panose="03070402050302030203" pitchFamily="66" charset="0"/>
              </a:rPr>
              <a:t>ilescan</a:t>
            </a:r>
            <a:r>
              <a:rPr lang="fr-FR" b="1" dirty="0" smtClean="0">
                <a:solidFill>
                  <a:schemeClr val="bg1"/>
                </a:solidFill>
                <a:latin typeface="Bradley Hand ITC" panose="03070402050302030203" pitchFamily="66" charset="0"/>
              </a:rPr>
              <a:t> – liste les fichiers ouvertes</a:t>
            </a:r>
          </a:p>
          <a:p>
            <a:endParaRPr lang="fr-FR" b="1" dirty="0">
              <a:solidFill>
                <a:schemeClr val="bg1"/>
              </a:solidFill>
              <a:latin typeface="Bradley Hand ITC" panose="03070402050302030203" pitchFamily="66" charset="0"/>
            </a:endParaRPr>
          </a:p>
          <a:p>
            <a:r>
              <a:rPr lang="fr-FR" b="1" dirty="0" err="1">
                <a:solidFill>
                  <a:schemeClr val="bg1"/>
                </a:solidFill>
                <a:latin typeface="Bradley Hand ITC" panose="03070402050302030203" pitchFamily="66" charset="0"/>
              </a:rPr>
              <a:t>d</a:t>
            </a:r>
            <a:r>
              <a:rPr lang="fr-FR" b="1" dirty="0" err="1" smtClean="0">
                <a:solidFill>
                  <a:schemeClr val="bg1"/>
                </a:solidFill>
                <a:latin typeface="Bradley Hand ITC" panose="03070402050302030203" pitchFamily="66" charset="0"/>
              </a:rPr>
              <a:t>umpfiles</a:t>
            </a:r>
            <a:r>
              <a:rPr lang="fr-FR" b="1" dirty="0" smtClean="0">
                <a:solidFill>
                  <a:schemeClr val="bg1"/>
                </a:solidFill>
                <a:latin typeface="Bradley Hand ITC" panose="03070402050302030203" pitchFamily="66" charset="0"/>
              </a:rPr>
              <a:t> – extrait des fichiers à partit d’un offset mémoire</a:t>
            </a:r>
          </a:p>
          <a:p>
            <a:endParaRPr lang="fr-FR" dirty="0"/>
          </a:p>
          <a:p>
            <a:endParaRPr lang="fr-FR" dirty="0"/>
          </a:p>
        </p:txBody>
      </p:sp>
    </p:spTree>
    <p:extLst>
      <p:ext uri="{BB962C8B-B14F-4D97-AF65-F5344CB8AC3E}">
        <p14:creationId xmlns:p14="http://schemas.microsoft.com/office/powerpoint/2010/main" val="2304226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9.Le chemin de la gloire 2</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a:xfrm>
            <a:off x="838200" y="3447393"/>
            <a:ext cx="10515600" cy="2729570"/>
          </a:xfrm>
        </p:spPr>
        <p:txBody>
          <a:bodyPr/>
          <a:lstStyle/>
          <a:p>
            <a:r>
              <a:rPr lang="fr-FR" b="1" dirty="0" err="1" smtClean="0">
                <a:solidFill>
                  <a:schemeClr val="bg1"/>
                </a:solidFill>
                <a:latin typeface="Bradley Hand ITC" panose="03070402050302030203" pitchFamily="66" charset="0"/>
              </a:rPr>
              <a:t>Pstree</a:t>
            </a:r>
            <a:r>
              <a:rPr lang="fr-FR" b="1" dirty="0" smtClean="0">
                <a:solidFill>
                  <a:schemeClr val="bg1"/>
                </a:solidFill>
                <a:latin typeface="Bradley Hand ITC" panose="03070402050302030203" pitchFamily="66" charset="0"/>
              </a:rPr>
              <a:t> + </a:t>
            </a:r>
            <a:r>
              <a:rPr lang="fr-FR" b="1" dirty="0" err="1" smtClean="0">
                <a:solidFill>
                  <a:schemeClr val="bg1"/>
                </a:solidFill>
                <a:latin typeface="Bradley Hand ITC" panose="03070402050302030203" pitchFamily="66" charset="0"/>
              </a:rPr>
              <a:t>memdump</a:t>
            </a:r>
            <a:r>
              <a:rPr lang="fr-FR" b="1" dirty="0" smtClean="0">
                <a:solidFill>
                  <a:schemeClr val="bg1"/>
                </a:solidFill>
                <a:latin typeface="Bradley Hand ITC" panose="03070402050302030203" pitchFamily="66" charset="0"/>
              </a:rPr>
              <a:t> + strings feront l’affaire…</a:t>
            </a:r>
            <a:endParaRPr lang="fr-FR" b="1"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2427942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10. Bit pour bit</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a:xfrm>
            <a:off x="838200" y="2806261"/>
            <a:ext cx="10515600" cy="3370701"/>
          </a:xfrm>
        </p:spPr>
        <p:txBody>
          <a:bodyPr/>
          <a:lstStyle/>
          <a:p>
            <a:r>
              <a:rPr lang="fr-FR" b="1" dirty="0" err="1">
                <a:solidFill>
                  <a:schemeClr val="bg1"/>
                </a:solidFill>
                <a:latin typeface="Bradley Hand ITC" panose="03070402050302030203" pitchFamily="66" charset="0"/>
              </a:rPr>
              <a:t>f</a:t>
            </a:r>
            <a:r>
              <a:rPr lang="fr-FR" b="1" dirty="0" err="1" smtClean="0">
                <a:solidFill>
                  <a:schemeClr val="bg1"/>
                </a:solidFill>
                <a:latin typeface="Bradley Hand ITC" panose="03070402050302030203" pitchFamily="66" charset="0"/>
              </a:rPr>
              <a:t>ilescan</a:t>
            </a:r>
            <a:r>
              <a:rPr lang="fr-FR" dirty="0" smtClean="0">
                <a:solidFill>
                  <a:schemeClr val="bg1"/>
                </a:solidFill>
                <a:latin typeface="Bradley Hand ITC" panose="03070402050302030203" pitchFamily="66" charset="0"/>
              </a:rPr>
              <a:t> + </a:t>
            </a:r>
            <a:r>
              <a:rPr lang="fr-FR" b="1" dirty="0" err="1" smtClean="0">
                <a:solidFill>
                  <a:schemeClr val="bg1"/>
                </a:solidFill>
                <a:latin typeface="Bradley Hand ITC" panose="03070402050302030203" pitchFamily="66" charset="0"/>
              </a:rPr>
              <a:t>dumpfiles</a:t>
            </a:r>
            <a:r>
              <a:rPr lang="fr-FR" dirty="0" smtClean="0">
                <a:solidFill>
                  <a:schemeClr val="bg1"/>
                </a:solidFill>
                <a:latin typeface="Bradley Hand ITC" panose="03070402050302030203" pitchFamily="66" charset="0"/>
              </a:rPr>
              <a:t> + </a:t>
            </a:r>
            <a:r>
              <a:rPr lang="fr-FR" b="1" dirty="0" err="1" smtClean="0">
                <a:solidFill>
                  <a:schemeClr val="bg1"/>
                </a:solidFill>
                <a:latin typeface="Bradley Hand ITC" panose="03070402050302030203" pitchFamily="66" charset="0"/>
              </a:rPr>
              <a:t>procdump</a:t>
            </a:r>
            <a:r>
              <a:rPr lang="fr-FR" dirty="0" smtClean="0">
                <a:solidFill>
                  <a:schemeClr val="bg1"/>
                </a:solidFill>
                <a:latin typeface="Bradley Hand ITC" panose="03070402050302030203" pitchFamily="66" charset="0"/>
              </a:rPr>
              <a:t> </a:t>
            </a:r>
            <a:r>
              <a:rPr lang="fr-FR" dirty="0" smtClean="0">
                <a:solidFill>
                  <a:schemeClr val="bg1"/>
                </a:solidFill>
                <a:latin typeface="Bradley Hand ITC" panose="03070402050302030203" pitchFamily="66" charset="0"/>
                <a:sym typeface="Wingdings" panose="05000000000000000000" pitchFamily="2" charset="2"/>
              </a:rPr>
              <a:t> ATT au fichiers .</a:t>
            </a:r>
            <a:r>
              <a:rPr lang="fr-FR" dirty="0" err="1" smtClean="0">
                <a:solidFill>
                  <a:schemeClr val="bg1"/>
                </a:solidFill>
                <a:latin typeface="Bradley Hand ITC" panose="03070402050302030203" pitchFamily="66" charset="0"/>
                <a:sym typeface="Wingdings" panose="05000000000000000000" pitchFamily="2" charset="2"/>
              </a:rPr>
              <a:t>txt</a:t>
            </a:r>
            <a:endParaRPr lang="fr-FR" dirty="0" smtClean="0">
              <a:solidFill>
                <a:schemeClr val="bg1"/>
              </a:solidFill>
              <a:latin typeface="Bradley Hand ITC" panose="03070402050302030203" pitchFamily="66" charset="0"/>
              <a:sym typeface="Wingdings" panose="05000000000000000000" pitchFamily="2" charset="2"/>
            </a:endParaRPr>
          </a:p>
          <a:p>
            <a:endParaRPr lang="fr-FR" dirty="0">
              <a:solidFill>
                <a:schemeClr val="bg1"/>
              </a:solidFill>
              <a:latin typeface="Bradley Hand ITC" panose="03070402050302030203" pitchFamily="66" charset="0"/>
              <a:sym typeface="Wingdings" panose="05000000000000000000" pitchFamily="2" charset="2"/>
            </a:endParaRPr>
          </a:p>
          <a:p>
            <a:r>
              <a:rPr lang="fr-FR" b="1" dirty="0" err="1">
                <a:solidFill>
                  <a:schemeClr val="bg1"/>
                </a:solidFill>
                <a:latin typeface="Bradley Hand ITC" panose="03070402050302030203" pitchFamily="66" charset="0"/>
                <a:sym typeface="Wingdings" panose="05000000000000000000" pitchFamily="2" charset="2"/>
              </a:rPr>
              <a:t>w</a:t>
            </a:r>
            <a:r>
              <a:rPr lang="fr-FR" b="1" dirty="0" err="1" smtClean="0">
                <a:solidFill>
                  <a:schemeClr val="bg1"/>
                </a:solidFill>
                <a:latin typeface="Bradley Hand ITC" panose="03070402050302030203" pitchFamily="66" charset="0"/>
                <a:sym typeface="Wingdings" panose="05000000000000000000" pitchFamily="2" charset="2"/>
              </a:rPr>
              <a:t>intree</a:t>
            </a:r>
            <a:r>
              <a:rPr lang="fr-FR" dirty="0" smtClean="0">
                <a:solidFill>
                  <a:schemeClr val="bg1"/>
                </a:solidFill>
                <a:latin typeface="Bradley Hand ITC" panose="03070402050302030203" pitchFamily="66" charset="0"/>
                <a:sym typeface="Wingdings" panose="05000000000000000000" pitchFamily="2" charset="2"/>
              </a:rPr>
              <a:t> – énumération des fenêtres (visibles ou pas) sur le Desktop</a:t>
            </a:r>
            <a:endParaRPr lang="fr-FR"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450133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11.Interface graphique suspecte</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a:xfrm>
            <a:off x="838200" y="2932385"/>
            <a:ext cx="10515600" cy="3244577"/>
          </a:xfrm>
        </p:spPr>
        <p:txBody>
          <a:bodyPr/>
          <a:lstStyle/>
          <a:p>
            <a:r>
              <a:rPr lang="fr-FR" b="1" dirty="0" err="1" smtClean="0">
                <a:solidFill>
                  <a:schemeClr val="bg1"/>
                </a:solidFill>
                <a:latin typeface="Bradley Hand ITC" panose="03070402050302030203" pitchFamily="66" charset="0"/>
              </a:rPr>
              <a:t>foremost</a:t>
            </a:r>
            <a:r>
              <a:rPr lang="fr-FR" b="1" dirty="0" smtClean="0">
                <a:solidFill>
                  <a:schemeClr val="bg1"/>
                </a:solidFill>
                <a:latin typeface="Bradley Hand ITC" panose="03070402050302030203" pitchFamily="66" charset="0"/>
              </a:rPr>
              <a:t> – récupérations des fichiers basé sur les en-têtes</a:t>
            </a:r>
          </a:p>
          <a:p>
            <a:endParaRPr lang="fr-FR" b="1" dirty="0">
              <a:solidFill>
                <a:schemeClr val="bg1"/>
              </a:solidFill>
              <a:latin typeface="Bradley Hand ITC" panose="03070402050302030203" pitchFamily="66" charset="0"/>
            </a:endParaRPr>
          </a:p>
          <a:p>
            <a:r>
              <a:rPr lang="fr-FR" b="1" dirty="0" smtClean="0">
                <a:solidFill>
                  <a:schemeClr val="bg1"/>
                </a:solidFill>
                <a:latin typeface="Bradley Hand ITC" panose="03070402050302030203" pitchFamily="66" charset="0"/>
              </a:rPr>
              <a:t>Compilation sous Windows sans </a:t>
            </a:r>
            <a:r>
              <a:rPr lang="fr-FR" b="1" dirty="0" err="1" smtClean="0">
                <a:solidFill>
                  <a:schemeClr val="bg1"/>
                </a:solidFill>
                <a:latin typeface="Bradley Hand ITC" panose="03070402050302030203" pitchFamily="66" charset="0"/>
              </a:rPr>
              <a:t>Cygwin</a:t>
            </a:r>
            <a:endParaRPr lang="fr-FR" b="1"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3041834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12.Récupération</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a:xfrm>
            <a:off x="838200" y="3426371"/>
            <a:ext cx="10515600" cy="2750591"/>
          </a:xfrm>
        </p:spPr>
        <p:txBody>
          <a:bodyPr/>
          <a:lstStyle/>
          <a:p>
            <a:r>
              <a:rPr lang="fr-FR" b="1" dirty="0" smtClean="0">
                <a:solidFill>
                  <a:schemeClr val="bg1"/>
                </a:solidFill>
                <a:latin typeface="Bradley Hand ITC" panose="03070402050302030203" pitchFamily="66" charset="0"/>
              </a:rPr>
              <a:t>Strings</a:t>
            </a:r>
            <a:r>
              <a:rPr lang="fr-FR" dirty="0" smtClean="0">
                <a:solidFill>
                  <a:schemeClr val="bg1"/>
                </a:solidFill>
                <a:latin typeface="Bradley Hand ITC" panose="03070402050302030203" pitchFamily="66" charset="0"/>
              </a:rPr>
              <a:t> est votre ami cette fois encore</a:t>
            </a:r>
          </a:p>
          <a:p>
            <a:endParaRPr lang="fr-FR" dirty="0">
              <a:solidFill>
                <a:schemeClr val="bg1"/>
              </a:solidFill>
              <a:latin typeface="Bradley Hand ITC" panose="03070402050302030203" pitchFamily="66" charset="0"/>
            </a:endParaRPr>
          </a:p>
          <a:p>
            <a:r>
              <a:rPr lang="fr-FR" dirty="0" smtClean="0">
                <a:solidFill>
                  <a:schemeClr val="bg1"/>
                </a:solidFill>
                <a:latin typeface="Bradley Hand ITC" panose="03070402050302030203" pitchFamily="66" charset="0"/>
              </a:rPr>
              <a:t>ATTN – </a:t>
            </a:r>
            <a:r>
              <a:rPr lang="fr-FR" dirty="0" err="1" smtClean="0">
                <a:solidFill>
                  <a:schemeClr val="bg1"/>
                </a:solidFill>
                <a:latin typeface="Bradley Hand ITC" panose="03070402050302030203" pitchFamily="66" charset="0"/>
              </a:rPr>
              <a:t>little-endian</a:t>
            </a:r>
            <a:endParaRPr lang="fr-FR"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469449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13.Finalisation</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a:xfrm>
            <a:off x="838200" y="2984937"/>
            <a:ext cx="10515600" cy="3192025"/>
          </a:xfrm>
        </p:spPr>
        <p:txBody>
          <a:bodyPr/>
          <a:lstStyle/>
          <a:p>
            <a:r>
              <a:rPr lang="fr-FR" b="1" dirty="0" smtClean="0">
                <a:solidFill>
                  <a:schemeClr val="bg1"/>
                </a:solidFill>
                <a:latin typeface="Bradley Hand ITC" panose="03070402050302030203" pitchFamily="66" charset="0"/>
              </a:rPr>
              <a:t>Cherchez le .pdb de l’</a:t>
            </a:r>
            <a:r>
              <a:rPr lang="fr-FR" b="1" dirty="0" err="1" smtClean="0">
                <a:solidFill>
                  <a:schemeClr val="bg1"/>
                </a:solidFill>
                <a:latin typeface="Bradley Hand ITC" panose="03070402050302030203" pitchFamily="66" charset="0"/>
              </a:rPr>
              <a:t>executable</a:t>
            </a:r>
            <a:endParaRPr lang="fr-FR" b="1" dirty="0" smtClean="0">
              <a:solidFill>
                <a:schemeClr val="bg1"/>
              </a:solidFill>
              <a:latin typeface="Bradley Hand ITC" panose="03070402050302030203" pitchFamily="66" charset="0"/>
            </a:endParaRPr>
          </a:p>
          <a:p>
            <a:endParaRPr lang="fr-FR" b="1" dirty="0">
              <a:solidFill>
                <a:schemeClr val="bg1"/>
              </a:solidFill>
              <a:latin typeface="Bradley Hand ITC" panose="03070402050302030203" pitchFamily="66" charset="0"/>
            </a:endParaRPr>
          </a:p>
          <a:p>
            <a:r>
              <a:rPr lang="fr-FR" b="1" dirty="0" err="1" smtClean="0">
                <a:solidFill>
                  <a:schemeClr val="bg1"/>
                </a:solidFill>
                <a:latin typeface="Bradley Hand ITC" panose="03070402050302030203" pitchFamily="66" charset="0"/>
              </a:rPr>
              <a:t>Filescan</a:t>
            </a:r>
            <a:r>
              <a:rPr lang="fr-FR" b="1" dirty="0" smtClean="0">
                <a:solidFill>
                  <a:schemeClr val="bg1"/>
                </a:solidFill>
                <a:latin typeface="Bradley Hand ITC" panose="03070402050302030203" pitchFamily="66" charset="0"/>
              </a:rPr>
              <a:t> + </a:t>
            </a:r>
            <a:r>
              <a:rPr lang="fr-FR" b="1" dirty="0" err="1" smtClean="0">
                <a:solidFill>
                  <a:schemeClr val="bg1"/>
                </a:solidFill>
                <a:latin typeface="Bradley Hand ITC" panose="03070402050302030203" pitchFamily="66" charset="0"/>
              </a:rPr>
              <a:t>dumpfiles</a:t>
            </a:r>
            <a:endParaRPr lang="fr-FR" b="1" dirty="0" smtClean="0">
              <a:solidFill>
                <a:schemeClr val="bg1"/>
              </a:solidFill>
              <a:latin typeface="Bradley Hand ITC" panose="03070402050302030203" pitchFamily="66" charset="0"/>
            </a:endParaRPr>
          </a:p>
          <a:p>
            <a:endParaRPr lang="fr-FR" b="1" dirty="0">
              <a:solidFill>
                <a:schemeClr val="bg1"/>
              </a:solidFill>
              <a:latin typeface="Bradley Hand ITC" panose="03070402050302030203" pitchFamily="66" charset="0"/>
            </a:endParaRPr>
          </a:p>
          <a:p>
            <a:r>
              <a:rPr lang="fr-FR" b="1" dirty="0" smtClean="0">
                <a:solidFill>
                  <a:schemeClr val="bg1"/>
                </a:solidFill>
                <a:latin typeface="Bradley Hand ITC" panose="03070402050302030203" pitchFamily="66" charset="0"/>
              </a:rPr>
              <a:t>Google + </a:t>
            </a:r>
            <a:r>
              <a:rPr lang="fr-FR" b="1" dirty="0" err="1" smtClean="0">
                <a:solidFill>
                  <a:schemeClr val="bg1"/>
                </a:solidFill>
                <a:latin typeface="Bradley Hand ITC" panose="03070402050302030203" pitchFamily="66" charset="0"/>
              </a:rPr>
              <a:t>Github</a:t>
            </a:r>
            <a:endParaRPr lang="fr-FR" b="1" dirty="0" smtClean="0">
              <a:solidFill>
                <a:schemeClr val="bg1"/>
              </a:solidFill>
              <a:latin typeface="Bradley Hand ITC" panose="03070402050302030203" pitchFamily="66" charset="0"/>
            </a:endParaRPr>
          </a:p>
          <a:p>
            <a:endParaRPr lang="fr-FR" dirty="0"/>
          </a:p>
          <a:p>
            <a:endParaRPr lang="fr-FR" dirty="0"/>
          </a:p>
        </p:txBody>
      </p:sp>
    </p:spTree>
    <p:extLst>
      <p:ext uri="{BB962C8B-B14F-4D97-AF65-F5344CB8AC3E}">
        <p14:creationId xmlns:p14="http://schemas.microsoft.com/office/powerpoint/2010/main" val="3794881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Finaliser la procédure (dans le monde réel…)</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p:txBody>
          <a:bodyPr/>
          <a:lstStyle/>
          <a:p>
            <a:pPr marL="0" indent="0">
              <a:buNone/>
            </a:pPr>
            <a:r>
              <a:rPr lang="fr-FR" dirty="0" smtClean="0">
                <a:solidFill>
                  <a:schemeClr val="bg1"/>
                </a:solidFill>
                <a:latin typeface="Bradley Hand ITC" panose="03070402050302030203" pitchFamily="66" charset="0"/>
              </a:rPr>
              <a:t>1) Le décrypteur passe à l’IT pour récupération des fichiers verrouilles et </a:t>
            </a:r>
            <a:r>
              <a:rPr lang="fr-FR" dirty="0" err="1" smtClean="0">
                <a:solidFill>
                  <a:schemeClr val="bg1"/>
                </a:solidFill>
                <a:latin typeface="Bradley Hand ITC" panose="03070402050302030203" pitchFamily="66" charset="0"/>
              </a:rPr>
              <a:t>re-imaging</a:t>
            </a:r>
            <a:r>
              <a:rPr lang="fr-FR" dirty="0" smtClean="0">
                <a:solidFill>
                  <a:schemeClr val="bg1"/>
                </a:solidFill>
                <a:latin typeface="Bradley Hand ITC" panose="03070402050302030203" pitchFamily="66" charset="0"/>
              </a:rPr>
              <a:t> de la machine</a:t>
            </a:r>
          </a:p>
          <a:p>
            <a:pPr marL="0" indent="0">
              <a:buNone/>
            </a:pPr>
            <a:r>
              <a:rPr lang="fr-FR" dirty="0" smtClean="0">
                <a:solidFill>
                  <a:schemeClr val="bg1"/>
                </a:solidFill>
                <a:latin typeface="Bradley Hand ITC" panose="03070402050302030203" pitchFamily="66" charset="0"/>
              </a:rPr>
              <a:t>2) Les artefacts passe à l’analyste malware : analyse statique + analyse dynamique + productions des IOC</a:t>
            </a:r>
          </a:p>
          <a:p>
            <a:pPr marL="0" indent="0">
              <a:buNone/>
            </a:pPr>
            <a:r>
              <a:rPr lang="fr-FR" dirty="0" smtClean="0">
                <a:solidFill>
                  <a:schemeClr val="bg1"/>
                </a:solidFill>
                <a:latin typeface="Bradley Hand ITC" panose="03070402050302030203" pitchFamily="66" charset="0"/>
              </a:rPr>
              <a:t>3) </a:t>
            </a:r>
            <a:r>
              <a:rPr lang="fr-FR" b="1" dirty="0" smtClean="0">
                <a:solidFill>
                  <a:schemeClr val="bg1"/>
                </a:solidFill>
                <a:latin typeface="Bradley Hand ITC" panose="03070402050302030203" pitchFamily="66" charset="0"/>
              </a:rPr>
              <a:t>IOC</a:t>
            </a:r>
            <a:r>
              <a:rPr lang="fr-FR" dirty="0" smtClean="0">
                <a:solidFill>
                  <a:schemeClr val="bg1"/>
                </a:solidFill>
                <a:latin typeface="Bradley Hand ITC" panose="03070402050302030203" pitchFamily="66" charset="0"/>
              </a:rPr>
              <a:t> – </a:t>
            </a:r>
            <a:r>
              <a:rPr lang="fr-FR" dirty="0" err="1" smtClean="0">
                <a:solidFill>
                  <a:schemeClr val="bg1"/>
                </a:solidFill>
                <a:latin typeface="Bradley Hand ITC" panose="03070402050302030203" pitchFamily="66" charset="0"/>
              </a:rPr>
              <a:t>hashes</a:t>
            </a:r>
            <a:r>
              <a:rPr lang="fr-FR" dirty="0" smtClean="0">
                <a:solidFill>
                  <a:schemeClr val="bg1"/>
                </a:solidFill>
                <a:latin typeface="Bradley Hand ITC" panose="03070402050302030203" pitchFamily="66" charset="0"/>
              </a:rPr>
              <a:t> des artefacts, adresses IP des serveurs C2, </a:t>
            </a:r>
            <a:r>
              <a:rPr lang="fr-FR" dirty="0" err="1" smtClean="0">
                <a:solidFill>
                  <a:schemeClr val="bg1"/>
                </a:solidFill>
                <a:latin typeface="Bradley Hand ITC" panose="03070402050302030203" pitchFamily="66" charset="0"/>
              </a:rPr>
              <a:t>etc</a:t>
            </a:r>
            <a:endParaRPr lang="fr-FR" dirty="0" smtClean="0">
              <a:solidFill>
                <a:schemeClr val="bg1"/>
              </a:solidFill>
              <a:latin typeface="Bradley Hand ITC" panose="03070402050302030203" pitchFamily="66" charset="0"/>
            </a:endParaRPr>
          </a:p>
          <a:p>
            <a:pPr marL="0" indent="0">
              <a:buNone/>
            </a:pPr>
            <a:r>
              <a:rPr lang="fr-FR" dirty="0" smtClean="0">
                <a:solidFill>
                  <a:schemeClr val="bg1"/>
                </a:solidFill>
                <a:latin typeface="Bradley Hand ITC" panose="03070402050302030203" pitchFamily="66" charset="0"/>
              </a:rPr>
              <a:t>	-&gt; Injectés dans les NIDS + SIEM</a:t>
            </a:r>
          </a:p>
          <a:p>
            <a:pPr marL="0" indent="0">
              <a:buNone/>
            </a:pPr>
            <a:r>
              <a:rPr lang="fr-FR" dirty="0" smtClean="0">
                <a:solidFill>
                  <a:schemeClr val="bg1"/>
                </a:solidFill>
                <a:latin typeface="Bradley Hand ITC" panose="03070402050302030203" pitchFamily="66" charset="0"/>
              </a:rPr>
              <a:t>4) Rapport d’incident (déroulement avec un </a:t>
            </a:r>
            <a:r>
              <a:rPr lang="fr-FR" dirty="0" err="1" smtClean="0">
                <a:solidFill>
                  <a:schemeClr val="bg1"/>
                </a:solidFill>
                <a:latin typeface="Bradley Hand ITC" panose="03070402050302030203" pitchFamily="66" charset="0"/>
              </a:rPr>
              <a:t>timeline</a:t>
            </a:r>
            <a:r>
              <a:rPr lang="fr-FR" dirty="0" smtClean="0">
                <a:solidFill>
                  <a:schemeClr val="bg1"/>
                </a:solidFill>
                <a:latin typeface="Bradley Hand ITC" panose="03070402050302030203" pitchFamily="66" charset="0"/>
              </a:rPr>
              <a:t> précis)</a:t>
            </a:r>
          </a:p>
          <a:p>
            <a:pPr marL="0" indent="0">
              <a:buNone/>
            </a:pPr>
            <a:r>
              <a:rPr lang="fr-FR" dirty="0" smtClean="0">
                <a:solidFill>
                  <a:schemeClr val="bg1"/>
                </a:solidFill>
                <a:latin typeface="Bradley Hand ITC" panose="03070402050302030203" pitchFamily="66" charset="0"/>
              </a:rPr>
              <a:t>5) </a:t>
            </a:r>
            <a:r>
              <a:rPr lang="fr-FR" dirty="0" err="1" smtClean="0">
                <a:solidFill>
                  <a:schemeClr val="bg1"/>
                </a:solidFill>
                <a:latin typeface="Bradley Hand ITC" panose="03070402050302030203" pitchFamily="66" charset="0"/>
              </a:rPr>
              <a:t>Lessons</a:t>
            </a:r>
            <a:r>
              <a:rPr lang="fr-FR" dirty="0" smtClean="0">
                <a:solidFill>
                  <a:schemeClr val="bg1"/>
                </a:solidFill>
                <a:latin typeface="Bradley Hand ITC" panose="03070402050302030203" pitchFamily="66" charset="0"/>
              </a:rPr>
              <a:t> </a:t>
            </a:r>
            <a:r>
              <a:rPr lang="fr-FR" dirty="0" err="1" smtClean="0">
                <a:solidFill>
                  <a:schemeClr val="bg1"/>
                </a:solidFill>
                <a:latin typeface="Bradley Hand ITC" panose="03070402050302030203" pitchFamily="66" charset="0"/>
              </a:rPr>
              <a:t>learned</a:t>
            </a:r>
            <a:r>
              <a:rPr lang="fr-FR" dirty="0" smtClean="0">
                <a:solidFill>
                  <a:schemeClr val="bg1"/>
                </a:solidFill>
                <a:latin typeface="Bradley Hand ITC" panose="03070402050302030203" pitchFamily="66" charset="0"/>
              </a:rPr>
              <a:t> - &gt; Posture proactive = AV + SIEM + EDR</a:t>
            </a:r>
          </a:p>
          <a:p>
            <a:pPr marL="0" indent="0">
              <a:buNone/>
            </a:pPr>
            <a:r>
              <a:rPr lang="fr-FR" dirty="0">
                <a:solidFill>
                  <a:schemeClr val="bg1"/>
                </a:solidFill>
                <a:latin typeface="Bradley Hand ITC" panose="03070402050302030203" pitchFamily="66" charset="0"/>
              </a:rPr>
              <a:t>	</a:t>
            </a:r>
            <a:r>
              <a:rPr lang="fr-FR" dirty="0" smtClean="0">
                <a:solidFill>
                  <a:schemeClr val="bg1"/>
                </a:solidFill>
                <a:latin typeface="Bradley Hand ITC" panose="03070402050302030203" pitchFamily="66" charset="0"/>
              </a:rPr>
              <a:t>…et, bien sûr Rick est cuit.</a:t>
            </a:r>
            <a:endParaRPr lang="fr-FR"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3252071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chemeClr val="bg1"/>
                </a:solidFill>
                <a:latin typeface="Bradley Hand ITC" panose="03070402050302030203" pitchFamily="66" charset="0"/>
                <a:hlinkClick r:id="rId3"/>
              </a:rPr>
              <a:t>http://www.un1corng4me.link:8000</a:t>
            </a:r>
            <a:r>
              <a:rPr lang="fr-FR" dirty="0" smtClean="0">
                <a:solidFill>
                  <a:schemeClr val="bg1"/>
                </a:solidFill>
                <a:latin typeface="Bradley Hand ITC" panose="03070402050302030203" pitchFamily="66" charset="0"/>
              </a:rPr>
              <a:t/>
            </a:r>
            <a:br>
              <a:rPr lang="fr-FR" dirty="0" smtClean="0">
                <a:solidFill>
                  <a:schemeClr val="bg1"/>
                </a:solidFill>
                <a:latin typeface="Bradley Hand ITC" panose="03070402050302030203" pitchFamily="66" charset="0"/>
              </a:rPr>
            </a:br>
            <a:r>
              <a:rPr lang="fr-FR" dirty="0" smtClean="0">
                <a:solidFill>
                  <a:schemeClr val="bg1"/>
                </a:solidFill>
                <a:latin typeface="Bradley Hand ITC" panose="03070402050302030203" pitchFamily="66" charset="0"/>
              </a:rPr>
              <a:t>email in @oodrive.com</a:t>
            </a:r>
            <a:endParaRPr lang="fr-FR" dirty="0">
              <a:solidFill>
                <a:schemeClr val="bg1"/>
              </a:solidFill>
              <a:latin typeface="Bradley Hand ITC" panose="03070402050302030203" pitchFamily="66" charset="0"/>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952750" y="1905794"/>
            <a:ext cx="6286500" cy="4191000"/>
          </a:xfrm>
        </p:spPr>
      </p:pic>
    </p:spTree>
    <p:extLst>
      <p:ext uri="{BB962C8B-B14F-4D97-AF65-F5344CB8AC3E}">
        <p14:creationId xmlns:p14="http://schemas.microsoft.com/office/powerpoint/2010/main" val="780655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lstStyle/>
          <a:p>
            <a:pPr marL="0" indent="0">
              <a:buNone/>
            </a:pPr>
            <a:r>
              <a:rPr lang="fr-FR" b="1" dirty="0" smtClean="0">
                <a:solidFill>
                  <a:schemeClr val="bg1"/>
                </a:solidFill>
                <a:latin typeface="Bradley Hand ITC" panose="03070402050302030203" pitchFamily="66" charset="0"/>
              </a:rPr>
              <a:t>                   CTF interne   :    </a:t>
            </a:r>
            <a:r>
              <a:rPr lang="fr-FR" b="1" dirty="0" smtClean="0">
                <a:solidFill>
                  <a:schemeClr val="bg1"/>
                </a:solidFill>
                <a:latin typeface="Bradley Hand ITC" panose="03070402050302030203" pitchFamily="66" charset="0"/>
                <a:hlinkClick r:id="rId3"/>
              </a:rPr>
              <a:t>https://192.168.11.210/index.php</a:t>
            </a:r>
            <a:r>
              <a:rPr lang="fr-FR" b="1" dirty="0" smtClean="0">
                <a:solidFill>
                  <a:schemeClr val="bg1"/>
                </a:solidFill>
                <a:latin typeface="Bradley Hand ITC" panose="03070402050302030203" pitchFamily="66" charset="0"/>
              </a:rPr>
              <a:t> </a:t>
            </a:r>
          </a:p>
          <a:p>
            <a:pPr marL="0" indent="0">
              <a:buNone/>
            </a:pPr>
            <a:endParaRPr lang="fr-FR" dirty="0"/>
          </a:p>
          <a:p>
            <a:pPr marL="0" indent="0">
              <a:buNone/>
            </a:pPr>
            <a:endParaRPr lang="fr-FR"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00" y="851338"/>
            <a:ext cx="5715000" cy="5911412"/>
          </a:xfrm>
          <a:prstGeom prst="rect">
            <a:avLst/>
          </a:prstGeom>
        </p:spPr>
      </p:pic>
    </p:spTree>
    <p:extLst>
      <p:ext uri="{BB962C8B-B14F-4D97-AF65-F5344CB8AC3E}">
        <p14:creationId xmlns:p14="http://schemas.microsoft.com/office/powerpoint/2010/main" val="310450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chemeClr val="bg1"/>
                </a:solidFill>
                <a:latin typeface="Bradley Hand ITC" panose="03070402050302030203" pitchFamily="66" charset="0"/>
              </a:rPr>
              <a:t>Questions ?</a:t>
            </a:r>
            <a:endParaRPr lang="fr-FR" dirty="0">
              <a:solidFill>
                <a:schemeClr val="bg1"/>
              </a:solidFill>
              <a:latin typeface="Bradley Hand ITC" panose="03070402050302030203" pitchFamily="66" charset="0"/>
            </a:endParaRPr>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3920331" y="1825625"/>
            <a:ext cx="4351338" cy="4351338"/>
          </a:xfrm>
          <a:prstGeom prst="rect">
            <a:avLst/>
          </a:prstGeom>
        </p:spPr>
      </p:pic>
    </p:spTree>
    <p:extLst>
      <p:ext uri="{BB962C8B-B14F-4D97-AF65-F5344CB8AC3E}">
        <p14:creationId xmlns:p14="http://schemas.microsoft.com/office/powerpoint/2010/main" val="2055638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chemeClr val="bg1"/>
                </a:solidFill>
                <a:latin typeface="Bradley Hand ITC" panose="03070402050302030203" pitchFamily="66" charset="0"/>
              </a:rPr>
              <a:t>Scénario :</a:t>
            </a:r>
            <a:endParaRPr lang="fr-FR" dirty="0">
              <a:solidFill>
                <a:schemeClr val="bg1"/>
              </a:solidFill>
              <a:latin typeface="Bradley Hand ITC" panose="03070402050302030203" pitchFamily="66" charset="0"/>
            </a:endParaRPr>
          </a:p>
        </p:txBody>
      </p:sp>
      <p:sp>
        <p:nvSpPr>
          <p:cNvPr id="3" name="Content Placeholder 2"/>
          <p:cNvSpPr>
            <a:spLocks noGrp="1"/>
          </p:cNvSpPr>
          <p:nvPr>
            <p:ph idx="1"/>
          </p:nvPr>
        </p:nvSpPr>
        <p:spPr/>
        <p:txBody>
          <a:bodyPr/>
          <a:lstStyle/>
          <a:p>
            <a:pPr marL="0" indent="0">
              <a:buNone/>
            </a:pPr>
            <a:endParaRPr lang="fr-FR" dirty="0" smtClean="0"/>
          </a:p>
          <a:p>
            <a:pPr marL="0" indent="0">
              <a:buNone/>
            </a:pPr>
            <a:r>
              <a:rPr lang="fr-FR" dirty="0" smtClean="0">
                <a:solidFill>
                  <a:schemeClr val="bg1"/>
                </a:solidFill>
                <a:latin typeface="Bradley Hand ITC" panose="03070402050302030203" pitchFamily="66" charset="0"/>
              </a:rPr>
              <a:t>Rick, un membre de l’équipe d’Adina par exemple, découvre que son portable est infecté par un malware.  Malheureusement, comme il n’y a pas de « first </a:t>
            </a:r>
            <a:r>
              <a:rPr lang="fr-FR" dirty="0" err="1" smtClean="0">
                <a:solidFill>
                  <a:schemeClr val="bg1"/>
                </a:solidFill>
                <a:latin typeface="Bradley Hand ITC" panose="03070402050302030203" pitchFamily="66" charset="0"/>
              </a:rPr>
              <a:t>responder</a:t>
            </a:r>
            <a:r>
              <a:rPr lang="fr-FR" dirty="0" smtClean="0">
                <a:solidFill>
                  <a:schemeClr val="bg1"/>
                </a:solidFill>
                <a:latin typeface="Bradley Hand ITC" panose="03070402050302030203" pitchFamily="66" charset="0"/>
              </a:rPr>
              <a:t> » sur place, tout ce qu’on a pu récupérer est un dump de la mémoire. On n’a aucune information concernant la configuration de son poste. Notre mission est d’identifier, endiguer et éradiquer l’infection, avec une récupération de tout information critique.</a:t>
            </a:r>
            <a:endParaRPr lang="fr-FR"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1142387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smtClean="0">
                <a:solidFill>
                  <a:schemeClr val="bg1"/>
                </a:solidFill>
                <a:latin typeface="Bradley Hand ITC" panose="03070402050302030203" pitchFamily="66" charset="0"/>
              </a:rPr>
              <a:t>TTPs</a:t>
            </a:r>
            <a:r>
              <a:rPr lang="fr-FR" b="1" dirty="0" smtClean="0">
                <a:solidFill>
                  <a:schemeClr val="bg1"/>
                </a:solidFill>
                <a:latin typeface="Bradley Hand ITC" panose="03070402050302030203" pitchFamily="66" charset="0"/>
              </a:rPr>
              <a:t> (</a:t>
            </a:r>
            <a:r>
              <a:rPr lang="fr-FR" b="1" i="1" dirty="0" err="1" smtClean="0">
                <a:solidFill>
                  <a:schemeClr val="bg1"/>
                </a:solidFill>
                <a:latin typeface="Bradley Hand ITC" panose="03070402050302030203" pitchFamily="66" charset="0"/>
              </a:rPr>
              <a:t>Tactics</a:t>
            </a:r>
            <a:r>
              <a:rPr lang="fr-FR" b="1" i="1" dirty="0" smtClean="0">
                <a:solidFill>
                  <a:schemeClr val="bg1"/>
                </a:solidFill>
                <a:latin typeface="Bradley Hand ITC" panose="03070402050302030203" pitchFamily="66" charset="0"/>
              </a:rPr>
              <a:t>, Techniques &amp; </a:t>
            </a:r>
            <a:r>
              <a:rPr lang="fr-FR" b="1" i="1" dirty="0" err="1" smtClean="0">
                <a:solidFill>
                  <a:schemeClr val="bg1"/>
                </a:solidFill>
                <a:latin typeface="Bradley Hand ITC" panose="03070402050302030203" pitchFamily="66" charset="0"/>
              </a:rPr>
              <a:t>Procedures</a:t>
            </a:r>
            <a:r>
              <a:rPr lang="fr-FR" b="1" dirty="0" smtClean="0">
                <a:solidFill>
                  <a:schemeClr val="bg1"/>
                </a:solidFill>
                <a:latin typeface="Bradley Hand ITC" panose="03070402050302030203" pitchFamily="66" charset="0"/>
              </a:rPr>
              <a:t>)</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a:xfrm>
            <a:off x="838200" y="2879833"/>
            <a:ext cx="10515600" cy="3297129"/>
          </a:xfrm>
        </p:spPr>
        <p:txBody>
          <a:bodyPr/>
          <a:lstStyle/>
          <a:p>
            <a:r>
              <a:rPr lang="fr-FR" dirty="0" smtClean="0">
                <a:solidFill>
                  <a:schemeClr val="bg1"/>
                </a:solidFill>
                <a:latin typeface="Bradley Hand ITC" panose="03070402050302030203" pitchFamily="66" charset="0"/>
              </a:rPr>
              <a:t>Environnement de travail contrôlé (</a:t>
            </a:r>
            <a:r>
              <a:rPr lang="fr-FR" dirty="0" err="1" smtClean="0">
                <a:solidFill>
                  <a:schemeClr val="bg1"/>
                </a:solidFill>
                <a:latin typeface="Bradley Hand ITC" panose="03070402050302030203" pitchFamily="66" charset="0"/>
              </a:rPr>
              <a:t>virtual</a:t>
            </a:r>
            <a:r>
              <a:rPr lang="fr-FR" dirty="0" smtClean="0">
                <a:solidFill>
                  <a:schemeClr val="bg1"/>
                </a:solidFill>
                <a:latin typeface="Bradley Hand ITC" panose="03070402050302030203" pitchFamily="66" charset="0"/>
              </a:rPr>
              <a:t> </a:t>
            </a:r>
            <a:r>
              <a:rPr lang="fr-FR" dirty="0" err="1" smtClean="0">
                <a:solidFill>
                  <a:schemeClr val="bg1"/>
                </a:solidFill>
                <a:latin typeface="Bradley Hand ITC" panose="03070402050302030203" pitchFamily="66" charset="0"/>
              </a:rPr>
              <a:t>lab</a:t>
            </a:r>
            <a:r>
              <a:rPr lang="fr-FR" dirty="0" smtClean="0">
                <a:solidFill>
                  <a:schemeClr val="bg1"/>
                </a:solidFill>
                <a:latin typeface="Bradley Hand ITC" panose="03070402050302030203" pitchFamily="66" charset="0"/>
              </a:rPr>
              <a:t>)</a:t>
            </a:r>
          </a:p>
          <a:p>
            <a:r>
              <a:rPr lang="fr-FR" dirty="0" smtClean="0">
                <a:solidFill>
                  <a:schemeClr val="bg1"/>
                </a:solidFill>
                <a:latin typeface="Bradley Hand ITC" panose="03070402050302030203" pitchFamily="66" charset="0"/>
              </a:rPr>
              <a:t>Isolation réseau (host-</a:t>
            </a:r>
            <a:r>
              <a:rPr lang="fr-FR" dirty="0" err="1" smtClean="0">
                <a:solidFill>
                  <a:schemeClr val="bg1"/>
                </a:solidFill>
                <a:latin typeface="Bradley Hand ITC" panose="03070402050302030203" pitchFamily="66" charset="0"/>
              </a:rPr>
              <a:t>only</a:t>
            </a:r>
            <a:r>
              <a:rPr lang="fr-FR" dirty="0" smtClean="0">
                <a:solidFill>
                  <a:schemeClr val="bg1"/>
                </a:solidFill>
                <a:latin typeface="Bradley Hand ITC" panose="03070402050302030203" pitchFamily="66" charset="0"/>
              </a:rPr>
              <a:t> network, </a:t>
            </a:r>
            <a:r>
              <a:rPr lang="fr-FR" dirty="0" err="1" smtClean="0">
                <a:solidFill>
                  <a:schemeClr val="bg1"/>
                </a:solidFill>
                <a:latin typeface="Bradley Hand ITC" panose="03070402050302030203" pitchFamily="66" charset="0"/>
              </a:rPr>
              <a:t>sandboxing</a:t>
            </a:r>
            <a:r>
              <a:rPr lang="fr-FR" dirty="0" smtClean="0">
                <a:solidFill>
                  <a:schemeClr val="bg1"/>
                </a:solidFill>
                <a:latin typeface="Bradley Hand ITC" panose="03070402050302030203" pitchFamily="66" charset="0"/>
              </a:rPr>
              <a:t>)</a:t>
            </a:r>
          </a:p>
          <a:p>
            <a:r>
              <a:rPr lang="fr-FR" dirty="0" smtClean="0">
                <a:solidFill>
                  <a:schemeClr val="bg1"/>
                </a:solidFill>
                <a:latin typeface="Bradley Hand ITC" panose="03070402050302030203" pitchFamily="66" charset="0"/>
              </a:rPr>
              <a:t>Outils dédiées + bonne dose de Google</a:t>
            </a:r>
          </a:p>
          <a:p>
            <a:r>
              <a:rPr lang="fr-FR" dirty="0" smtClean="0">
                <a:solidFill>
                  <a:schemeClr val="bg1"/>
                </a:solidFill>
                <a:latin typeface="Bradley Hand ITC" panose="03070402050302030203" pitchFamily="66" charset="0"/>
              </a:rPr>
              <a:t>Méthodologie de réponse à l’incident (par ex. IRM-17-Ransomware)</a:t>
            </a:r>
          </a:p>
          <a:p>
            <a:r>
              <a:rPr lang="fr-FR" dirty="0" smtClean="0">
                <a:solidFill>
                  <a:schemeClr val="bg1"/>
                </a:solidFill>
                <a:latin typeface="Bradley Hand ITC" panose="03070402050302030203" pitchFamily="66" charset="0"/>
              </a:rPr>
              <a:t>Cross-</a:t>
            </a:r>
            <a:r>
              <a:rPr lang="fr-FR" dirty="0" err="1" smtClean="0">
                <a:solidFill>
                  <a:schemeClr val="bg1"/>
                </a:solidFill>
                <a:latin typeface="Bradley Hand ITC" panose="03070402050302030203" pitchFamily="66" charset="0"/>
              </a:rPr>
              <a:t>checking</a:t>
            </a:r>
            <a:endParaRPr lang="fr-FR"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1015728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smtClean="0">
                <a:solidFill>
                  <a:schemeClr val="bg1"/>
                </a:solidFill>
                <a:latin typeface="Bradley Hand ITC" panose="03070402050302030203" pitchFamily="66" charset="0"/>
              </a:rPr>
              <a:t>Volatility</a:t>
            </a:r>
            <a:r>
              <a:rPr lang="fr-FR" b="1" dirty="0" smtClean="0">
                <a:solidFill>
                  <a:schemeClr val="bg1"/>
                </a:solidFill>
                <a:latin typeface="Bradley Hand ITC" panose="03070402050302030203" pitchFamily="66" charset="0"/>
              </a:rPr>
              <a:t> Framework</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p:txBody>
          <a:bodyPr/>
          <a:lstStyle/>
          <a:p>
            <a:pPr marL="0" indent="0">
              <a:buNone/>
            </a:pPr>
            <a:endParaRPr lang="fr-FR" dirty="0" smtClean="0"/>
          </a:p>
          <a:p>
            <a:pPr marL="0" indent="0">
              <a:buNone/>
            </a:pPr>
            <a:r>
              <a:rPr lang="fr-FR" dirty="0" smtClean="0">
                <a:solidFill>
                  <a:schemeClr val="bg1"/>
                </a:solidFill>
                <a:latin typeface="Bradley Hand ITC" panose="03070402050302030203" pitchFamily="66" charset="0"/>
              </a:rPr>
              <a:t>Framework Python dédié à la « memory </a:t>
            </a:r>
            <a:r>
              <a:rPr lang="fr-FR" dirty="0" err="1" smtClean="0">
                <a:solidFill>
                  <a:schemeClr val="bg1"/>
                </a:solidFill>
                <a:latin typeface="Bradley Hand ITC" panose="03070402050302030203" pitchFamily="66" charset="0"/>
              </a:rPr>
              <a:t>forensics</a:t>
            </a:r>
            <a:r>
              <a:rPr lang="fr-FR" dirty="0" smtClean="0">
                <a:solidFill>
                  <a:schemeClr val="bg1"/>
                </a:solidFill>
                <a:latin typeface="Bradley Hand ITC" panose="03070402050302030203" pitchFamily="66" charset="0"/>
              </a:rPr>
              <a:t> »</a:t>
            </a:r>
          </a:p>
          <a:p>
            <a:pPr marL="0" indent="0">
              <a:buNone/>
            </a:pPr>
            <a:r>
              <a:rPr lang="fr-FR" dirty="0" smtClean="0">
                <a:solidFill>
                  <a:schemeClr val="bg1"/>
                </a:solidFill>
                <a:latin typeface="Bradley Hand ITC" panose="03070402050302030203" pitchFamily="66" charset="0"/>
              </a:rPr>
              <a:t>Référence : </a:t>
            </a:r>
            <a:r>
              <a:rPr lang="fr-FR" dirty="0" smtClean="0">
                <a:solidFill>
                  <a:schemeClr val="bg1"/>
                </a:solidFill>
                <a:latin typeface="Bradley Hand ITC" panose="03070402050302030203" pitchFamily="66" charset="0"/>
                <a:hlinkClick r:id="rId3"/>
              </a:rPr>
              <a:t>https://github.com/volatilityfoundation/volatility/wiki/Command-Reference</a:t>
            </a:r>
            <a:endParaRPr lang="fr-FR" dirty="0" smtClean="0">
              <a:solidFill>
                <a:schemeClr val="bg1"/>
              </a:solidFill>
              <a:latin typeface="Bradley Hand ITC" panose="03070402050302030203" pitchFamily="66" charset="0"/>
            </a:endParaRPr>
          </a:p>
          <a:p>
            <a:pPr marL="0" indent="0">
              <a:buNone/>
            </a:pPr>
            <a:r>
              <a:rPr lang="fr-FR" dirty="0" smtClean="0">
                <a:solidFill>
                  <a:schemeClr val="bg1"/>
                </a:solidFill>
                <a:latin typeface="Bradley Hand ITC" panose="03070402050302030203" pitchFamily="66" charset="0"/>
              </a:rPr>
              <a:t>Utilisation :</a:t>
            </a:r>
          </a:p>
          <a:p>
            <a:pPr marL="0" indent="0">
              <a:buNone/>
            </a:pPr>
            <a:r>
              <a:rPr lang="fr-FR" i="1" dirty="0" smtClean="0">
                <a:solidFill>
                  <a:schemeClr val="bg1"/>
                </a:solidFill>
                <a:latin typeface="Bradley Hand ITC" panose="03070402050302030203" pitchFamily="66" charset="0"/>
              </a:rPr>
              <a:t>               $ </a:t>
            </a:r>
            <a:r>
              <a:rPr lang="fr-FR" i="1" dirty="0" err="1" smtClean="0">
                <a:solidFill>
                  <a:schemeClr val="bg1"/>
                </a:solidFill>
                <a:latin typeface="Bradley Hand ITC" panose="03070402050302030203" pitchFamily="66" charset="0"/>
              </a:rPr>
              <a:t>volatility</a:t>
            </a:r>
            <a:r>
              <a:rPr lang="fr-FR" i="1" dirty="0" smtClean="0">
                <a:solidFill>
                  <a:schemeClr val="bg1"/>
                </a:solidFill>
                <a:latin typeface="Bradley Hand ITC" panose="03070402050302030203" pitchFamily="66" charset="0"/>
              </a:rPr>
              <a:t> –f [image] --profile=[profile] [plugin]</a:t>
            </a:r>
          </a:p>
          <a:p>
            <a:pPr marL="0" indent="0">
              <a:buNone/>
            </a:pPr>
            <a:endParaRPr lang="fr-FR" dirty="0"/>
          </a:p>
          <a:p>
            <a:pPr marL="0" indent="0">
              <a:buNone/>
            </a:pPr>
            <a:endParaRPr lang="fr-FR" dirty="0" smtClean="0"/>
          </a:p>
          <a:p>
            <a:pPr marL="0" indent="0">
              <a:buNone/>
            </a:pPr>
            <a:endParaRPr lang="fr-FR" dirty="0" smtClean="0"/>
          </a:p>
          <a:p>
            <a:pPr marL="0" indent="0">
              <a:buNone/>
            </a:pPr>
            <a:endParaRPr lang="fr-FR" dirty="0"/>
          </a:p>
        </p:txBody>
      </p:sp>
    </p:spTree>
    <p:extLst>
      <p:ext uri="{BB962C8B-B14F-4D97-AF65-F5344CB8AC3E}">
        <p14:creationId xmlns:p14="http://schemas.microsoft.com/office/powerpoint/2010/main" val="2243737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1. C’est quoi ce mot de passe ?</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a:xfrm>
            <a:off x="838200" y="1825625"/>
            <a:ext cx="10515600" cy="4606706"/>
          </a:xfrm>
        </p:spPr>
        <p:txBody>
          <a:bodyPr>
            <a:normAutofit fontScale="85000" lnSpcReduction="20000"/>
          </a:bodyPr>
          <a:lstStyle/>
          <a:p>
            <a:pPr marL="0" indent="0">
              <a:buNone/>
            </a:pPr>
            <a:r>
              <a:rPr lang="fr-FR" b="1" dirty="0" err="1" smtClean="0">
                <a:solidFill>
                  <a:schemeClr val="bg1"/>
                </a:solidFill>
                <a:latin typeface="Bradley Hand ITC" panose="03070402050302030203" pitchFamily="66" charset="0"/>
              </a:rPr>
              <a:t>Imageinfo</a:t>
            </a:r>
            <a:r>
              <a:rPr lang="fr-FR" dirty="0" smtClean="0">
                <a:solidFill>
                  <a:schemeClr val="bg1"/>
                </a:solidFill>
                <a:latin typeface="Bradley Hand ITC" panose="03070402050302030203" pitchFamily="66" charset="0"/>
              </a:rPr>
              <a:t> – identifier l’image mémoire</a:t>
            </a:r>
          </a:p>
          <a:p>
            <a:pPr marL="0" indent="0">
              <a:buNone/>
            </a:pPr>
            <a:r>
              <a:rPr lang="fr-FR" dirty="0" smtClean="0">
                <a:solidFill>
                  <a:schemeClr val="bg1"/>
                </a:solidFill>
                <a:latin typeface="Bradley Hand ITC" panose="03070402050302030203" pitchFamily="66" charset="0"/>
              </a:rPr>
              <a:t>Comment : sous Windows KPCR (</a:t>
            </a:r>
            <a:r>
              <a:rPr lang="fr-FR" i="1" dirty="0" err="1" smtClean="0">
                <a:solidFill>
                  <a:schemeClr val="bg1"/>
                </a:solidFill>
                <a:latin typeface="Bradley Hand ITC" panose="03070402050302030203" pitchFamily="66" charset="0"/>
              </a:rPr>
              <a:t>Kernel</a:t>
            </a:r>
            <a:r>
              <a:rPr lang="fr-FR" i="1" dirty="0" smtClean="0">
                <a:solidFill>
                  <a:schemeClr val="bg1"/>
                </a:solidFill>
                <a:latin typeface="Bradley Hand ITC" panose="03070402050302030203" pitchFamily="66" charset="0"/>
              </a:rPr>
              <a:t> Processor Control </a:t>
            </a:r>
            <a:r>
              <a:rPr lang="fr-FR" i="1" dirty="0" err="1" smtClean="0">
                <a:solidFill>
                  <a:schemeClr val="bg1"/>
                </a:solidFill>
                <a:latin typeface="Bradley Hand ITC" panose="03070402050302030203" pitchFamily="66" charset="0"/>
              </a:rPr>
              <a:t>Region</a:t>
            </a:r>
            <a:r>
              <a:rPr lang="fr-FR" i="1" dirty="0" smtClean="0">
                <a:solidFill>
                  <a:schemeClr val="bg1"/>
                </a:solidFill>
                <a:latin typeface="Bradley Hand ITC" panose="03070402050302030203" pitchFamily="66" charset="0"/>
              </a:rPr>
              <a:t>)</a:t>
            </a:r>
          </a:p>
          <a:p>
            <a:pPr marL="0" indent="0">
              <a:buNone/>
            </a:pPr>
            <a:r>
              <a:rPr lang="fr-FR" i="1" dirty="0" smtClean="0">
                <a:solidFill>
                  <a:schemeClr val="bg1"/>
                </a:solidFill>
                <a:latin typeface="Bradley Hand ITC" panose="03070402050302030203" pitchFamily="66" charset="0"/>
              </a:rPr>
              <a:t> </a:t>
            </a:r>
            <a:r>
              <a:rPr lang="fr-FR" i="1" dirty="0" smtClean="0">
                <a:solidFill>
                  <a:schemeClr val="bg1"/>
                </a:solidFill>
                <a:latin typeface="Bradley Hand ITC" panose="03070402050302030203" pitchFamily="66" charset="0"/>
                <a:sym typeface="Wingdings" panose="05000000000000000000" pitchFamily="2" charset="2"/>
              </a:rPr>
              <a:t>: </a:t>
            </a:r>
            <a:r>
              <a:rPr lang="fr-FR" i="1" dirty="0" smtClean="0">
                <a:solidFill>
                  <a:schemeClr val="bg1"/>
                </a:solidFill>
                <a:latin typeface="Bradley Hand ITC" panose="03070402050302030203" pitchFamily="66" charset="0"/>
              </a:rPr>
              <a:t>« </a:t>
            </a:r>
            <a:r>
              <a:rPr lang="en-US" dirty="0" smtClean="0">
                <a:solidFill>
                  <a:schemeClr val="bg1"/>
                </a:solidFill>
                <a:latin typeface="Bradley Hand ITC" panose="03070402050302030203" pitchFamily="66" charset="0"/>
              </a:rPr>
              <a:t>a data structure used by the Windows kernel to store information about each processor(</a:t>
            </a:r>
            <a:r>
              <a:rPr lang="en-US" dirty="0" smtClean="0">
                <a:solidFill>
                  <a:schemeClr val="bg1"/>
                </a:solidFill>
                <a:latin typeface="Bradley Hand ITC" panose="03070402050302030203" pitchFamily="66" charset="0"/>
                <a:hlinkClick r:id="rId3"/>
              </a:rPr>
              <a:t>http://gleeda.blogspot.com/2010/12/identifying-memory-images.html</a:t>
            </a:r>
            <a:r>
              <a:rPr lang="en-US" dirty="0" smtClean="0">
                <a:solidFill>
                  <a:schemeClr val="bg1"/>
                </a:solidFill>
                <a:latin typeface="Bradley Hand ITC" panose="03070402050302030203" pitchFamily="66" charset="0"/>
              </a:rPr>
              <a:t>)</a:t>
            </a:r>
          </a:p>
          <a:p>
            <a:pPr marL="0" indent="0">
              <a:buNone/>
            </a:pPr>
            <a:r>
              <a:rPr lang="en-US" b="1" dirty="0" err="1">
                <a:solidFill>
                  <a:schemeClr val="bg1"/>
                </a:solidFill>
                <a:latin typeface="Bradley Hand ITC" panose="03070402050302030203" pitchFamily="66" charset="0"/>
              </a:rPr>
              <a:t>h</a:t>
            </a:r>
            <a:r>
              <a:rPr lang="en-US" b="1" dirty="0" err="1" smtClean="0">
                <a:solidFill>
                  <a:schemeClr val="bg1"/>
                </a:solidFill>
                <a:latin typeface="Bradley Hand ITC" panose="03070402050302030203" pitchFamily="66" charset="0"/>
              </a:rPr>
              <a:t>ivelist</a:t>
            </a:r>
            <a:r>
              <a:rPr lang="en-US" dirty="0" smtClean="0">
                <a:solidFill>
                  <a:schemeClr val="bg1"/>
                </a:solidFill>
                <a:latin typeface="Bradley Hand ITC" panose="03070402050302030203" pitchFamily="66" charset="0"/>
              </a:rPr>
              <a:t> – </a:t>
            </a:r>
            <a:r>
              <a:rPr lang="en-US" dirty="0" err="1" smtClean="0">
                <a:solidFill>
                  <a:schemeClr val="bg1"/>
                </a:solidFill>
                <a:latin typeface="Bradley Hand ITC" panose="03070402050302030203" pitchFamily="66" charset="0"/>
              </a:rPr>
              <a:t>liste</a:t>
            </a:r>
            <a:r>
              <a:rPr lang="en-US" dirty="0" smtClean="0">
                <a:solidFill>
                  <a:schemeClr val="bg1"/>
                </a:solidFill>
                <a:latin typeface="Bradley Hand ITC" panose="03070402050302030203" pitchFamily="66" charset="0"/>
              </a:rPr>
              <a:t> des hives(“</a:t>
            </a:r>
            <a:r>
              <a:rPr lang="en-US" dirty="0" err="1" smtClean="0">
                <a:solidFill>
                  <a:schemeClr val="bg1"/>
                </a:solidFill>
                <a:latin typeface="Bradley Hand ITC" panose="03070402050302030203" pitchFamily="66" charset="0"/>
              </a:rPr>
              <a:t>rûches</a:t>
            </a:r>
            <a:r>
              <a:rPr lang="en-US" dirty="0" smtClean="0">
                <a:solidFill>
                  <a:schemeClr val="bg1"/>
                </a:solidFill>
                <a:latin typeface="Bradley Hand ITC" panose="03070402050302030203" pitchFamily="66" charset="0"/>
              </a:rPr>
              <a:t>”) de la base de </a:t>
            </a:r>
            <a:r>
              <a:rPr lang="en-US" dirty="0" err="1" smtClean="0">
                <a:solidFill>
                  <a:schemeClr val="bg1"/>
                </a:solidFill>
                <a:latin typeface="Bradley Hand ITC" panose="03070402050302030203" pitchFamily="66" charset="0"/>
              </a:rPr>
              <a:t>registres</a:t>
            </a:r>
            <a:r>
              <a:rPr lang="en-US" dirty="0" smtClean="0">
                <a:solidFill>
                  <a:schemeClr val="bg1"/>
                </a:solidFill>
                <a:latin typeface="Bradley Hand ITC" panose="03070402050302030203" pitchFamily="66" charset="0"/>
              </a:rPr>
              <a:t> (HKEY)</a:t>
            </a:r>
          </a:p>
          <a:p>
            <a:pPr marL="0" indent="0">
              <a:buNone/>
            </a:pPr>
            <a:r>
              <a:rPr lang="en-US" dirty="0" smtClean="0">
                <a:solidFill>
                  <a:schemeClr val="bg1"/>
                </a:solidFill>
                <a:latin typeface="Bradley Hand ITC" panose="03070402050302030203" pitchFamily="66" charset="0"/>
              </a:rPr>
              <a:t>(</a:t>
            </a:r>
            <a:r>
              <a:rPr lang="en-US" dirty="0" smtClean="0">
                <a:solidFill>
                  <a:schemeClr val="bg1"/>
                </a:solidFill>
                <a:latin typeface="Bradley Hand ITC" panose="03070402050302030203" pitchFamily="66" charset="0"/>
                <a:hlinkClick r:id="rId4"/>
              </a:rPr>
              <a:t>https://www.dfir.training/resources/downloads/windows-registry</a:t>
            </a:r>
            <a:r>
              <a:rPr lang="en-US" dirty="0" smtClean="0">
                <a:solidFill>
                  <a:schemeClr val="bg1"/>
                </a:solidFill>
                <a:latin typeface="Bradley Hand ITC" panose="03070402050302030203" pitchFamily="66" charset="0"/>
              </a:rPr>
              <a:t>) </a:t>
            </a:r>
          </a:p>
          <a:p>
            <a:pPr marL="0" indent="0">
              <a:buNone/>
            </a:pPr>
            <a:r>
              <a:rPr lang="en-US" dirty="0" smtClean="0">
                <a:solidFill>
                  <a:schemeClr val="bg1"/>
                </a:solidFill>
                <a:latin typeface="Bradley Hand ITC" panose="03070402050302030203" pitchFamily="66" charset="0"/>
              </a:rPr>
              <a:t>SAM (</a:t>
            </a:r>
            <a:r>
              <a:rPr lang="fr-FR" dirty="0" smtClean="0">
                <a:solidFill>
                  <a:schemeClr val="bg1"/>
                </a:solidFill>
                <a:latin typeface="Bradley Hand ITC" panose="03070402050302030203" pitchFamily="66" charset="0"/>
              </a:rPr>
              <a:t>Security </a:t>
            </a:r>
            <a:r>
              <a:rPr lang="fr-FR" dirty="0" err="1" smtClean="0">
                <a:solidFill>
                  <a:schemeClr val="bg1"/>
                </a:solidFill>
                <a:latin typeface="Bradley Hand ITC" panose="03070402050302030203" pitchFamily="66" charset="0"/>
              </a:rPr>
              <a:t>Account</a:t>
            </a:r>
            <a:r>
              <a:rPr lang="fr-FR" dirty="0" smtClean="0">
                <a:solidFill>
                  <a:schemeClr val="bg1"/>
                </a:solidFill>
                <a:latin typeface="Bradley Hand ITC" panose="03070402050302030203" pitchFamily="66" charset="0"/>
              </a:rPr>
              <a:t> Manager) contient les </a:t>
            </a:r>
            <a:r>
              <a:rPr lang="fr-FR" dirty="0" err="1" smtClean="0">
                <a:solidFill>
                  <a:schemeClr val="bg1"/>
                </a:solidFill>
                <a:latin typeface="Bradley Hand ITC" panose="03070402050302030203" pitchFamily="66" charset="0"/>
              </a:rPr>
              <a:t>mdp</a:t>
            </a:r>
            <a:r>
              <a:rPr lang="fr-FR" dirty="0" smtClean="0">
                <a:solidFill>
                  <a:schemeClr val="bg1"/>
                </a:solidFill>
                <a:latin typeface="Bradley Hand ITC" panose="03070402050302030203" pitchFamily="66" charset="0"/>
              </a:rPr>
              <a:t> </a:t>
            </a:r>
            <a:r>
              <a:rPr lang="fr-FR" dirty="0" err="1" smtClean="0">
                <a:solidFill>
                  <a:schemeClr val="bg1"/>
                </a:solidFill>
                <a:latin typeface="Bradley Hand ITC" panose="03070402050302030203" pitchFamily="66" charset="0"/>
              </a:rPr>
              <a:t>utilisatuers</a:t>
            </a:r>
            <a:r>
              <a:rPr lang="fr-FR" dirty="0" smtClean="0">
                <a:solidFill>
                  <a:schemeClr val="bg1"/>
                </a:solidFill>
                <a:latin typeface="Bradley Hand ITC" panose="03070402050302030203" pitchFamily="66" charset="0"/>
              </a:rPr>
              <a:t> NTLMv1/v2</a:t>
            </a:r>
          </a:p>
          <a:p>
            <a:pPr marL="0" indent="0">
              <a:buNone/>
            </a:pPr>
            <a:r>
              <a:rPr lang="fr-FR" b="1" dirty="0" err="1">
                <a:solidFill>
                  <a:schemeClr val="bg1"/>
                </a:solidFill>
                <a:latin typeface="Bradley Hand ITC" panose="03070402050302030203" pitchFamily="66" charset="0"/>
              </a:rPr>
              <a:t>h</a:t>
            </a:r>
            <a:r>
              <a:rPr lang="fr-FR" b="1" dirty="0" err="1" smtClean="0">
                <a:solidFill>
                  <a:schemeClr val="bg1"/>
                </a:solidFill>
                <a:latin typeface="Bradley Hand ITC" panose="03070402050302030203" pitchFamily="66" charset="0"/>
              </a:rPr>
              <a:t>ashdump</a:t>
            </a:r>
            <a:r>
              <a:rPr lang="fr-FR" dirty="0" smtClean="0">
                <a:solidFill>
                  <a:schemeClr val="bg1"/>
                </a:solidFill>
                <a:latin typeface="Bradley Hand ITC" panose="03070402050302030203" pitchFamily="66" charset="0"/>
              </a:rPr>
              <a:t> – extraire les </a:t>
            </a:r>
            <a:r>
              <a:rPr lang="fr-FR" dirty="0" err="1" smtClean="0">
                <a:solidFill>
                  <a:schemeClr val="bg1"/>
                </a:solidFill>
                <a:latin typeface="Bradley Hand ITC" panose="03070402050302030203" pitchFamily="66" charset="0"/>
              </a:rPr>
              <a:t>hashes</a:t>
            </a:r>
            <a:r>
              <a:rPr lang="fr-FR" dirty="0" smtClean="0">
                <a:solidFill>
                  <a:schemeClr val="bg1"/>
                </a:solidFill>
                <a:latin typeface="Bradley Hand ITC" panose="03070402050302030203" pitchFamily="66" charset="0"/>
              </a:rPr>
              <a:t> NTLM des </a:t>
            </a:r>
            <a:r>
              <a:rPr lang="fr-FR" dirty="0" err="1" smtClean="0">
                <a:solidFill>
                  <a:schemeClr val="bg1"/>
                </a:solidFill>
                <a:latin typeface="Bradley Hand ITC" panose="03070402050302030203" pitchFamily="66" charset="0"/>
              </a:rPr>
              <a:t>hives</a:t>
            </a:r>
            <a:endParaRPr lang="fr-FR" dirty="0" smtClean="0">
              <a:solidFill>
                <a:schemeClr val="bg1"/>
              </a:solidFill>
              <a:latin typeface="Bradley Hand ITC" panose="03070402050302030203" pitchFamily="66" charset="0"/>
            </a:endParaRPr>
          </a:p>
          <a:p>
            <a:pPr marL="0" indent="0">
              <a:buNone/>
            </a:pPr>
            <a:r>
              <a:rPr lang="fr-FR" b="1" dirty="0" err="1">
                <a:solidFill>
                  <a:schemeClr val="bg1"/>
                </a:solidFill>
                <a:latin typeface="Bradley Hand ITC" panose="03070402050302030203" pitchFamily="66" charset="0"/>
              </a:rPr>
              <a:t>l</a:t>
            </a:r>
            <a:r>
              <a:rPr lang="fr-FR" b="1" dirty="0" err="1" smtClean="0">
                <a:solidFill>
                  <a:schemeClr val="bg1"/>
                </a:solidFill>
                <a:latin typeface="Bradley Hand ITC" panose="03070402050302030203" pitchFamily="66" charset="0"/>
              </a:rPr>
              <a:t>sadump</a:t>
            </a:r>
            <a:r>
              <a:rPr lang="fr-FR" dirty="0" smtClean="0">
                <a:solidFill>
                  <a:schemeClr val="bg1"/>
                </a:solidFill>
                <a:latin typeface="Bradley Hand ITC" panose="03070402050302030203" pitchFamily="66" charset="0"/>
              </a:rPr>
              <a:t> – récupérer les mots de passe (LSA secrets) de la base des registres</a:t>
            </a:r>
          </a:p>
          <a:p>
            <a:pPr marL="0" indent="0">
              <a:buNone/>
            </a:pPr>
            <a:r>
              <a:rPr lang="fr-FR" b="1" dirty="0" err="1">
                <a:solidFill>
                  <a:schemeClr val="bg1"/>
                </a:solidFill>
                <a:latin typeface="Bradley Hand ITC" panose="03070402050302030203" pitchFamily="66" charset="0"/>
              </a:rPr>
              <a:t>m</a:t>
            </a:r>
            <a:r>
              <a:rPr lang="fr-FR" b="1" dirty="0" err="1" smtClean="0">
                <a:solidFill>
                  <a:schemeClr val="bg1"/>
                </a:solidFill>
                <a:latin typeface="Bradley Hand ITC" panose="03070402050302030203" pitchFamily="66" charset="0"/>
              </a:rPr>
              <a:t>imikatz</a:t>
            </a:r>
            <a:r>
              <a:rPr lang="fr-FR" dirty="0" smtClean="0">
                <a:solidFill>
                  <a:schemeClr val="bg1"/>
                </a:solidFill>
                <a:latin typeface="Bradley Hand ITC" panose="03070402050302030203" pitchFamily="66" charset="0"/>
              </a:rPr>
              <a:t> – module qui abuse </a:t>
            </a:r>
            <a:r>
              <a:rPr lang="fr-FR" dirty="0">
                <a:solidFill>
                  <a:schemeClr val="bg1"/>
                </a:solidFill>
                <a:latin typeface="Bradley Hand ITC" panose="03070402050302030203" pitchFamily="66" charset="0"/>
              </a:rPr>
              <a:t>Digest Security Provider (</a:t>
            </a:r>
            <a:r>
              <a:rPr lang="fr-FR" dirty="0" smtClean="0">
                <a:solidFill>
                  <a:schemeClr val="bg1"/>
                </a:solidFill>
                <a:latin typeface="Bradley Hand ITC" panose="03070402050302030203" pitchFamily="66" charset="0"/>
              </a:rPr>
              <a:t>WDIGEST) = « </a:t>
            </a:r>
            <a:r>
              <a:rPr lang="fr-FR" dirty="0" err="1" smtClean="0">
                <a:solidFill>
                  <a:schemeClr val="bg1"/>
                </a:solidFill>
                <a:latin typeface="Bradley Hand ITC" panose="03070402050302030203" pitchFamily="66" charset="0"/>
              </a:rPr>
              <a:t>credential</a:t>
            </a:r>
            <a:r>
              <a:rPr lang="fr-FR" dirty="0" smtClean="0">
                <a:solidFill>
                  <a:schemeClr val="bg1"/>
                </a:solidFill>
                <a:latin typeface="Bradley Hand ITC" panose="03070402050302030203" pitchFamily="66" charset="0"/>
              </a:rPr>
              <a:t> </a:t>
            </a:r>
            <a:r>
              <a:rPr lang="fr-FR" dirty="0" err="1" smtClean="0">
                <a:solidFill>
                  <a:schemeClr val="bg1"/>
                </a:solidFill>
                <a:latin typeface="Bradley Hand ITC" panose="03070402050302030203" pitchFamily="66" charset="0"/>
              </a:rPr>
              <a:t>caching</a:t>
            </a:r>
            <a:r>
              <a:rPr lang="fr-FR" dirty="0" smtClean="0">
                <a:solidFill>
                  <a:schemeClr val="bg1"/>
                </a:solidFill>
                <a:latin typeface="Bradley Hand ITC" panose="03070402050302030203" pitchFamily="66" charset="0"/>
              </a:rPr>
              <a:t> in </a:t>
            </a:r>
            <a:r>
              <a:rPr lang="fr-FR" dirty="0" err="1" smtClean="0">
                <a:solidFill>
                  <a:schemeClr val="bg1"/>
                </a:solidFill>
                <a:latin typeface="Bradley Hand ITC" panose="03070402050302030203" pitchFamily="66" charset="0"/>
              </a:rPr>
              <a:t>clear</a:t>
            </a:r>
            <a:r>
              <a:rPr lang="fr-FR" dirty="0" smtClean="0">
                <a:solidFill>
                  <a:schemeClr val="bg1"/>
                </a:solidFill>
                <a:latin typeface="Bradley Hand ITC" panose="03070402050302030203" pitchFamily="66" charset="0"/>
              </a:rPr>
              <a:t> </a:t>
            </a:r>
            <a:r>
              <a:rPr lang="fr-FR" dirty="0" err="1" smtClean="0">
                <a:solidFill>
                  <a:schemeClr val="bg1"/>
                </a:solidFill>
                <a:latin typeface="Bradley Hand ITC" panose="03070402050302030203" pitchFamily="66" charset="0"/>
              </a:rPr>
              <a:t>text</a:t>
            </a:r>
            <a:r>
              <a:rPr lang="fr-FR" dirty="0" smtClean="0">
                <a:solidFill>
                  <a:schemeClr val="bg1"/>
                </a:solidFill>
                <a:latin typeface="Bradley Hand ITC" panose="03070402050302030203" pitchFamily="66" charset="0"/>
              </a:rPr>
              <a:t> » !</a:t>
            </a:r>
          </a:p>
          <a:p>
            <a:pPr marL="0" indent="0">
              <a:buNone/>
            </a:pPr>
            <a:endParaRPr lang="fr-FR" dirty="0" smtClean="0"/>
          </a:p>
          <a:p>
            <a:pPr marL="0" indent="0">
              <a:buNone/>
            </a:pPr>
            <a:endParaRPr lang="en-US" dirty="0"/>
          </a:p>
          <a:p>
            <a:pPr marL="0" indent="0">
              <a:buNone/>
            </a:pPr>
            <a:endParaRPr lang="en-US" dirty="0" smtClean="0"/>
          </a:p>
          <a:p>
            <a:pPr marL="0" indent="0">
              <a:buNone/>
            </a:pPr>
            <a:endParaRPr lang="fr-FR" dirty="0" smtClean="0"/>
          </a:p>
          <a:p>
            <a:pPr marL="0" indent="0">
              <a:buNone/>
            </a:pPr>
            <a:endParaRPr lang="fr-FR" dirty="0"/>
          </a:p>
        </p:txBody>
      </p:sp>
    </p:spTree>
    <p:extLst>
      <p:ext uri="{BB962C8B-B14F-4D97-AF65-F5344CB8AC3E}">
        <p14:creationId xmlns:p14="http://schemas.microsoft.com/office/powerpoint/2010/main" val="2465823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2.Doucement</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fr-FR" dirty="0" smtClean="0">
                <a:solidFill>
                  <a:schemeClr val="bg1"/>
                </a:solidFill>
                <a:latin typeface="Bradley Hand ITC" panose="03070402050302030203" pitchFamily="66" charset="0"/>
              </a:rPr>
              <a:t>Nom de l’ordinateur dans la base de registres</a:t>
            </a:r>
          </a:p>
          <a:p>
            <a:pPr marL="0" indent="0">
              <a:buNone/>
            </a:pPr>
            <a:r>
              <a:rPr lang="en-US" dirty="0">
                <a:solidFill>
                  <a:schemeClr val="bg1"/>
                </a:solidFill>
                <a:latin typeface="Bradley Hand ITC" panose="03070402050302030203" pitchFamily="66" charset="0"/>
                <a:hlinkClick r:id="rId3"/>
              </a:rPr>
              <a:t>https://www.technlg.net/windows/computername-registry-key</a:t>
            </a:r>
            <a:r>
              <a:rPr lang="en-US" dirty="0" smtClean="0">
                <a:solidFill>
                  <a:schemeClr val="bg1"/>
                </a:solidFill>
                <a:latin typeface="Bradley Hand ITC" panose="03070402050302030203" pitchFamily="66" charset="0"/>
                <a:hlinkClick r:id="rId3"/>
              </a:rPr>
              <a:t>/</a:t>
            </a:r>
            <a:r>
              <a:rPr lang="en-US" dirty="0" smtClean="0">
                <a:solidFill>
                  <a:schemeClr val="bg1"/>
                </a:solidFill>
                <a:latin typeface="Bradley Hand ITC" panose="03070402050302030203" pitchFamily="66" charset="0"/>
              </a:rPr>
              <a:t> </a:t>
            </a:r>
          </a:p>
          <a:p>
            <a:pPr marL="0" indent="0">
              <a:buNone/>
            </a:pPr>
            <a:endParaRPr lang="en-US" dirty="0">
              <a:solidFill>
                <a:schemeClr val="bg1"/>
              </a:solidFill>
              <a:latin typeface="Bradley Hand ITC" panose="03070402050302030203" pitchFamily="66" charset="0"/>
            </a:endParaRPr>
          </a:p>
          <a:p>
            <a:pPr marL="0" indent="0">
              <a:buNone/>
            </a:pPr>
            <a:r>
              <a:rPr lang="en-US" b="1" dirty="0" err="1">
                <a:solidFill>
                  <a:schemeClr val="bg1"/>
                </a:solidFill>
                <a:latin typeface="Bradley Hand ITC" panose="03070402050302030203" pitchFamily="66" charset="0"/>
              </a:rPr>
              <a:t>p</a:t>
            </a:r>
            <a:r>
              <a:rPr lang="en-US" b="1" dirty="0" err="1" smtClean="0">
                <a:solidFill>
                  <a:schemeClr val="bg1"/>
                </a:solidFill>
                <a:latin typeface="Bradley Hand ITC" panose="03070402050302030203" pitchFamily="66" charset="0"/>
              </a:rPr>
              <a:t>rintkey</a:t>
            </a:r>
            <a:r>
              <a:rPr lang="en-US" dirty="0" smtClean="0">
                <a:solidFill>
                  <a:schemeClr val="bg1"/>
                </a:solidFill>
                <a:latin typeface="Bradley Hand ITC" panose="03070402050302030203" pitchFamily="66" charset="0"/>
              </a:rPr>
              <a:t> – </a:t>
            </a:r>
            <a:r>
              <a:rPr lang="en-US" dirty="0" err="1" smtClean="0">
                <a:solidFill>
                  <a:schemeClr val="bg1"/>
                </a:solidFill>
                <a:latin typeface="Bradley Hand ITC" panose="03070402050302030203" pitchFamily="66" charset="0"/>
              </a:rPr>
              <a:t>recuperer</a:t>
            </a:r>
            <a:r>
              <a:rPr lang="en-US" dirty="0" smtClean="0">
                <a:solidFill>
                  <a:schemeClr val="bg1"/>
                </a:solidFill>
                <a:latin typeface="Bradley Hand ITC" panose="03070402050302030203" pitchFamily="66" charset="0"/>
              </a:rPr>
              <a:t> des </a:t>
            </a:r>
            <a:r>
              <a:rPr lang="en-US" dirty="0" err="1" smtClean="0">
                <a:solidFill>
                  <a:schemeClr val="bg1"/>
                </a:solidFill>
                <a:latin typeface="Bradley Hand ITC" panose="03070402050302030203" pitchFamily="66" charset="0"/>
              </a:rPr>
              <a:t>infos</a:t>
            </a:r>
            <a:r>
              <a:rPr lang="en-US" dirty="0" smtClean="0">
                <a:solidFill>
                  <a:schemeClr val="bg1"/>
                </a:solidFill>
                <a:latin typeface="Bradley Hand ITC" panose="03070402050302030203" pitchFamily="66" charset="0"/>
              </a:rPr>
              <a:t> </a:t>
            </a:r>
            <a:r>
              <a:rPr lang="en-US" dirty="0" err="1" smtClean="0">
                <a:solidFill>
                  <a:schemeClr val="bg1"/>
                </a:solidFill>
                <a:latin typeface="Bradley Hand ITC" panose="03070402050302030203" pitchFamily="66" charset="0"/>
              </a:rPr>
              <a:t>d’une</a:t>
            </a:r>
            <a:r>
              <a:rPr lang="en-US" dirty="0" smtClean="0">
                <a:solidFill>
                  <a:schemeClr val="bg1"/>
                </a:solidFill>
                <a:latin typeface="Bradley Hand ITC" panose="03070402050302030203" pitchFamily="66" charset="0"/>
              </a:rPr>
              <a:t> clef de </a:t>
            </a:r>
            <a:r>
              <a:rPr lang="en-US" dirty="0" err="1" smtClean="0">
                <a:solidFill>
                  <a:schemeClr val="bg1"/>
                </a:solidFill>
                <a:latin typeface="Bradley Hand ITC" panose="03070402050302030203" pitchFamily="66" charset="0"/>
              </a:rPr>
              <a:t>registres</a:t>
            </a:r>
            <a:r>
              <a:rPr lang="en-US" dirty="0" smtClean="0">
                <a:solidFill>
                  <a:schemeClr val="bg1"/>
                </a:solidFill>
                <a:latin typeface="Bradley Hand ITC" panose="03070402050302030203" pitchFamily="66" charset="0"/>
              </a:rPr>
              <a:t> (</a:t>
            </a:r>
            <a:r>
              <a:rPr lang="en-US" dirty="0" err="1" smtClean="0">
                <a:solidFill>
                  <a:schemeClr val="bg1"/>
                </a:solidFill>
                <a:latin typeface="Bradley Hand ITC" panose="03070402050302030203" pitchFamily="66" charset="0"/>
              </a:rPr>
              <a:t>voir</a:t>
            </a:r>
            <a:r>
              <a:rPr lang="en-US" dirty="0" smtClean="0">
                <a:solidFill>
                  <a:schemeClr val="bg1"/>
                </a:solidFill>
                <a:latin typeface="Bradley Hand ITC" panose="03070402050302030203" pitchFamily="66" charset="0"/>
              </a:rPr>
              <a:t> </a:t>
            </a:r>
            <a:r>
              <a:rPr lang="en-US" dirty="0" err="1" smtClean="0">
                <a:solidFill>
                  <a:schemeClr val="bg1"/>
                </a:solidFill>
                <a:latin typeface="Bradley Hand ITC" panose="03070402050302030203" pitchFamily="66" charset="0"/>
              </a:rPr>
              <a:t>hivelist</a:t>
            </a:r>
            <a:r>
              <a:rPr lang="en-US" dirty="0" smtClean="0">
                <a:solidFill>
                  <a:schemeClr val="bg1"/>
                </a:solidFill>
                <a:latin typeface="Bradley Hand ITC" panose="03070402050302030203" pitchFamily="66" charset="0"/>
              </a:rPr>
              <a:t>)</a:t>
            </a:r>
          </a:p>
          <a:p>
            <a:pPr marL="0" indent="0">
              <a:buNone/>
            </a:pPr>
            <a:r>
              <a:rPr lang="en-US" b="1" dirty="0">
                <a:solidFill>
                  <a:schemeClr val="bg1"/>
                </a:solidFill>
                <a:latin typeface="Bradley Hand ITC" panose="03070402050302030203" pitchFamily="66" charset="0"/>
              </a:rPr>
              <a:t>'ControlSet001\Control\</a:t>
            </a:r>
            <a:r>
              <a:rPr lang="en-US" b="1" dirty="0" err="1">
                <a:solidFill>
                  <a:schemeClr val="bg1"/>
                </a:solidFill>
                <a:latin typeface="Bradley Hand ITC" panose="03070402050302030203" pitchFamily="66" charset="0"/>
              </a:rPr>
              <a:t>ComputerName</a:t>
            </a:r>
            <a:r>
              <a:rPr lang="en-US" b="1" dirty="0">
                <a:solidFill>
                  <a:schemeClr val="bg1"/>
                </a:solidFill>
                <a:latin typeface="Bradley Hand ITC" panose="03070402050302030203" pitchFamily="66" charset="0"/>
              </a:rPr>
              <a:t>\</a:t>
            </a:r>
            <a:r>
              <a:rPr lang="en-US" b="1" dirty="0" err="1">
                <a:solidFill>
                  <a:schemeClr val="bg1"/>
                </a:solidFill>
                <a:latin typeface="Bradley Hand ITC" panose="03070402050302030203" pitchFamily="66" charset="0"/>
              </a:rPr>
              <a:t>ComputerName</a:t>
            </a:r>
            <a:r>
              <a:rPr lang="en-US" b="1" dirty="0">
                <a:solidFill>
                  <a:schemeClr val="bg1"/>
                </a:solidFill>
                <a:latin typeface="Bradley Hand ITC" panose="03070402050302030203" pitchFamily="66" charset="0"/>
              </a:rPr>
              <a:t>'</a:t>
            </a:r>
            <a:endParaRPr lang="en-US" dirty="0" smtClean="0">
              <a:solidFill>
                <a:schemeClr val="bg1"/>
              </a:solidFill>
              <a:latin typeface="Bradley Hand ITC" panose="03070402050302030203" pitchFamily="66" charset="0"/>
            </a:endParaRPr>
          </a:p>
          <a:p>
            <a:pPr marL="0" indent="0">
              <a:buNone/>
            </a:pPr>
            <a:r>
              <a:rPr lang="en-US" b="1" dirty="0" err="1">
                <a:solidFill>
                  <a:schemeClr val="bg1"/>
                </a:solidFill>
                <a:latin typeface="Bradley Hand ITC" panose="03070402050302030203" pitchFamily="66" charset="0"/>
              </a:rPr>
              <a:t>n</a:t>
            </a:r>
            <a:r>
              <a:rPr lang="en-US" b="1" dirty="0" err="1" smtClean="0">
                <a:solidFill>
                  <a:schemeClr val="bg1"/>
                </a:solidFill>
                <a:latin typeface="Bradley Hand ITC" panose="03070402050302030203" pitchFamily="66" charset="0"/>
              </a:rPr>
              <a:t>etscan</a:t>
            </a:r>
            <a:r>
              <a:rPr lang="en-US" dirty="0" smtClean="0">
                <a:solidFill>
                  <a:schemeClr val="bg1"/>
                </a:solidFill>
                <a:latin typeface="Bradley Hand ITC" panose="03070402050302030203" pitchFamily="66" charset="0"/>
              </a:rPr>
              <a:t> – </a:t>
            </a:r>
            <a:r>
              <a:rPr lang="en-US" dirty="0" err="1" smtClean="0">
                <a:solidFill>
                  <a:schemeClr val="bg1"/>
                </a:solidFill>
                <a:latin typeface="Bradley Hand ITC" panose="03070402050302030203" pitchFamily="66" charset="0"/>
              </a:rPr>
              <a:t>récuperer</a:t>
            </a:r>
            <a:r>
              <a:rPr lang="en-US" dirty="0" smtClean="0">
                <a:solidFill>
                  <a:schemeClr val="bg1"/>
                </a:solidFill>
                <a:latin typeface="Bradley Hand ITC" panose="03070402050302030203" pitchFamily="66" charset="0"/>
              </a:rPr>
              <a:t> des traces </a:t>
            </a:r>
            <a:r>
              <a:rPr lang="en-US" dirty="0" err="1" smtClean="0">
                <a:solidFill>
                  <a:schemeClr val="bg1"/>
                </a:solidFill>
                <a:latin typeface="Bradley Hand ITC" panose="03070402050302030203" pitchFamily="66" charset="0"/>
              </a:rPr>
              <a:t>réseau</a:t>
            </a:r>
            <a:r>
              <a:rPr lang="en-US" dirty="0" smtClean="0">
                <a:solidFill>
                  <a:schemeClr val="bg1"/>
                </a:solidFill>
                <a:latin typeface="Bradley Hand ITC" panose="03070402050302030203" pitchFamily="66" charset="0"/>
              </a:rPr>
              <a:t> </a:t>
            </a:r>
          </a:p>
          <a:p>
            <a:pPr marL="0" indent="0">
              <a:buNone/>
            </a:pPr>
            <a:r>
              <a:rPr lang="en-US" b="1" dirty="0" err="1" smtClean="0">
                <a:solidFill>
                  <a:schemeClr val="bg1"/>
                </a:solidFill>
                <a:latin typeface="Bradley Hand ITC" panose="03070402050302030203" pitchFamily="66" charset="0"/>
              </a:rPr>
              <a:t>RegRipper</a:t>
            </a:r>
            <a:r>
              <a:rPr lang="en-US" dirty="0" smtClean="0">
                <a:solidFill>
                  <a:schemeClr val="bg1"/>
                </a:solidFill>
                <a:latin typeface="Bradley Hand ITC" panose="03070402050302030203" pitchFamily="66" charset="0"/>
              </a:rPr>
              <a:t> – </a:t>
            </a:r>
            <a:r>
              <a:rPr lang="en-US" dirty="0" err="1" smtClean="0">
                <a:solidFill>
                  <a:schemeClr val="bg1"/>
                </a:solidFill>
                <a:latin typeface="Bradley Hand ITC" panose="03070402050302030203" pitchFamily="66" charset="0"/>
              </a:rPr>
              <a:t>extraire</a:t>
            </a:r>
            <a:r>
              <a:rPr lang="en-US" dirty="0" smtClean="0">
                <a:solidFill>
                  <a:schemeClr val="bg1"/>
                </a:solidFill>
                <a:latin typeface="Bradley Hand ITC" panose="03070402050302030203" pitchFamily="66" charset="0"/>
              </a:rPr>
              <a:t> des </a:t>
            </a:r>
            <a:r>
              <a:rPr lang="en-US" dirty="0" err="1" smtClean="0">
                <a:solidFill>
                  <a:schemeClr val="bg1"/>
                </a:solidFill>
                <a:latin typeface="Bradley Hand ITC" panose="03070402050302030203" pitchFamily="66" charset="0"/>
              </a:rPr>
              <a:t>valeurs</a:t>
            </a:r>
            <a:r>
              <a:rPr lang="en-US" dirty="0" smtClean="0">
                <a:solidFill>
                  <a:schemeClr val="bg1"/>
                </a:solidFill>
                <a:latin typeface="Bradley Hand ITC" panose="03070402050302030203" pitchFamily="66" charset="0"/>
              </a:rPr>
              <a:t> des clefs </a:t>
            </a:r>
            <a:r>
              <a:rPr lang="en-US" dirty="0" err="1" smtClean="0">
                <a:solidFill>
                  <a:schemeClr val="bg1"/>
                </a:solidFill>
                <a:latin typeface="Bradley Hand ITC" panose="03070402050302030203" pitchFamily="66" charset="0"/>
              </a:rPr>
              <a:t>depuis</a:t>
            </a:r>
            <a:r>
              <a:rPr lang="en-US" dirty="0" smtClean="0">
                <a:solidFill>
                  <a:schemeClr val="bg1"/>
                </a:solidFill>
                <a:latin typeface="Bradley Hand ITC" panose="03070402050302030203" pitchFamily="66" charset="0"/>
              </a:rPr>
              <a:t> les </a:t>
            </a:r>
            <a:r>
              <a:rPr lang="en-US" dirty="0" err="1" smtClean="0">
                <a:solidFill>
                  <a:schemeClr val="bg1"/>
                </a:solidFill>
                <a:latin typeface="Bradley Hand ITC" panose="03070402050302030203" pitchFamily="66" charset="0"/>
              </a:rPr>
              <a:t>registres</a:t>
            </a:r>
            <a:endParaRPr lang="en-US" dirty="0" smtClean="0">
              <a:solidFill>
                <a:schemeClr val="bg1"/>
              </a:solidFill>
              <a:latin typeface="Bradley Hand ITC" panose="03070402050302030203" pitchFamily="66" charset="0"/>
            </a:endParaRPr>
          </a:p>
          <a:p>
            <a:pPr marL="0" indent="0">
              <a:buNone/>
            </a:pPr>
            <a:r>
              <a:rPr lang="en-US" i="1" dirty="0" smtClean="0">
                <a:solidFill>
                  <a:schemeClr val="bg1"/>
                </a:solidFill>
                <a:latin typeface="Bradley Hand ITC" panose="03070402050302030203" pitchFamily="66" charset="0"/>
              </a:rPr>
              <a:t>   $</a:t>
            </a:r>
            <a:r>
              <a:rPr lang="en-US" i="1" dirty="0" err="1" smtClean="0">
                <a:solidFill>
                  <a:schemeClr val="bg1"/>
                </a:solidFill>
                <a:latin typeface="Bradley Hand ITC" panose="03070402050302030203" pitchFamily="66" charset="0"/>
              </a:rPr>
              <a:t>perl</a:t>
            </a:r>
            <a:r>
              <a:rPr lang="en-US" i="1" dirty="0" smtClean="0">
                <a:solidFill>
                  <a:schemeClr val="bg1"/>
                </a:solidFill>
                <a:latin typeface="Bradley Hand ITC" panose="03070402050302030203" pitchFamily="66" charset="0"/>
              </a:rPr>
              <a:t> rip –r &lt;</a:t>
            </a:r>
            <a:r>
              <a:rPr lang="en-US" i="1" dirty="0" err="1" smtClean="0">
                <a:solidFill>
                  <a:schemeClr val="bg1"/>
                </a:solidFill>
                <a:latin typeface="Bradley Hand ITC" panose="03070402050302030203" pitchFamily="66" charset="0"/>
              </a:rPr>
              <a:t>registry_file</a:t>
            </a:r>
            <a:r>
              <a:rPr lang="en-US" i="1" dirty="0" smtClean="0">
                <a:solidFill>
                  <a:schemeClr val="bg1"/>
                </a:solidFill>
                <a:latin typeface="Bradley Hand ITC" panose="03070402050302030203" pitchFamily="66" charset="0"/>
              </a:rPr>
              <a:t>&gt; -f &lt;</a:t>
            </a:r>
            <a:r>
              <a:rPr lang="en-US" i="1" dirty="0" err="1" smtClean="0">
                <a:solidFill>
                  <a:schemeClr val="bg1"/>
                </a:solidFill>
                <a:latin typeface="Bradley Hand ITC" panose="03070402050302030203" pitchFamily="66" charset="0"/>
              </a:rPr>
              <a:t>sam</a:t>
            </a:r>
            <a:r>
              <a:rPr lang="en-US" i="1" dirty="0" smtClean="0">
                <a:solidFill>
                  <a:schemeClr val="bg1"/>
                </a:solidFill>
                <a:latin typeface="Bradley Hand ITC" panose="03070402050302030203" pitchFamily="66" charset="0"/>
              </a:rPr>
              <a:t>/security/software/system&gt; &gt; &lt;</a:t>
            </a:r>
            <a:r>
              <a:rPr lang="en-US" i="1" dirty="0" err="1" smtClean="0">
                <a:solidFill>
                  <a:schemeClr val="bg1"/>
                </a:solidFill>
                <a:latin typeface="Bradley Hand ITC" panose="03070402050302030203" pitchFamily="66" charset="0"/>
              </a:rPr>
              <a:t>output_file</a:t>
            </a:r>
            <a:r>
              <a:rPr lang="en-US" i="1" dirty="0" smtClean="0">
                <a:solidFill>
                  <a:schemeClr val="bg1"/>
                </a:solidFill>
                <a:latin typeface="Bradley Hand ITC" panose="03070402050302030203" pitchFamily="66" charset="0"/>
              </a:rPr>
              <a:t>&gt;</a:t>
            </a:r>
          </a:p>
          <a:p>
            <a:pPr marL="0" indent="0">
              <a:buNone/>
            </a:pPr>
            <a:r>
              <a:rPr lang="en-US" b="1" i="1" dirty="0" err="1">
                <a:solidFill>
                  <a:schemeClr val="bg1"/>
                </a:solidFill>
                <a:latin typeface="Bradley Hand ITC" panose="03070402050302030203" pitchFamily="66" charset="0"/>
              </a:rPr>
              <a:t>d</a:t>
            </a:r>
            <a:r>
              <a:rPr lang="en-US" b="1" i="1" dirty="0" err="1" smtClean="0">
                <a:solidFill>
                  <a:schemeClr val="bg1"/>
                </a:solidFill>
                <a:latin typeface="Bradley Hand ITC" panose="03070402050302030203" pitchFamily="66" charset="0"/>
              </a:rPr>
              <a:t>umpregistry</a:t>
            </a:r>
            <a:r>
              <a:rPr lang="en-US" b="1" i="1" dirty="0" smtClean="0">
                <a:solidFill>
                  <a:schemeClr val="bg1"/>
                </a:solidFill>
                <a:latin typeface="Bradley Hand ITC" panose="03070402050302030203" pitchFamily="66" charset="0"/>
              </a:rPr>
              <a:t> </a:t>
            </a:r>
            <a:r>
              <a:rPr lang="en-US" i="1" dirty="0" smtClean="0">
                <a:solidFill>
                  <a:schemeClr val="bg1"/>
                </a:solidFill>
                <a:latin typeface="Bradley Hand ITC" panose="03070402050302030203" pitchFamily="66" charset="0"/>
              </a:rPr>
              <a:t>– </a:t>
            </a:r>
            <a:r>
              <a:rPr lang="en-US" i="1" dirty="0" err="1" smtClean="0">
                <a:solidFill>
                  <a:schemeClr val="bg1"/>
                </a:solidFill>
                <a:latin typeface="Bradley Hand ITC" panose="03070402050302030203" pitchFamily="66" charset="0"/>
              </a:rPr>
              <a:t>extraire</a:t>
            </a:r>
            <a:r>
              <a:rPr lang="en-US" i="1" dirty="0" smtClean="0">
                <a:solidFill>
                  <a:schemeClr val="bg1"/>
                </a:solidFill>
                <a:latin typeface="Bradley Hand ITC" panose="03070402050302030203" pitchFamily="66" charset="0"/>
              </a:rPr>
              <a:t>  le </a:t>
            </a:r>
            <a:r>
              <a:rPr lang="en-US" i="1" dirty="0" err="1" smtClean="0">
                <a:solidFill>
                  <a:schemeClr val="bg1"/>
                </a:solidFill>
                <a:latin typeface="Bradley Hand ITC" panose="03070402050302030203" pitchFamily="66" charset="0"/>
              </a:rPr>
              <a:t>contenu</a:t>
            </a:r>
            <a:r>
              <a:rPr lang="en-US" i="1" dirty="0" smtClean="0">
                <a:solidFill>
                  <a:schemeClr val="bg1"/>
                </a:solidFill>
                <a:latin typeface="Bradley Hand ITC" panose="03070402050302030203" pitchFamily="66" charset="0"/>
              </a:rPr>
              <a:t> d’un hive </a:t>
            </a:r>
          </a:p>
          <a:p>
            <a:pPr marL="0" indent="0">
              <a:buNone/>
            </a:pPr>
            <a:endParaRPr lang="fr-FR" dirty="0"/>
          </a:p>
        </p:txBody>
      </p:sp>
    </p:spTree>
    <p:extLst>
      <p:ext uri="{BB962C8B-B14F-4D97-AF65-F5344CB8AC3E}">
        <p14:creationId xmlns:p14="http://schemas.microsoft.com/office/powerpoint/2010/main" val="3529533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439400" cy="1325563"/>
          </a:xfrm>
        </p:spPr>
        <p:txBody>
          <a:bodyPr/>
          <a:lstStyle/>
          <a:p>
            <a:r>
              <a:rPr lang="fr-FR" b="1" dirty="0" smtClean="0">
                <a:solidFill>
                  <a:schemeClr val="bg1"/>
                </a:solidFill>
                <a:latin typeface="Bradley Hand ITC" panose="03070402050302030203" pitchFamily="66" charset="0"/>
              </a:rPr>
              <a:t>3.Temps de jouer</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a:xfrm>
            <a:off x="838200" y="2837793"/>
            <a:ext cx="10515600" cy="3339170"/>
          </a:xfrm>
        </p:spPr>
        <p:txBody>
          <a:bodyPr/>
          <a:lstStyle/>
          <a:p>
            <a:r>
              <a:rPr lang="fr-FR" b="1" dirty="0" err="1" smtClean="0">
                <a:solidFill>
                  <a:schemeClr val="bg1"/>
                </a:solidFill>
                <a:latin typeface="Bradley Hand ITC" panose="03070402050302030203" pitchFamily="66" charset="0"/>
              </a:rPr>
              <a:t>Pslist</a:t>
            </a:r>
            <a:r>
              <a:rPr lang="fr-FR" dirty="0" smtClean="0">
                <a:solidFill>
                  <a:schemeClr val="bg1"/>
                </a:solidFill>
                <a:latin typeface="Bradley Hand ITC" panose="03070402050302030203" pitchFamily="66" charset="0"/>
              </a:rPr>
              <a:t> – liste des processus résidents dans la mémoire</a:t>
            </a:r>
          </a:p>
          <a:p>
            <a:r>
              <a:rPr lang="fr-FR" b="1" dirty="0" err="1" smtClean="0">
                <a:solidFill>
                  <a:schemeClr val="bg1"/>
                </a:solidFill>
                <a:latin typeface="Bradley Hand ITC" panose="03070402050302030203" pitchFamily="66" charset="0"/>
              </a:rPr>
              <a:t>Pstree</a:t>
            </a:r>
            <a:r>
              <a:rPr lang="fr-FR" dirty="0" smtClean="0">
                <a:solidFill>
                  <a:schemeClr val="bg1"/>
                </a:solidFill>
                <a:latin typeface="Bradley Hand ITC" panose="03070402050302030203" pitchFamily="66" charset="0"/>
              </a:rPr>
              <a:t> – arborescence des processus</a:t>
            </a:r>
          </a:p>
          <a:p>
            <a:r>
              <a:rPr lang="fr-FR" dirty="0" smtClean="0">
                <a:solidFill>
                  <a:schemeClr val="bg1"/>
                </a:solidFill>
                <a:latin typeface="Bradley Hand ITC" panose="03070402050302030203" pitchFamily="66" charset="0"/>
              </a:rPr>
              <a:t>Le pipe | peut-être utilisé pour enchaîner les commandes</a:t>
            </a:r>
            <a:endParaRPr lang="fr-FR"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934564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chemeClr val="bg1"/>
                </a:solidFill>
                <a:latin typeface="Bradley Hand ITC" panose="03070402050302030203" pitchFamily="66" charset="0"/>
              </a:rPr>
              <a:t>4.Le nom du jeu</a:t>
            </a:r>
            <a:endParaRPr lang="fr-FR" b="1" dirty="0">
              <a:solidFill>
                <a:schemeClr val="bg1"/>
              </a:solidFill>
              <a:latin typeface="Bradley Hand ITC" panose="03070402050302030203" pitchFamily="66" charset="0"/>
            </a:endParaRPr>
          </a:p>
        </p:txBody>
      </p:sp>
      <p:sp>
        <p:nvSpPr>
          <p:cNvPr id="3" name="Content Placeholder 2"/>
          <p:cNvSpPr>
            <a:spLocks noGrp="1"/>
          </p:cNvSpPr>
          <p:nvPr>
            <p:ph idx="1"/>
          </p:nvPr>
        </p:nvSpPr>
        <p:spPr/>
        <p:txBody>
          <a:bodyPr/>
          <a:lstStyle/>
          <a:p>
            <a:r>
              <a:rPr lang="fr-FR" b="1" dirty="0" err="1" smtClean="0">
                <a:solidFill>
                  <a:schemeClr val="bg1"/>
                </a:solidFill>
                <a:latin typeface="Bradley Hand ITC" panose="03070402050302030203" pitchFamily="66" charset="0"/>
              </a:rPr>
              <a:t>Bulk</a:t>
            </a:r>
            <a:r>
              <a:rPr lang="fr-FR" b="1" dirty="0" smtClean="0">
                <a:solidFill>
                  <a:schemeClr val="bg1"/>
                </a:solidFill>
                <a:latin typeface="Bradley Hand ITC" panose="03070402050302030203" pitchFamily="66" charset="0"/>
              </a:rPr>
              <a:t> </a:t>
            </a:r>
            <a:r>
              <a:rPr lang="fr-FR" b="1" dirty="0" err="1" smtClean="0">
                <a:solidFill>
                  <a:schemeClr val="bg1"/>
                </a:solidFill>
                <a:latin typeface="Bradley Hand ITC" panose="03070402050302030203" pitchFamily="66" charset="0"/>
              </a:rPr>
              <a:t>extractor</a:t>
            </a:r>
            <a:r>
              <a:rPr lang="fr-FR" b="1" dirty="0" smtClean="0">
                <a:solidFill>
                  <a:schemeClr val="bg1"/>
                </a:solidFill>
                <a:latin typeface="Bradley Hand ITC" panose="03070402050302030203" pitchFamily="66" charset="0"/>
              </a:rPr>
              <a:t> </a:t>
            </a:r>
            <a:r>
              <a:rPr lang="fr-FR" dirty="0" smtClean="0">
                <a:solidFill>
                  <a:schemeClr val="bg1"/>
                </a:solidFill>
                <a:latin typeface="Bradley Hand ITC" panose="03070402050302030203" pitchFamily="66" charset="0"/>
              </a:rPr>
              <a:t>– outil </a:t>
            </a:r>
            <a:r>
              <a:rPr lang="fr-FR" dirty="0" err="1" smtClean="0">
                <a:solidFill>
                  <a:schemeClr val="bg1"/>
                </a:solidFill>
                <a:latin typeface="Bradley Hand ITC" panose="03070402050302030203" pitchFamily="66" charset="0"/>
              </a:rPr>
              <a:t>forensics</a:t>
            </a:r>
            <a:r>
              <a:rPr lang="fr-FR" dirty="0" smtClean="0">
                <a:solidFill>
                  <a:schemeClr val="bg1"/>
                </a:solidFill>
                <a:latin typeface="Bradley Hand ITC" panose="03070402050302030203" pitchFamily="66" charset="0"/>
              </a:rPr>
              <a:t> de choix (</a:t>
            </a:r>
            <a:r>
              <a:rPr lang="fr-FR" dirty="0" smtClean="0">
                <a:solidFill>
                  <a:schemeClr val="bg1"/>
                </a:solidFill>
                <a:latin typeface="Bradley Hand ITC" panose="03070402050302030203" pitchFamily="66" charset="0"/>
                <a:hlinkClick r:id="rId3"/>
              </a:rPr>
              <a:t>https://forensicswiki.org/wiki/Bulk_extractor</a:t>
            </a:r>
            <a:r>
              <a:rPr lang="fr-FR" dirty="0" smtClean="0">
                <a:solidFill>
                  <a:schemeClr val="bg1"/>
                </a:solidFill>
                <a:latin typeface="Bradley Hand ITC" panose="03070402050302030203" pitchFamily="66" charset="0"/>
              </a:rPr>
              <a:t>) </a:t>
            </a:r>
          </a:p>
          <a:p>
            <a:r>
              <a:rPr lang="fr-FR" dirty="0" smtClean="0">
                <a:solidFill>
                  <a:schemeClr val="bg1"/>
                </a:solidFill>
                <a:latin typeface="Bradley Hand ITC" panose="03070402050302030203" pitchFamily="66" charset="0"/>
              </a:rPr>
              <a:t>Pléthore d’informations -&gt; on cible url.txt</a:t>
            </a:r>
          </a:p>
          <a:p>
            <a:endParaRPr lang="fr-FR" dirty="0">
              <a:solidFill>
                <a:schemeClr val="bg1"/>
              </a:solidFill>
              <a:latin typeface="Bradley Hand ITC" panose="03070402050302030203" pitchFamily="66" charset="0"/>
            </a:endParaRPr>
          </a:p>
          <a:p>
            <a:r>
              <a:rPr lang="fr-FR" b="1" dirty="0" err="1" smtClean="0">
                <a:solidFill>
                  <a:schemeClr val="bg1"/>
                </a:solidFill>
                <a:latin typeface="Bradley Hand ITC" panose="03070402050302030203" pitchFamily="66" charset="0"/>
              </a:rPr>
              <a:t>Memdump</a:t>
            </a:r>
            <a:r>
              <a:rPr lang="fr-FR" dirty="0" smtClean="0">
                <a:solidFill>
                  <a:schemeClr val="bg1"/>
                </a:solidFill>
                <a:latin typeface="Bradley Hand ITC" panose="03070402050302030203" pitchFamily="66" charset="0"/>
              </a:rPr>
              <a:t> – récupération de la trace mémoire d’un processus</a:t>
            </a:r>
          </a:p>
          <a:p>
            <a:endParaRPr lang="fr-FR" dirty="0">
              <a:solidFill>
                <a:schemeClr val="bg1"/>
              </a:solidFill>
              <a:latin typeface="Bradley Hand ITC" panose="03070402050302030203" pitchFamily="66" charset="0"/>
            </a:endParaRPr>
          </a:p>
          <a:p>
            <a:r>
              <a:rPr lang="fr-FR" b="1" dirty="0" smtClean="0">
                <a:solidFill>
                  <a:schemeClr val="bg1"/>
                </a:solidFill>
                <a:latin typeface="Bradley Hand ITC" panose="03070402050302030203" pitchFamily="66" charset="0"/>
              </a:rPr>
              <a:t>Strings </a:t>
            </a:r>
            <a:r>
              <a:rPr lang="fr-FR" dirty="0" smtClean="0">
                <a:solidFill>
                  <a:schemeClr val="bg1"/>
                </a:solidFill>
                <a:latin typeface="Bradley Hand ITC" panose="03070402050302030203" pitchFamily="66" charset="0"/>
              </a:rPr>
              <a:t>– récupération d’une chaîne de caractères d’un binaire/ </a:t>
            </a:r>
            <a:r>
              <a:rPr lang="fr-FR" dirty="0" err="1" smtClean="0">
                <a:solidFill>
                  <a:schemeClr val="bg1"/>
                </a:solidFill>
                <a:latin typeface="Bradley Hand ITC" panose="03070402050302030203" pitchFamily="66" charset="0"/>
              </a:rPr>
              <a:t>ampreinte</a:t>
            </a:r>
            <a:r>
              <a:rPr lang="fr-FR" dirty="0" smtClean="0">
                <a:solidFill>
                  <a:schemeClr val="bg1"/>
                </a:solidFill>
                <a:latin typeface="Bradley Hand ITC" panose="03070402050302030203" pitchFamily="66" charset="0"/>
              </a:rPr>
              <a:t> mémoire</a:t>
            </a:r>
            <a:endParaRPr lang="fr-FR"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2941569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550</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Bradley Hand ITC</vt:lpstr>
      <vt:lpstr>Calibri</vt:lpstr>
      <vt:lpstr>Calibri Light</vt:lpstr>
      <vt:lpstr>Wingdings</vt:lpstr>
      <vt:lpstr>Office Theme</vt:lpstr>
      <vt:lpstr>Forensic Incident Response</vt:lpstr>
      <vt:lpstr>http://www.un1corng4me.link:8000 email in @oodrive.com</vt:lpstr>
      <vt:lpstr>Scénario :</vt:lpstr>
      <vt:lpstr>TTPs (Tactics, Techniques &amp; Procedures)</vt:lpstr>
      <vt:lpstr>Volatility Framework</vt:lpstr>
      <vt:lpstr>1. C’est quoi ce mot de passe ?</vt:lpstr>
      <vt:lpstr>2.Doucement</vt:lpstr>
      <vt:lpstr>3.Temps de jouer</vt:lpstr>
      <vt:lpstr>4.Le nom du jeu</vt:lpstr>
      <vt:lpstr>5.Le nom du jeu 2</vt:lpstr>
      <vt:lpstr>6.Oubli</vt:lpstr>
      <vt:lpstr>7.Au cache-cache</vt:lpstr>
      <vt:lpstr>8.Le chemin de la gloire</vt:lpstr>
      <vt:lpstr>9.Le chemin de la gloire 2</vt:lpstr>
      <vt:lpstr>10. Bit pour bit</vt:lpstr>
      <vt:lpstr>11.Interface graphique suspecte</vt:lpstr>
      <vt:lpstr>12.Récupération</vt:lpstr>
      <vt:lpstr>13.Finalisation</vt:lpstr>
      <vt:lpstr>Finaliser la procédure (dans le monde réel…)</vt:lpstr>
      <vt:lpstr>PowerPoint Presentation</vt:lpstr>
      <vt:lpstr>Questions ?</vt:lpstr>
    </vt:vector>
  </TitlesOfParts>
  <Company>Oodrive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 Incident Response</dc:title>
  <dc:creator>Horea</dc:creator>
  <cp:lastModifiedBy>Horea Moldovan</cp:lastModifiedBy>
  <cp:revision>28</cp:revision>
  <dcterms:created xsi:type="dcterms:W3CDTF">2019-02-21T16:37:24Z</dcterms:created>
  <dcterms:modified xsi:type="dcterms:W3CDTF">2019-02-22T13:01:19Z</dcterms:modified>
</cp:coreProperties>
</file>