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39"/>
  </p:notesMasterIdLst>
  <p:handoutMasterIdLst>
    <p:handoutMasterId r:id="rId40"/>
  </p:handoutMasterIdLst>
  <p:sldIdLst>
    <p:sldId id="1044" r:id="rId5"/>
    <p:sldId id="1045" r:id="rId6"/>
    <p:sldId id="1046" r:id="rId7"/>
    <p:sldId id="1049" r:id="rId8"/>
    <p:sldId id="1050" r:id="rId9"/>
    <p:sldId id="915" r:id="rId10"/>
    <p:sldId id="1051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62" r:id="rId22"/>
    <p:sldId id="1063" r:id="rId23"/>
    <p:sldId id="1064" r:id="rId24"/>
    <p:sldId id="1065" r:id="rId25"/>
    <p:sldId id="1066" r:id="rId26"/>
    <p:sldId id="1067" r:id="rId27"/>
    <p:sldId id="1068" r:id="rId28"/>
    <p:sldId id="1069" r:id="rId29"/>
    <p:sldId id="1070" r:id="rId30"/>
    <p:sldId id="1071" r:id="rId31"/>
    <p:sldId id="1072" r:id="rId32"/>
    <p:sldId id="1073" r:id="rId33"/>
    <p:sldId id="1074" r:id="rId34"/>
    <p:sldId id="1075" r:id="rId35"/>
    <p:sldId id="1076" r:id="rId36"/>
    <p:sldId id="1077" r:id="rId37"/>
    <p:sldId id="1078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TI - part 3" id="{13A18B1B-C52E-4B32-BF88-1B0F1C4F0456}">
          <p14:sldIdLst>
            <p14:sldId id="1044"/>
            <p14:sldId id="1045"/>
            <p14:sldId id="1046"/>
            <p14:sldId id="1049"/>
            <p14:sldId id="1050"/>
            <p14:sldId id="915"/>
            <p14:sldId id="1051"/>
            <p14:sldId id="1052"/>
            <p14:sldId id="1053"/>
            <p14:sldId id="1054"/>
            <p14:sldId id="1055"/>
            <p14:sldId id="1056"/>
            <p14:sldId id="1057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67"/>
            <p14:sldId id="1068"/>
            <p14:sldId id="1069"/>
            <p14:sldId id="1070"/>
            <p14:sldId id="1071"/>
            <p14:sldId id="1072"/>
            <p14:sldId id="1073"/>
            <p14:sldId id="1074"/>
            <p14:sldId id="1075"/>
            <p14:sldId id="1076"/>
            <p14:sldId id="1077"/>
            <p14:sldId id="10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818" y="150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57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48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47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140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468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943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588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134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834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10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28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66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15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34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89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521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333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403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343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45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848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783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69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487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4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02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70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07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96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33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koto/winex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andiant.com/resources/blog/probable-apt28-useo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3426737"/>
            <a:ext cx="5719514" cy="1944216"/>
          </a:xfrm>
        </p:spPr>
        <p:txBody>
          <a:bodyPr>
            <a:normAutofit fontScale="90000"/>
          </a:bodyPr>
          <a:lstStyle/>
          <a:p>
            <a:r>
              <a:rPr lang="en-US" dirty="0"/>
              <a:t>Cyber threat intelligence</a:t>
            </a:r>
            <a:br>
              <a:rPr lang="en-US" dirty="0"/>
            </a:br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-part 3-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200" y="5229200"/>
            <a:ext cx="2592288" cy="93568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The case of </a:t>
            </a:r>
          </a:p>
          <a:p>
            <a:pPr algn="ctr"/>
            <a:r>
              <a:rPr lang="en-US" b="1" dirty="0"/>
              <a:t>fancy bear (apt 28)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F4EB81-1141-E7EE-922E-696D42D3A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76672"/>
            <a:ext cx="339003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TTPs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548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definition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7EE986-9FF4-2905-7AAA-C02B22764BEA}"/>
              </a:ext>
            </a:extLst>
          </p:cNvPr>
          <p:cNvSpPr txBox="1"/>
          <p:nvPr/>
        </p:nvSpPr>
        <p:spPr>
          <a:xfrm>
            <a:off x="755576" y="1844824"/>
            <a:ext cx="81199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TTP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Tactics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, techniques and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procedures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= tactiques, techniques et procédures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     Terme d’origine militaire qui décrit les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opérations menées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par les forces ennemies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Dans le contexte des cyber-renseignements : modèles d'activités ou de méthodes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associés à un acteur ou à un groupe d'acteurs malicieux spécifique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Utilisé dans le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profilage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et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contextualisation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des opérations offensives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1A010-BC8A-B51B-37D4-E9023BA4B1ED}"/>
              </a:ext>
            </a:extLst>
          </p:cNvPr>
          <p:cNvSpPr/>
          <p:nvPr/>
        </p:nvSpPr>
        <p:spPr>
          <a:xfrm>
            <a:off x="755576" y="3212976"/>
            <a:ext cx="7632848" cy="720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5BA9AE8-B939-DB2E-0654-88DD17CE0CEC}"/>
              </a:ext>
            </a:extLst>
          </p:cNvPr>
          <p:cNvSpPr txBox="1"/>
          <p:nvPr/>
        </p:nvSpPr>
        <p:spPr>
          <a:xfrm>
            <a:off x="1115616" y="5382032"/>
            <a:ext cx="761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Le terme "tactique" est aussi parfois appelé "outils«  (« 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tools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») dans l'acronyme</a:t>
            </a:r>
          </a:p>
        </p:txBody>
      </p:sp>
    </p:spTree>
    <p:extLst>
      <p:ext uri="{BB962C8B-B14F-4D97-AF65-F5344CB8AC3E}">
        <p14:creationId xmlns:p14="http://schemas.microsoft.com/office/powerpoint/2010/main" val="13134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definition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1C0ECBD-5A76-5BF7-891D-878BBDD9E3FF}"/>
              </a:ext>
            </a:extLst>
          </p:cNvPr>
          <p:cNvSpPr/>
          <p:nvPr/>
        </p:nvSpPr>
        <p:spPr>
          <a:xfrm>
            <a:off x="2185430" y="1789306"/>
            <a:ext cx="1368152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54DA620-2A84-A402-4BB0-1E793CCB3C3D}"/>
              </a:ext>
            </a:extLst>
          </p:cNvPr>
          <p:cNvSpPr/>
          <p:nvPr/>
        </p:nvSpPr>
        <p:spPr>
          <a:xfrm>
            <a:off x="2686050" y="2434242"/>
            <a:ext cx="1368152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0D50B9B-8C27-0142-5F15-325D5D03F76D}"/>
              </a:ext>
            </a:extLst>
          </p:cNvPr>
          <p:cNvSpPr/>
          <p:nvPr/>
        </p:nvSpPr>
        <p:spPr>
          <a:xfrm>
            <a:off x="1684809" y="2442819"/>
            <a:ext cx="1368152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EE2E3A-6CD8-B102-9937-EDE35E0FCE5F}"/>
              </a:ext>
            </a:extLst>
          </p:cNvPr>
          <p:cNvSpPr txBox="1"/>
          <p:nvPr/>
        </p:nvSpPr>
        <p:spPr>
          <a:xfrm>
            <a:off x="3635896" y="1988840"/>
            <a:ext cx="104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tactiques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7DCBD5F-F573-04B4-FF26-16FD32B40B59}"/>
              </a:ext>
            </a:extLst>
          </p:cNvPr>
          <p:cNvSpPr txBox="1"/>
          <p:nvPr/>
        </p:nvSpPr>
        <p:spPr>
          <a:xfrm>
            <a:off x="321320" y="2950394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techniques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1AE3561-9C07-905F-7789-818340573F4D}"/>
              </a:ext>
            </a:extLst>
          </p:cNvPr>
          <p:cNvSpPr txBox="1"/>
          <p:nvPr/>
        </p:nvSpPr>
        <p:spPr>
          <a:xfrm>
            <a:off x="4164813" y="2950655"/>
            <a:ext cx="12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procédures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414998-E9F5-0472-BCB4-588ABCDB5144}"/>
              </a:ext>
            </a:extLst>
          </p:cNvPr>
          <p:cNvSpPr txBox="1"/>
          <p:nvPr/>
        </p:nvSpPr>
        <p:spPr>
          <a:xfrm>
            <a:off x="2560992" y="4164079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TTPs</a:t>
            </a:r>
            <a:endParaRPr lang="fr-FR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B27FF31-BA7F-712C-8546-A8C006B04711}"/>
              </a:ext>
            </a:extLst>
          </p:cNvPr>
          <p:cNvCxnSpPr>
            <a:stCxn id="17" idx="0"/>
          </p:cNvCxnSpPr>
          <p:nvPr/>
        </p:nvCxnSpPr>
        <p:spPr>
          <a:xfrm flipV="1">
            <a:off x="2876014" y="2996952"/>
            <a:ext cx="0" cy="116712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5EFB0AB-E126-8692-8EF4-54A24D8D950A}"/>
              </a:ext>
            </a:extLst>
          </p:cNvPr>
          <p:cNvSpPr txBox="1"/>
          <p:nvPr/>
        </p:nvSpPr>
        <p:spPr>
          <a:xfrm>
            <a:off x="5821407" y="1260817"/>
            <a:ext cx="2623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Tactiques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: comment un adversaire opère (infrastructure utilisée, points d’entrée, cibles compromises)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Techniques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l'approche utilisée pour faciliter la phase tactique (outils et malware utilisés, type d’attaque utilisé)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Procédures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: séquence particulière d'actions utilisées pour exécuter chaque étape du cycle d'attaque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D9FC28-D542-01E2-B2C3-6146B3595DC4}"/>
              </a:ext>
            </a:extLst>
          </p:cNvPr>
          <p:cNvSpPr txBox="1"/>
          <p:nvPr/>
        </p:nvSpPr>
        <p:spPr>
          <a:xfrm>
            <a:off x="628650" y="5013176"/>
            <a:ext cx="470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La capacité à décomposer les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TTPs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des attaques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complexes rendra la détection beaucoup plus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facile à comprendre</a:t>
            </a:r>
          </a:p>
        </p:txBody>
      </p:sp>
    </p:spTree>
    <p:extLst>
      <p:ext uri="{BB962C8B-B14F-4D97-AF65-F5344CB8AC3E}">
        <p14:creationId xmlns:p14="http://schemas.microsoft.com/office/powerpoint/2010/main" val="79437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diamant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519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definition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CE3A7D-FC00-1E7F-78B0-1699BA47E04F}"/>
              </a:ext>
            </a:extLst>
          </p:cNvPr>
          <p:cNvSpPr txBox="1"/>
          <p:nvPr/>
        </p:nvSpPr>
        <p:spPr>
          <a:xfrm>
            <a:off x="647201" y="1794067"/>
            <a:ext cx="7926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Développé en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2013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par Sergio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Caltagirone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, Andrew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Pendergast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et Christopher Betz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dans « 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The Diamond Model of Intrusion Analysis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 ».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A lire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https://www.activeresponse.org/wp-content/uploads/2013/07/diamond.pdf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Réponds aux besoins d’une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analyse stratégique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E24F07-01A8-7BB5-A60B-9C510B9FA056}"/>
              </a:ext>
            </a:extLst>
          </p:cNvPr>
          <p:cNvSpPr txBox="1"/>
          <p:nvPr/>
        </p:nvSpPr>
        <p:spPr>
          <a:xfrm>
            <a:off x="628650" y="4221088"/>
            <a:ext cx="5383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Quatre éléments clef :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Adversaires (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adversary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Moyens (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capabilities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) -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TTPs</a:t>
            </a:r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Infrastructure (infrastructure)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Victimes (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victims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75AE43F5-B3E3-5F53-6F24-9A7778AB36D1}"/>
              </a:ext>
            </a:extLst>
          </p:cNvPr>
          <p:cNvSpPr/>
          <p:nvPr/>
        </p:nvSpPr>
        <p:spPr>
          <a:xfrm>
            <a:off x="6457950" y="3933056"/>
            <a:ext cx="1210394" cy="911563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183858B0-91E7-D5BE-D550-4AF987052A00}"/>
              </a:ext>
            </a:extLst>
          </p:cNvPr>
          <p:cNvSpPr/>
          <p:nvPr/>
        </p:nvSpPr>
        <p:spPr>
          <a:xfrm rot="10800000">
            <a:off x="6457950" y="4844619"/>
            <a:ext cx="1210394" cy="911563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A563AB-EB85-0A6B-6D4A-7E0313BEE194}"/>
              </a:ext>
            </a:extLst>
          </p:cNvPr>
          <p:cNvSpPr txBox="1"/>
          <p:nvPr/>
        </p:nvSpPr>
        <p:spPr>
          <a:xfrm>
            <a:off x="6511874" y="3585603"/>
            <a:ext cx="11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adversaire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44876A7-4170-AEEA-DDF8-7210A1456476}"/>
              </a:ext>
            </a:extLst>
          </p:cNvPr>
          <p:cNvSpPr txBox="1"/>
          <p:nvPr/>
        </p:nvSpPr>
        <p:spPr>
          <a:xfrm>
            <a:off x="6655534" y="57833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victime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0EAC741-3F73-8E11-F433-042C053E149F}"/>
              </a:ext>
            </a:extLst>
          </p:cNvPr>
          <p:cNvSpPr txBox="1"/>
          <p:nvPr/>
        </p:nvSpPr>
        <p:spPr>
          <a:xfrm>
            <a:off x="4987861" y="4665123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infrastructure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7B5578-18FA-BAB9-F3A9-0BB1030C622B}"/>
              </a:ext>
            </a:extLst>
          </p:cNvPr>
          <p:cNvSpPr txBox="1"/>
          <p:nvPr/>
        </p:nvSpPr>
        <p:spPr>
          <a:xfrm>
            <a:off x="7740352" y="4659953"/>
            <a:ext cx="91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moyens</a:t>
            </a:r>
          </a:p>
        </p:txBody>
      </p:sp>
    </p:spTree>
    <p:extLst>
      <p:ext uri="{BB962C8B-B14F-4D97-AF65-F5344CB8AC3E}">
        <p14:creationId xmlns:p14="http://schemas.microsoft.com/office/powerpoint/2010/main" val="407842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0178D20-E0BB-4305-5E49-7F1C50021F51}"/>
              </a:ext>
            </a:extLst>
          </p:cNvPr>
          <p:cNvSpPr/>
          <p:nvPr/>
        </p:nvSpPr>
        <p:spPr>
          <a:xfrm>
            <a:off x="628650" y="3429000"/>
            <a:ext cx="5829300" cy="1156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7296176-25C0-EA0B-93DE-3BE7EF8E687D}"/>
              </a:ext>
            </a:extLst>
          </p:cNvPr>
          <p:cNvSpPr/>
          <p:nvPr/>
        </p:nvSpPr>
        <p:spPr>
          <a:xfrm>
            <a:off x="3028950" y="1917292"/>
            <a:ext cx="1399034" cy="41760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Le modele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3E853C-8938-D3DD-7900-980B5FA5759A}"/>
              </a:ext>
            </a:extLst>
          </p:cNvPr>
          <p:cNvSpPr txBox="1"/>
          <p:nvPr/>
        </p:nvSpPr>
        <p:spPr>
          <a:xfrm>
            <a:off x="628650" y="1506023"/>
            <a:ext cx="811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Utilisé pour classer les différents éléments et phases d’une attaque (« 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intrusion set 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»)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26FD54F-4EA7-D099-366E-714A823855B7}"/>
              </a:ext>
            </a:extLst>
          </p:cNvPr>
          <p:cNvSpPr/>
          <p:nvPr/>
        </p:nvSpPr>
        <p:spPr>
          <a:xfrm>
            <a:off x="2123728" y="2286624"/>
            <a:ext cx="3240360" cy="165618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D61FCE7B-39CF-9B84-70E3-A54BF2D7C006}"/>
              </a:ext>
            </a:extLst>
          </p:cNvPr>
          <p:cNvSpPr/>
          <p:nvPr/>
        </p:nvSpPr>
        <p:spPr>
          <a:xfrm rot="10800000">
            <a:off x="2123728" y="3942808"/>
            <a:ext cx="3240360" cy="165618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99F1EEB-6C02-F560-6114-26E481B3E963}"/>
              </a:ext>
            </a:extLst>
          </p:cNvPr>
          <p:cNvSpPr txBox="1"/>
          <p:nvPr/>
        </p:nvSpPr>
        <p:spPr>
          <a:xfrm>
            <a:off x="3203848" y="1917292"/>
            <a:ext cx="12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Adversaire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58FA7E3-024F-1BC1-C4B2-062073084DFD}"/>
              </a:ext>
            </a:extLst>
          </p:cNvPr>
          <p:cNvSpPr txBox="1"/>
          <p:nvPr/>
        </p:nvSpPr>
        <p:spPr>
          <a:xfrm>
            <a:off x="3295707" y="5615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Victime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399C629-AC10-861F-2009-065E5EA274A4}"/>
              </a:ext>
            </a:extLst>
          </p:cNvPr>
          <p:cNvSpPr txBox="1"/>
          <p:nvPr/>
        </p:nvSpPr>
        <p:spPr>
          <a:xfrm>
            <a:off x="628650" y="3758142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Infrastructure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2A5F3AD-D556-D12E-7594-C0241B8B4013}"/>
              </a:ext>
            </a:extLst>
          </p:cNvPr>
          <p:cNvSpPr txBox="1"/>
          <p:nvPr/>
        </p:nvSpPr>
        <p:spPr>
          <a:xfrm>
            <a:off x="5436096" y="3758142"/>
            <a:ext cx="9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Moyens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A3905-8088-9057-D6EF-D692565C5B31}"/>
              </a:ext>
            </a:extLst>
          </p:cNvPr>
          <p:cNvSpPr txBox="1"/>
          <p:nvPr/>
        </p:nvSpPr>
        <p:spPr>
          <a:xfrm>
            <a:off x="4572000" y="2286624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Dimension</a:t>
            </a: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socio-politique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A9498CB-C52F-6CAE-C268-A3A3D1A931B5}"/>
              </a:ext>
            </a:extLst>
          </p:cNvPr>
          <p:cNvSpPr txBox="1"/>
          <p:nvPr/>
        </p:nvSpPr>
        <p:spPr>
          <a:xfrm>
            <a:off x="730602" y="4758467"/>
            <a:ext cx="155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Dimension</a:t>
            </a: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technologique</a:t>
            </a:r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B08E4AAD-E538-2F11-572B-62DCF9626D1D}"/>
              </a:ext>
            </a:extLst>
          </p:cNvPr>
          <p:cNvSpPr/>
          <p:nvPr/>
        </p:nvSpPr>
        <p:spPr>
          <a:xfrm>
            <a:off x="3543300" y="2780928"/>
            <a:ext cx="380628" cy="22322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11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pivoter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26FD54F-4EA7-D099-366E-714A823855B7}"/>
              </a:ext>
            </a:extLst>
          </p:cNvPr>
          <p:cNvSpPr/>
          <p:nvPr/>
        </p:nvSpPr>
        <p:spPr>
          <a:xfrm>
            <a:off x="2123728" y="2286624"/>
            <a:ext cx="3240360" cy="165618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D61FCE7B-39CF-9B84-70E3-A54BF2D7C006}"/>
              </a:ext>
            </a:extLst>
          </p:cNvPr>
          <p:cNvSpPr/>
          <p:nvPr/>
        </p:nvSpPr>
        <p:spPr>
          <a:xfrm rot="10800000">
            <a:off x="2123728" y="3942808"/>
            <a:ext cx="3240360" cy="165618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99F1EEB-6C02-F560-6114-26E481B3E963}"/>
              </a:ext>
            </a:extLst>
          </p:cNvPr>
          <p:cNvSpPr txBox="1"/>
          <p:nvPr/>
        </p:nvSpPr>
        <p:spPr>
          <a:xfrm>
            <a:off x="3172493" y="1844824"/>
            <a:ext cx="12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Adversaire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58FA7E3-024F-1BC1-C4B2-062073084DFD}"/>
              </a:ext>
            </a:extLst>
          </p:cNvPr>
          <p:cNvSpPr txBox="1"/>
          <p:nvPr/>
        </p:nvSpPr>
        <p:spPr>
          <a:xfrm>
            <a:off x="3295707" y="568777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Victime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399C629-AC10-861F-2009-065E5EA274A4}"/>
              </a:ext>
            </a:extLst>
          </p:cNvPr>
          <p:cNvSpPr txBox="1"/>
          <p:nvPr/>
        </p:nvSpPr>
        <p:spPr>
          <a:xfrm>
            <a:off x="571930" y="3758142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Infrastructure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2A5F3AD-D556-D12E-7594-C0241B8B4013}"/>
              </a:ext>
            </a:extLst>
          </p:cNvPr>
          <p:cNvSpPr txBox="1"/>
          <p:nvPr/>
        </p:nvSpPr>
        <p:spPr>
          <a:xfrm>
            <a:off x="5436096" y="3758142"/>
            <a:ext cx="9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Moyens</a:t>
            </a:r>
          </a:p>
        </p:txBody>
      </p:sp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376EA9AD-DD28-4323-CAC4-D6B621BDEDBF}"/>
              </a:ext>
            </a:extLst>
          </p:cNvPr>
          <p:cNvSpPr/>
          <p:nvPr/>
        </p:nvSpPr>
        <p:spPr>
          <a:xfrm>
            <a:off x="3622196" y="2181591"/>
            <a:ext cx="216024" cy="22660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 : 5 branches 9">
            <a:extLst>
              <a:ext uri="{FF2B5EF4-FFF2-40B4-BE49-F238E27FC236}">
                <a16:creationId xmlns:a16="http://schemas.microsoft.com/office/drawing/2014/main" id="{E2A9FBFF-14B8-D9F3-1893-46ACB3805335}"/>
              </a:ext>
            </a:extLst>
          </p:cNvPr>
          <p:cNvSpPr/>
          <p:nvPr/>
        </p:nvSpPr>
        <p:spPr>
          <a:xfrm>
            <a:off x="5220072" y="3821238"/>
            <a:ext cx="216024" cy="22660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toile : 5 branches 10">
            <a:extLst>
              <a:ext uri="{FF2B5EF4-FFF2-40B4-BE49-F238E27FC236}">
                <a16:creationId xmlns:a16="http://schemas.microsoft.com/office/drawing/2014/main" id="{0DDA5B96-2345-275D-3D5D-EE2DAB1125D4}"/>
              </a:ext>
            </a:extLst>
          </p:cNvPr>
          <p:cNvSpPr/>
          <p:nvPr/>
        </p:nvSpPr>
        <p:spPr>
          <a:xfrm>
            <a:off x="2051719" y="3800150"/>
            <a:ext cx="216024" cy="22660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 : 5 branches 11">
            <a:extLst>
              <a:ext uri="{FF2B5EF4-FFF2-40B4-BE49-F238E27FC236}">
                <a16:creationId xmlns:a16="http://schemas.microsoft.com/office/drawing/2014/main" id="{61C39161-904B-2558-0763-4DC2C270AB2F}"/>
              </a:ext>
            </a:extLst>
          </p:cNvPr>
          <p:cNvSpPr/>
          <p:nvPr/>
        </p:nvSpPr>
        <p:spPr>
          <a:xfrm>
            <a:off x="3643909" y="5460044"/>
            <a:ext cx="216024" cy="22660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2B2F19D-2513-ACE3-7CBB-BFC297AE9AFF}"/>
              </a:ext>
            </a:extLst>
          </p:cNvPr>
          <p:cNvSpPr txBox="1"/>
          <p:nvPr/>
        </p:nvSpPr>
        <p:spPr>
          <a:xfrm>
            <a:off x="4766819" y="1221690"/>
            <a:ext cx="4398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Chaque point du diamant est un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point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pivot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que les analystes peuvent utiliser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pour lier un aspect d’une attaque aux autres.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0C45E4F-7BFD-4295-2CAF-F9575FAAAB30}"/>
              </a:ext>
            </a:extLst>
          </p:cNvPr>
          <p:cNvCxnSpPr/>
          <p:nvPr/>
        </p:nvCxnSpPr>
        <p:spPr>
          <a:xfrm flipV="1">
            <a:off x="2267743" y="2408194"/>
            <a:ext cx="1027964" cy="102080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B4C698D-DC14-BE0B-7903-69547CCC1600}"/>
              </a:ext>
            </a:extLst>
          </p:cNvPr>
          <p:cNvCxnSpPr/>
          <p:nvPr/>
        </p:nvCxnSpPr>
        <p:spPr>
          <a:xfrm>
            <a:off x="4208136" y="2408194"/>
            <a:ext cx="1119948" cy="109281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521F85E-78A6-4007-744D-4EFE9725322B}"/>
              </a:ext>
            </a:extLst>
          </p:cNvPr>
          <p:cNvCxnSpPr/>
          <p:nvPr/>
        </p:nvCxnSpPr>
        <p:spPr>
          <a:xfrm>
            <a:off x="3028950" y="3758142"/>
            <a:ext cx="147104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0EBF0F2-66DB-9C24-74A4-4CBD69B69A56}"/>
              </a:ext>
            </a:extLst>
          </p:cNvPr>
          <p:cNvCxnSpPr/>
          <p:nvPr/>
        </p:nvCxnSpPr>
        <p:spPr>
          <a:xfrm>
            <a:off x="2133012" y="4329580"/>
            <a:ext cx="1260141" cy="12976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65F9E21-7FB9-CF47-D409-51E29211DB3E}"/>
              </a:ext>
            </a:extLst>
          </p:cNvPr>
          <p:cNvCxnSpPr/>
          <p:nvPr/>
        </p:nvCxnSpPr>
        <p:spPr>
          <a:xfrm flipV="1">
            <a:off x="4208136" y="4329580"/>
            <a:ext cx="1119948" cy="11478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2A989C2-862C-5F7B-F5B4-50BE10F2599C}"/>
              </a:ext>
            </a:extLst>
          </p:cNvPr>
          <p:cNvSpPr txBox="1"/>
          <p:nvPr/>
        </p:nvSpPr>
        <p:spPr>
          <a:xfrm rot="18933203">
            <a:off x="2219521" y="265719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1">
                    <a:lumMod val="50000"/>
                  </a:schemeClr>
                </a:solidFill>
              </a:rPr>
              <a:t>utilise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189398E-613E-909F-EC23-3C7C8639E936}"/>
              </a:ext>
            </a:extLst>
          </p:cNvPr>
          <p:cNvSpPr txBox="1"/>
          <p:nvPr/>
        </p:nvSpPr>
        <p:spPr>
          <a:xfrm rot="2636888">
            <a:off x="4465760" y="2668837"/>
            <a:ext cx="930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1">
                    <a:lumMod val="50000"/>
                  </a:schemeClr>
                </a:solidFill>
              </a:rPr>
              <a:t>développe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E6B2C59-9BF3-48EB-8284-36B1C96E166E}"/>
              </a:ext>
            </a:extLst>
          </p:cNvPr>
          <p:cNvSpPr txBox="1"/>
          <p:nvPr/>
        </p:nvSpPr>
        <p:spPr>
          <a:xfrm>
            <a:off x="3262625" y="3428505"/>
            <a:ext cx="152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accent1">
                    <a:lumMod val="50000"/>
                  </a:schemeClr>
                </a:solidFill>
              </a:rPr>
              <a:t>déploie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884B8E6-A22B-75C6-E2CB-83DECECEC732}"/>
              </a:ext>
            </a:extLst>
          </p:cNvPr>
          <p:cNvSpPr txBox="1"/>
          <p:nvPr/>
        </p:nvSpPr>
        <p:spPr>
          <a:xfrm rot="2712816">
            <a:off x="2094616" y="4980374"/>
            <a:ext cx="840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1">
                    <a:lumMod val="50000"/>
                  </a:schemeClr>
                </a:solidFill>
              </a:rPr>
              <a:t>connecte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980B825-0141-C2A5-DB75-02CA40704316}"/>
              </a:ext>
            </a:extLst>
          </p:cNvPr>
          <p:cNvSpPr txBox="1"/>
          <p:nvPr/>
        </p:nvSpPr>
        <p:spPr>
          <a:xfrm rot="18727258">
            <a:off x="4660750" y="4896627"/>
            <a:ext cx="756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1">
                    <a:lumMod val="50000"/>
                  </a:schemeClr>
                </a:solidFill>
              </a:rPr>
              <a:t>exploite</a:t>
            </a:r>
          </a:p>
        </p:txBody>
      </p:sp>
    </p:spTree>
    <p:extLst>
      <p:ext uri="{BB962C8B-B14F-4D97-AF65-F5344CB8AC3E}">
        <p14:creationId xmlns:p14="http://schemas.microsoft.com/office/powerpoint/2010/main" val="333293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pivoter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EF61BE4-5493-ED96-CEE1-FFC8B38D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2" y="1861085"/>
            <a:ext cx="4804915" cy="318894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6B551C5-3CF0-CB24-A467-49D23FBE9594}"/>
              </a:ext>
            </a:extLst>
          </p:cNvPr>
          <p:cNvSpPr txBox="1"/>
          <p:nvPr/>
        </p:nvSpPr>
        <p:spPr>
          <a:xfrm>
            <a:off x="5220425" y="1830163"/>
            <a:ext cx="39635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Plusieurs types d’investigations :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Approche axée sur la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victime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Approche axée sur les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moyens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Approche axée sur les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infrastructures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Approche axée sur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l'adversaire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Approche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socio-politique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Approche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technologique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E4107F-4D67-442A-A76F-4884561E0482}"/>
              </a:ext>
            </a:extLst>
          </p:cNvPr>
          <p:cNvSpPr txBox="1"/>
          <p:nvPr/>
        </p:nvSpPr>
        <p:spPr>
          <a:xfrm>
            <a:off x="3838593" y="4897255"/>
            <a:ext cx="455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Lient une activité malicieuse («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 intrusion set 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»)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à un adversaire («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threat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actor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»)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A69DD5-1A1A-0D7E-6B8B-3958F7C52E76}"/>
              </a:ext>
            </a:extLst>
          </p:cNvPr>
          <p:cNvSpPr/>
          <p:nvPr/>
        </p:nvSpPr>
        <p:spPr>
          <a:xfrm>
            <a:off x="3838593" y="4897255"/>
            <a:ext cx="4552913" cy="6463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80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méta-caractéristiques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AACFE6-ACF8-296E-C967-DE8430019AC2}"/>
              </a:ext>
            </a:extLst>
          </p:cNvPr>
          <p:cNvSpPr txBox="1"/>
          <p:nvPr/>
        </p:nvSpPr>
        <p:spPr>
          <a:xfrm>
            <a:off x="827584" y="1387165"/>
            <a:ext cx="720601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Offrent un contexte plus ample concernant l’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évenement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: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Horodatage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 : date et heure auxquelles l'intrusion s'est produite</a:t>
            </a: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Phase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 : quel événement, dans la </a:t>
            </a:r>
            <a:r>
              <a:rPr lang="fr-FR" sz="1600" i="1" dirty="0" err="1">
                <a:solidFill>
                  <a:schemeClr val="accent1">
                    <a:lumMod val="50000"/>
                  </a:schemeClr>
                </a:solidFill>
              </a:rPr>
              <a:t>kill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600" i="1" dirty="0" err="1">
                <a:solidFill>
                  <a:schemeClr val="accent1">
                    <a:lumMod val="50000"/>
                  </a:schemeClr>
                </a:solidFill>
              </a:rPr>
              <a:t>chain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, est représenté par cette modélisation</a:t>
            </a: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Résultat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 : résultat de l'intrusion (succès/échec/inconnu ;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confidentialité compromise/intégrité compromise/disponibilité compromise)</a:t>
            </a: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Direction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 : comment l'événement s'est propagé dans le réseau ou l'hôte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(de la victime à l'infrastructure, de l'adversaire à l'infrastructure, bidirectionnel)</a:t>
            </a: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Méthodologie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 : catégorie d'événement (</a:t>
            </a:r>
            <a:r>
              <a:rPr lang="fr-FR" sz="1600" i="1" dirty="0" err="1">
                <a:solidFill>
                  <a:schemeClr val="accent1">
                    <a:lumMod val="50000"/>
                  </a:schemeClr>
                </a:solidFill>
              </a:rPr>
              <a:t>spearphishing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, balayage de ports)</a:t>
            </a: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Ressources 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: éléments nécessaires à l'intrusion (logiciels, matériel,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connaissances, fonds, installations, accès)</a:t>
            </a: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Socio-politique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 : relation entre l'adversaire et la victime</a:t>
            </a: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Technologique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 : technologie impliquée ( moyens et infrastructure de l'adversaire)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69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Campagne vs. intrusion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2E9F06-B74F-A0F3-8FCC-8AFB395483EE}"/>
              </a:ext>
            </a:extLst>
          </p:cNvPr>
          <p:cNvSpPr txBox="1"/>
          <p:nvPr/>
        </p:nvSpPr>
        <p:spPr>
          <a:xfrm>
            <a:off x="609704" y="2132856"/>
            <a:ext cx="847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Intrusion Set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ensemble d'incidents, d'indicateurs, d'outils, d'infrastructures ou de TTP,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qui sont regroupés de manière à pouvoir être attribués à un adversaire (« 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threat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actor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 »)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CD3891-72B0-388F-326D-D92D8C754496}"/>
              </a:ext>
            </a:extLst>
          </p:cNvPr>
          <p:cNvSpPr txBox="1"/>
          <p:nvPr/>
        </p:nvSpPr>
        <p:spPr>
          <a:xfrm>
            <a:off x="1932497" y="2987402"/>
            <a:ext cx="6965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Condition nécessaire mais pas suffisante pour effectuer une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attribution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: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utilisé couramment lorsque l’adversaire n’est pas identifié avec certitude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62576D-C1B1-9317-E777-062BB62EA6C4}"/>
              </a:ext>
            </a:extLst>
          </p:cNvPr>
          <p:cNvSpPr txBox="1"/>
          <p:nvPr/>
        </p:nvSpPr>
        <p:spPr>
          <a:xfrm>
            <a:off x="636340" y="3910315"/>
            <a:ext cx="7909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Campaign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: ensemble d'incidents qui se produisent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au cours d'une période donnée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et qui sont liés les uns aux autres par des indicateurs, des outils, une infrastructure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ou des TTP communs qui indiquent qu'ils ont été commis par le même adversaires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et/ou qu'ils ont un objectif commun.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ACA427-695D-A330-6A79-56CCBADE09CB}"/>
              </a:ext>
            </a:extLst>
          </p:cNvPr>
          <p:cNvSpPr txBox="1"/>
          <p:nvPr/>
        </p:nvSpPr>
        <p:spPr>
          <a:xfrm>
            <a:off x="1907704" y="5445224"/>
            <a:ext cx="623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Fort encadrement temporel et contextuel (méta-caractéristiques)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C8B3C-D2D2-25D5-F749-9602DDBF7D2E}"/>
              </a:ext>
            </a:extLst>
          </p:cNvPr>
          <p:cNvSpPr/>
          <p:nvPr/>
        </p:nvSpPr>
        <p:spPr>
          <a:xfrm>
            <a:off x="609704" y="2132856"/>
            <a:ext cx="8316662" cy="6889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6065CA-C8FE-BC54-D7B5-8386C3553E90}"/>
              </a:ext>
            </a:extLst>
          </p:cNvPr>
          <p:cNvSpPr/>
          <p:nvPr/>
        </p:nvSpPr>
        <p:spPr>
          <a:xfrm>
            <a:off x="636340" y="3910315"/>
            <a:ext cx="8290026" cy="1318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20F055C-E571-AA21-4929-A9CAA7F3A70D}"/>
              </a:ext>
            </a:extLst>
          </p:cNvPr>
          <p:cNvSpPr/>
          <p:nvPr/>
        </p:nvSpPr>
        <p:spPr>
          <a:xfrm>
            <a:off x="1187624" y="3140968"/>
            <a:ext cx="684076" cy="123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ED770AB-AAF3-1D37-08CA-D30BFA4C841E}"/>
              </a:ext>
            </a:extLst>
          </p:cNvPr>
          <p:cNvSpPr/>
          <p:nvPr/>
        </p:nvSpPr>
        <p:spPr>
          <a:xfrm>
            <a:off x="1115616" y="5580666"/>
            <a:ext cx="684076" cy="123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09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synoptique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campagne</a:t>
            </a:r>
            <a:r>
              <a:rPr lang="en-US" dirty="0"/>
              <a:t> APT28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443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Campagne contre le parlement allemand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16" name="Image 1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13D9254-A439-8008-6E3D-28BAE6300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16" y="2060848"/>
            <a:ext cx="2718004" cy="23646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B97191-71C9-0438-2D5B-EEE0F2321D42}"/>
              </a:ext>
            </a:extLst>
          </p:cNvPr>
          <p:cNvSpPr txBox="1"/>
          <p:nvPr/>
        </p:nvSpPr>
        <p:spPr>
          <a:xfrm>
            <a:off x="402429" y="2464922"/>
            <a:ext cx="48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En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juin 2015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une intrusion est signalé sur l’infrastructure réseau du parti de gauche ( Die Linke) du parlement allemand (Bundestag).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81C1CD-FB97-64D3-75ED-A6DBB7B310B9}"/>
              </a:ext>
            </a:extLst>
          </p:cNvPr>
          <p:cNvSpPr txBox="1"/>
          <p:nvPr/>
        </p:nvSpPr>
        <p:spPr>
          <a:xfrm>
            <a:off x="1043608" y="4964309"/>
            <a:ext cx="664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Plusieurs artefacts ont été récupères sans aucune trace d’accès initial </a:t>
            </a:r>
          </a:p>
        </p:txBody>
      </p:sp>
    </p:spTree>
    <p:extLst>
      <p:ext uri="{BB962C8B-B14F-4D97-AF65-F5344CB8AC3E}">
        <p14:creationId xmlns:p14="http://schemas.microsoft.com/office/powerpoint/2010/main" val="270656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796644" cy="1325563"/>
          </a:xfrm>
        </p:spPr>
        <p:txBody>
          <a:bodyPr/>
          <a:lstStyle/>
          <a:p>
            <a:r>
              <a:rPr lang="fr-FR" dirty="0"/>
              <a:t>Artefact #1 – Analyse tactique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19A4E2-2224-C1A9-8AB2-838638A84AC4}"/>
              </a:ext>
            </a:extLst>
          </p:cNvPr>
          <p:cNvSpPr txBox="1"/>
          <p:nvPr/>
        </p:nvSpPr>
        <p:spPr>
          <a:xfrm>
            <a:off x="467544" y="1640293"/>
            <a:ext cx="7505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Winexe.exe </a:t>
            </a:r>
            <a:r>
              <a:rPr lang="fr-FR" sz="1800" i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récupéré sur le serveur des fichiers </a:t>
            </a:r>
          </a:p>
          <a:p>
            <a:r>
              <a:rPr lang="fr-FR" sz="1800" i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(5130f600cd9a9cdc82d4bad938b20cbd2f699aadb76e7f3f1a93602330d9997d)</a:t>
            </a:r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BFE2B77-6365-860F-637C-822D3FF6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77412"/>
            <a:ext cx="4925112" cy="13622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23585A8-EA18-3F54-3315-D52F05F39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4654351"/>
            <a:ext cx="6977902" cy="14772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501EC17-D0E4-A17A-7F3D-F7FAD8389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46" y="3866058"/>
            <a:ext cx="3554723" cy="226766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11CFDD2-99F4-B766-84B3-056B0A269DAE}"/>
              </a:ext>
            </a:extLst>
          </p:cNvPr>
          <p:cNvSpPr txBox="1"/>
          <p:nvPr/>
        </p:nvSpPr>
        <p:spPr>
          <a:xfrm>
            <a:off x="6115050" y="3212976"/>
            <a:ext cx="251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Backdoor avec capacités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d’escalade de privilèges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498E730-3FEC-4417-1606-7E3BD1A96C9B}"/>
              </a:ext>
            </a:extLst>
          </p:cNvPr>
          <p:cNvCxnSpPr>
            <a:stCxn id="19" idx="1"/>
          </p:cNvCxnSpPr>
          <p:nvPr/>
        </p:nvCxnSpPr>
        <p:spPr>
          <a:xfrm flipH="1">
            <a:off x="3635896" y="3536142"/>
            <a:ext cx="2479154" cy="6849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59DA43B-A477-BB76-1A06-D8C93C708DA8}"/>
              </a:ext>
            </a:extLst>
          </p:cNvPr>
          <p:cNvCxnSpPr>
            <a:stCxn id="19" idx="1"/>
          </p:cNvCxnSpPr>
          <p:nvPr/>
        </p:nvCxnSpPr>
        <p:spPr>
          <a:xfrm>
            <a:off x="6115050" y="3536142"/>
            <a:ext cx="0" cy="14637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0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796644" cy="1325563"/>
          </a:xfrm>
        </p:spPr>
        <p:txBody>
          <a:bodyPr/>
          <a:lstStyle/>
          <a:p>
            <a:r>
              <a:rPr lang="fr-FR" dirty="0"/>
              <a:t>Artefact #1 – Analyse tactique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A1E110-6A81-D115-71D0-90CE6ED8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82" y="1834344"/>
            <a:ext cx="5696529" cy="287439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862E102-9CAD-F163-3F7E-BE627ADCF8E1}"/>
              </a:ext>
            </a:extLst>
          </p:cNvPr>
          <p:cNvSpPr txBox="1"/>
          <p:nvPr/>
        </p:nvSpPr>
        <p:spPr>
          <a:xfrm>
            <a:off x="417747" y="4924924"/>
            <a:ext cx="6893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Service Windows qui attend silencieusement les commandes entrantes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par l'intermédiaire d’une « 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named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 pipe 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» (IPC).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166312D-988F-06C5-FF62-D5A30C79F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15" y="5401258"/>
            <a:ext cx="401058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3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796644" cy="1325563"/>
          </a:xfrm>
        </p:spPr>
        <p:txBody>
          <a:bodyPr/>
          <a:lstStyle/>
          <a:p>
            <a:r>
              <a:rPr lang="fr-FR" dirty="0"/>
              <a:t>Artefact #1 – Analyse tactique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215F82-D3DB-AC3F-8E66-CB0E8C8990C9}"/>
              </a:ext>
            </a:extLst>
          </p:cNvPr>
          <p:cNvSpPr txBox="1"/>
          <p:nvPr/>
        </p:nvSpPr>
        <p:spPr>
          <a:xfrm>
            <a:off x="323528" y="1640293"/>
            <a:ext cx="8317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Connecté au « 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named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pipe », un utilisateur peut facilement exécuter des commandes.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Les informations fournies sont transmises par un appel à "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CreateProcessAsUserA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"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et la commande spécifiée est exécutée.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B4BA4A-CFD3-A08B-9372-021AF52C4623}"/>
              </a:ext>
            </a:extLst>
          </p:cNvPr>
          <p:cNvSpPr txBox="1"/>
          <p:nvPr/>
        </p:nvSpPr>
        <p:spPr>
          <a:xfrm>
            <a:off x="467544" y="5582929"/>
            <a:ext cx="664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Analyse par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similarité du code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sz="1800" i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https://github.com/skalkoto/winexe/</a:t>
            </a:r>
            <a:endParaRPr lang="fr-FR" sz="1800" i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B135AB6-153B-8762-A01A-F62EB23B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619426"/>
            <a:ext cx="4820250" cy="290808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33E7538-1A6B-D14E-BEBA-69573975869C}"/>
              </a:ext>
            </a:extLst>
          </p:cNvPr>
          <p:cNvSpPr txBox="1"/>
          <p:nvPr/>
        </p:nvSpPr>
        <p:spPr>
          <a:xfrm>
            <a:off x="827584" y="3717032"/>
            <a:ext cx="200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Projet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open source </a:t>
            </a: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Appelé « 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winexe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 »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AD0085-27BF-00B2-2B1F-A066C3EF6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626071"/>
            <a:ext cx="182905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796644" cy="1325563"/>
          </a:xfrm>
        </p:spPr>
        <p:txBody>
          <a:bodyPr/>
          <a:lstStyle/>
          <a:p>
            <a:r>
              <a:rPr lang="fr-FR" dirty="0"/>
              <a:t>Artefact #2 – Analyse tactique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84308D-08DA-D439-9C4D-E29DF4A4E642}"/>
              </a:ext>
            </a:extLst>
          </p:cNvPr>
          <p:cNvSpPr txBox="1"/>
          <p:nvPr/>
        </p:nvSpPr>
        <p:spPr>
          <a:xfrm>
            <a:off x="467544" y="1844824"/>
            <a:ext cx="748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svchost.exe.exe </a:t>
            </a:r>
            <a:r>
              <a:rPr lang="fr-FR" sz="1800" i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récupéré depuis le Domain </a:t>
            </a:r>
            <a:r>
              <a:rPr lang="fr-FR" sz="1800" i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Controler</a:t>
            </a:r>
            <a:endParaRPr lang="fr-FR" sz="1800" i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fr-FR" sz="1800" i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730a0e3daf0b54f065bdd2ca427fbe10e8d4e28646a5dc40cbcfb15e1702ed9a)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04A7CE4-AC64-CD1F-BB15-0158B39C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5353797" cy="1619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3066E32-6250-8855-2B50-00B61434B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02" y="3075612"/>
            <a:ext cx="4582164" cy="136226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5DDA5E2-D6CD-4C5A-1275-00F1A79D3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415" y="4551628"/>
            <a:ext cx="5887272" cy="123842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3B2EDD1-77DF-00F4-6054-1F5DD0984AE4}"/>
              </a:ext>
            </a:extLst>
          </p:cNvPr>
          <p:cNvSpPr txBox="1"/>
          <p:nvPr/>
        </p:nvSpPr>
        <p:spPr>
          <a:xfrm>
            <a:off x="611802" y="4869160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Embarque </a:t>
            </a:r>
          </a:p>
          <a:p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OpenSSL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1.0.1e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8800BBF-111B-4E95-2452-35030F1E106A}"/>
              </a:ext>
            </a:extLst>
          </p:cNvPr>
          <p:cNvSpPr txBox="1"/>
          <p:nvPr/>
        </p:nvSpPr>
        <p:spPr>
          <a:xfrm>
            <a:off x="6092146" y="3343316"/>
            <a:ext cx="17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Taille importante</a:t>
            </a:r>
          </a:p>
        </p:txBody>
      </p:sp>
    </p:spTree>
    <p:extLst>
      <p:ext uri="{BB962C8B-B14F-4D97-AF65-F5344CB8AC3E}">
        <p14:creationId xmlns:p14="http://schemas.microsoft.com/office/powerpoint/2010/main" val="33578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796644" cy="1325563"/>
          </a:xfrm>
        </p:spPr>
        <p:txBody>
          <a:bodyPr/>
          <a:lstStyle/>
          <a:p>
            <a:r>
              <a:rPr lang="fr-FR" dirty="0"/>
              <a:t>Artefact #2 – Analyse tactique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770918E-533A-606C-9DB0-1B7E05F4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40392"/>
            <a:ext cx="3369804" cy="202563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7D5DD3E-BB27-AFD2-783A-F916CAD79241}"/>
              </a:ext>
            </a:extLst>
          </p:cNvPr>
          <p:cNvSpPr txBox="1"/>
          <p:nvPr/>
        </p:nvSpPr>
        <p:spPr>
          <a:xfrm>
            <a:off x="590938" y="1627896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Implant réseau (« 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backchannel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») : agissent comme un tunnel permettant à l'attaquant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d'accéder à distance au réseau interne et de maintenir la persistance.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8B649D-3851-6160-4B05-E5DB606E2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2514648"/>
            <a:ext cx="2905530" cy="120984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6E336DC-6177-DC7D-D59E-F6250BB35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518676"/>
            <a:ext cx="4982294" cy="148772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ED70640-2D06-BD4C-973D-33731298E165}"/>
              </a:ext>
            </a:extLst>
          </p:cNvPr>
          <p:cNvSpPr txBox="1"/>
          <p:nvPr/>
        </p:nvSpPr>
        <p:spPr>
          <a:xfrm>
            <a:off x="6457950" y="4094021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Contacte le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serveur C2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176.31.112.10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54050D7-4198-8959-84CF-CB4D470B66E6}"/>
              </a:ext>
            </a:extLst>
          </p:cNvPr>
          <p:cNvCxnSpPr>
            <a:stCxn id="21" idx="1"/>
          </p:cNvCxnSpPr>
          <p:nvPr/>
        </p:nvCxnSpPr>
        <p:spPr>
          <a:xfrm flipH="1">
            <a:off x="2915816" y="4417187"/>
            <a:ext cx="3542134" cy="3799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48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796644" cy="1325563"/>
          </a:xfrm>
        </p:spPr>
        <p:txBody>
          <a:bodyPr/>
          <a:lstStyle/>
          <a:p>
            <a:r>
              <a:rPr lang="fr-FR" dirty="0"/>
              <a:t>Artefact #3 – Analyse tactique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B8831A-92A6-3E87-5D2F-8DFE44B8F331}"/>
              </a:ext>
            </a:extLst>
          </p:cNvPr>
          <p:cNvSpPr txBox="1"/>
          <p:nvPr/>
        </p:nvSpPr>
        <p:spPr>
          <a:xfrm>
            <a:off x="899592" y="2060848"/>
            <a:ext cx="739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Shell.bat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récupéré sur le Domain Contrôler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(48ffdc1f25c31fa095216a2f29994368912d5318eaf5eeda2a22b2a9f5dd89fa)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B9F114-FFD5-1763-03AD-937D2F490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31323"/>
            <a:ext cx="6677957" cy="78115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F49AAD1-8F8B-9904-7A61-0332DBC7702C}"/>
              </a:ext>
            </a:extLst>
          </p:cNvPr>
          <p:cNvSpPr txBox="1"/>
          <p:nvPr/>
        </p:nvSpPr>
        <p:spPr>
          <a:xfrm>
            <a:off x="755576" y="4336304"/>
            <a:ext cx="350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%%G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– extension du fichier courant</a:t>
            </a: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/m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– match</a:t>
            </a: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/s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sousrépertoires</a:t>
            </a:r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/d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- 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8389F3-6B48-775D-0F5F-871A8AD70E0A}"/>
              </a:ext>
            </a:extLst>
          </p:cNvPr>
          <p:cNvSpPr txBox="1"/>
          <p:nvPr/>
        </p:nvSpPr>
        <p:spPr>
          <a:xfrm>
            <a:off x="4746698" y="4937308"/>
            <a:ext cx="422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Copie des fichiers pour possible exfiltration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50C39A1-C904-04A9-9E3F-A31178625C4B}"/>
              </a:ext>
            </a:extLst>
          </p:cNvPr>
          <p:cNvCxnSpPr/>
          <p:nvPr/>
        </p:nvCxnSpPr>
        <p:spPr>
          <a:xfrm flipV="1">
            <a:off x="6732240" y="3621902"/>
            <a:ext cx="0" cy="13145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87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fr-FR" dirty="0"/>
              <a:t>Artefact #2 - Analyse opérationnelle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98E0F10-315B-CD56-A6F2-1EAAFEA4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0" y="1945247"/>
            <a:ext cx="4201111" cy="110505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906BF80-0FE9-1A9D-C27A-EA05D5983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256165"/>
            <a:ext cx="6439799" cy="31436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16AA6D-062E-482B-703A-73BF59516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96" y="3676863"/>
            <a:ext cx="3966598" cy="261821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2958679-19BB-0E03-2924-6D45F3F33990}"/>
              </a:ext>
            </a:extLst>
          </p:cNvPr>
          <p:cNvSpPr txBox="1"/>
          <p:nvPr/>
        </p:nvSpPr>
        <p:spPr>
          <a:xfrm>
            <a:off x="5107429" y="3852979"/>
            <a:ext cx="3577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Règle Yara pour « 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Threat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Hunting » :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                     Xtunnel.exe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2A6C9AD-5463-C29E-D78F-D0A336D602FC}"/>
              </a:ext>
            </a:extLst>
          </p:cNvPr>
          <p:cNvCxnSpPr/>
          <p:nvPr/>
        </p:nvCxnSpPr>
        <p:spPr>
          <a:xfrm flipH="1" flipV="1">
            <a:off x="1403648" y="3429000"/>
            <a:ext cx="4320480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86AD72D-72FD-3DBE-3A82-8A31DF23B3D8}"/>
              </a:ext>
            </a:extLst>
          </p:cNvPr>
          <p:cNvCxnSpPr/>
          <p:nvPr/>
        </p:nvCxnSpPr>
        <p:spPr>
          <a:xfrm flipH="1">
            <a:off x="4427984" y="4509120"/>
            <a:ext cx="1296144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73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fr-FR" dirty="0"/>
              <a:t>Artefact #2 - Analyse opérationnelle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F8099A-A95D-8595-14CE-07D88692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58538"/>
            <a:ext cx="6649378" cy="120984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C1E4C0-A682-0CF4-8EFF-9542D2CBE74A}"/>
              </a:ext>
            </a:extLst>
          </p:cNvPr>
          <p:cNvSpPr txBox="1"/>
          <p:nvPr/>
        </p:nvSpPr>
        <p:spPr>
          <a:xfrm>
            <a:off x="628650" y="1771785"/>
            <a:ext cx="819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Xtunnel.exe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récupéré suite au « 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Threat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Hunting »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1800" i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566ab945f61be016bfd9e83cc1b64f783b9b8deb891e6d504d3442bc8281b092)</a:t>
            </a:r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0669D6E-FEC1-32A0-3655-82914807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82" y="4057174"/>
            <a:ext cx="4058216" cy="101931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33D42EA-7FBE-7084-A6D4-6B827F55C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679" y="3938513"/>
            <a:ext cx="3428639" cy="21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Concepts 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884F47-DED3-62CF-9A74-CFA3C48DFC5C}"/>
              </a:ext>
            </a:extLst>
          </p:cNvPr>
          <p:cNvSpPr txBox="1"/>
          <p:nvPr/>
        </p:nvSpPr>
        <p:spPr>
          <a:xfrm>
            <a:off x="179512" y="1583287"/>
            <a:ext cx="9037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Définition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du CTI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Processus de collecte, d'analyse, de distribution et d'échange d'informations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sur les adversaires et les cyberattaques, utilisé pour renforcer la cybersécurité.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Définition de la menace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à la conjonction entre Motifs, Moyens et Occasion 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La collectes d’informations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par rapport aux sources (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HUMINT,GEOINT,SIGINT,etc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La typologie CTI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tactique, opérationnel, stratégique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L’environnement cyber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définir le cyber-guerre en contexte conflictuel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Dictionnaire des termes spécifiques</a:t>
            </a:r>
          </a:p>
          <a:p>
            <a:endParaRPr lang="fr-FR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Définir l’attribution</a:t>
            </a:r>
          </a:p>
          <a:p>
            <a:endParaRPr lang="fr-FR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Définition d’une menace de type APT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fr-FR" dirty="0"/>
              <a:t>Artefact #2 - Analyse opérationnelle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AE91958-C1D9-550F-C90B-9E3EA5136533}"/>
              </a:ext>
            </a:extLst>
          </p:cNvPr>
          <p:cNvSpPr txBox="1"/>
          <p:nvPr/>
        </p:nvSpPr>
        <p:spPr>
          <a:xfrm>
            <a:off x="539552" y="2060848"/>
            <a:ext cx="8258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Base de code similaire qui pointe vers l’utilisation de l’outil Xtunnel.exe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dans des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campagnes similaires  attribues à Fancy Bear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https://www.welivesecurity.com/wp-content/uploads/2016/10/eset-sednit-part-2.pdf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C4EEEBC-B3C4-F28C-A5CB-CD17AE07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73" y="3395375"/>
            <a:ext cx="4294977" cy="28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45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fr-FR" dirty="0"/>
              <a:t>Artefact #2 - Analyse opérationnelle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5F3BAB-8196-C5E7-7EB0-B4F5B36A89BB}"/>
              </a:ext>
            </a:extLst>
          </p:cNvPr>
          <p:cNvSpPr txBox="1"/>
          <p:nvPr/>
        </p:nvSpPr>
        <p:spPr>
          <a:xfrm>
            <a:off x="395536" y="1916832"/>
            <a:ext cx="817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OSINT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: le serveur C&amp;C 176.31.112.10 – le 16 février 2015 partageait un certificat SSL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avec une autre adresse IP également hébergée chez OVH : "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213.251.187.145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EC9C68A-260D-01C6-F2F0-F15392A6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0" y="2639478"/>
            <a:ext cx="4481019" cy="27551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2A2CA-38B5-C046-8BE9-FF0580666DDE}"/>
              </a:ext>
            </a:extLst>
          </p:cNvPr>
          <p:cNvSpPr txBox="1"/>
          <p:nvPr/>
        </p:nvSpPr>
        <p:spPr>
          <a:xfrm>
            <a:off x="5436096" y="2924944"/>
            <a:ext cx="281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On récupère le certificat SSL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EFFAD2-20AD-061E-4E72-943D2B9D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887" y="3652042"/>
            <a:ext cx="3640429" cy="223196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9BE97ED-AD45-4275-3C33-B12A64501771}"/>
              </a:ext>
            </a:extLst>
          </p:cNvPr>
          <p:cNvCxnSpPr/>
          <p:nvPr/>
        </p:nvCxnSpPr>
        <p:spPr>
          <a:xfrm>
            <a:off x="3563888" y="4365104"/>
            <a:ext cx="1584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70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fr-FR" dirty="0"/>
              <a:t>Artefact #2 - Analyse opérationnelle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5F3BAB-8196-C5E7-7EB0-B4F5B36A89BB}"/>
              </a:ext>
            </a:extLst>
          </p:cNvPr>
          <p:cNvSpPr txBox="1"/>
          <p:nvPr/>
        </p:nvSpPr>
        <p:spPr>
          <a:xfrm>
            <a:off x="395536" y="1916832"/>
            <a:ext cx="817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OSINT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: le serveur C&amp;C 176.31.112.10 – le 16 février 2015 partageait un certificat SSL 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avec une autre adresse IP également hébergée chez OVH : "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213.251.187.145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EC9C68A-260D-01C6-F2F0-F15392A6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0" y="2639478"/>
            <a:ext cx="4481019" cy="27551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2A2CA-38B5-C046-8BE9-FF0580666DDE}"/>
              </a:ext>
            </a:extLst>
          </p:cNvPr>
          <p:cNvSpPr txBox="1"/>
          <p:nvPr/>
        </p:nvSpPr>
        <p:spPr>
          <a:xfrm>
            <a:off x="5436096" y="2924944"/>
            <a:ext cx="281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On récupère le certificat SSL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EFFAD2-20AD-061E-4E72-943D2B9D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887" y="3652042"/>
            <a:ext cx="3640429" cy="223196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9BE97ED-AD45-4275-3C33-B12A64501771}"/>
              </a:ext>
            </a:extLst>
          </p:cNvPr>
          <p:cNvCxnSpPr/>
          <p:nvPr/>
        </p:nvCxnSpPr>
        <p:spPr>
          <a:xfrm>
            <a:off x="3563888" y="4365104"/>
            <a:ext cx="1584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73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fr-FR" dirty="0"/>
              <a:t>Artefact #2 - Analyse opérationnelle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FAC6D4-6B87-CA91-F269-B5BB9D63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42919"/>
            <a:ext cx="2333951" cy="277216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AD0F0A2-0632-E854-2DE9-FCCEF53FC207}"/>
              </a:ext>
            </a:extLst>
          </p:cNvPr>
          <p:cNvSpPr txBox="1"/>
          <p:nvPr/>
        </p:nvSpPr>
        <p:spPr>
          <a:xfrm>
            <a:off x="3635896" y="2204864"/>
            <a:ext cx="5419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Utilisé en 2014 dans une attaque attribuée à Fancy Bear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contre le gouvernement de l’Albanie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Valide jusqu’en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Mars 2015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BCC3800-87A8-46C5-881E-004012D3E6E4}"/>
              </a:ext>
            </a:extLst>
          </p:cNvPr>
          <p:cNvCxnSpPr>
            <a:stCxn id="12" idx="1"/>
          </p:cNvCxnSpPr>
          <p:nvPr/>
        </p:nvCxnSpPr>
        <p:spPr>
          <a:xfrm flipH="1">
            <a:off x="2843808" y="2943528"/>
            <a:ext cx="792088" cy="2694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8B49347-F039-CC43-12E3-F019894037C4}"/>
              </a:ext>
            </a:extLst>
          </p:cNvPr>
          <p:cNvCxnSpPr/>
          <p:nvPr/>
        </p:nvCxnSpPr>
        <p:spPr>
          <a:xfrm flipH="1">
            <a:off x="3028950" y="3429000"/>
            <a:ext cx="606946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A4B1D26-D64E-FE32-9513-80A9B4F524CB}"/>
              </a:ext>
            </a:extLst>
          </p:cNvPr>
          <p:cNvSpPr txBox="1"/>
          <p:nvPr/>
        </p:nvSpPr>
        <p:spPr>
          <a:xfrm>
            <a:off x="424153" y="4849226"/>
            <a:ext cx="870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Hypothèse concernant le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vecteur d’attaque initial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</a:p>
          <a:p>
            <a:pPr marL="342900" indent="-342900">
              <a:buAutoNum type="alphaLcPeriod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Phishing</a:t>
            </a:r>
          </a:p>
          <a:p>
            <a:pPr marL="342900" indent="-342900">
              <a:buAutoNum type="alphaLcPeriod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Exploit (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https://www.mandiant.com/resources/blog/probable-apt28-useo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) – Avril 2015</a:t>
            </a:r>
          </a:p>
        </p:txBody>
      </p:sp>
    </p:spTree>
    <p:extLst>
      <p:ext uri="{BB962C8B-B14F-4D97-AF65-F5344CB8AC3E}">
        <p14:creationId xmlns:p14="http://schemas.microsoft.com/office/powerpoint/2010/main" val="2807901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20A521-6464-B04B-FDE2-C98E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fr-FR" dirty="0"/>
              <a:t>Diagramme tactique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BA24DD-F6CB-59D7-F777-144EBF0DE785}"/>
              </a:ext>
            </a:extLst>
          </p:cNvPr>
          <p:cNvSpPr txBox="1"/>
          <p:nvPr/>
        </p:nvSpPr>
        <p:spPr>
          <a:xfrm>
            <a:off x="90837" y="5602032"/>
            <a:ext cx="896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002060"/>
                </a:solidFill>
              </a:rPr>
              <a:t>Pour la rentrée : </a:t>
            </a:r>
          </a:p>
          <a:p>
            <a:r>
              <a:rPr lang="fr-FR" i="1" dirty="0">
                <a:solidFill>
                  <a:srgbClr val="002060"/>
                </a:solidFill>
              </a:rPr>
              <a:t>Analyser la campagne en utilisant à la fois le modèle « </a:t>
            </a:r>
            <a:r>
              <a:rPr lang="fr-FR" i="1" dirty="0" err="1">
                <a:solidFill>
                  <a:srgbClr val="002060"/>
                </a:solidFill>
              </a:rPr>
              <a:t>kill</a:t>
            </a:r>
            <a:r>
              <a:rPr lang="fr-FR" i="1" dirty="0">
                <a:solidFill>
                  <a:srgbClr val="002060"/>
                </a:solidFill>
              </a:rPr>
              <a:t> </a:t>
            </a:r>
            <a:r>
              <a:rPr lang="fr-FR" i="1" dirty="0" err="1">
                <a:solidFill>
                  <a:srgbClr val="002060"/>
                </a:solidFill>
              </a:rPr>
              <a:t>chain</a:t>
            </a:r>
            <a:r>
              <a:rPr lang="fr-FR" i="1" dirty="0">
                <a:solidFill>
                  <a:srgbClr val="002060"/>
                </a:solidFill>
              </a:rPr>
              <a:t> » et le modèle « en diamant »</a:t>
            </a:r>
          </a:p>
        </p:txBody>
      </p:sp>
      <p:pic>
        <p:nvPicPr>
          <p:cNvPr id="10" name="Image 9" descr="Une image contenant Graphique, symbole, Police, ligne&#10;&#10;Description générée automatiquement">
            <a:extLst>
              <a:ext uri="{FF2B5EF4-FFF2-40B4-BE49-F238E27FC236}">
                <a16:creationId xmlns:a16="http://schemas.microsoft.com/office/drawing/2014/main" id="{BF4B23FE-D3A7-3E44-0E00-3B639D19B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743814"/>
            <a:ext cx="790797" cy="790797"/>
          </a:xfrm>
          <a:prstGeom prst="rect">
            <a:avLst/>
          </a:prstGeom>
        </p:spPr>
      </p:pic>
      <p:pic>
        <p:nvPicPr>
          <p:cNvPr id="13" name="Image 12" descr="Une image contenant Graphique, clipart, symbole, graphisme&#10;&#10;Description générée automatiquement">
            <a:extLst>
              <a:ext uri="{FF2B5EF4-FFF2-40B4-BE49-F238E27FC236}">
                <a16:creationId xmlns:a16="http://schemas.microsoft.com/office/drawing/2014/main" id="{EC708E8D-5D6F-AEF3-F7CC-FA69955C38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83" y="2708920"/>
            <a:ext cx="685367" cy="685367"/>
          </a:xfrm>
          <a:prstGeom prst="rect">
            <a:avLst/>
          </a:prstGeom>
        </p:spPr>
      </p:pic>
      <p:pic>
        <p:nvPicPr>
          <p:cNvPr id="16" name="Image 15" descr="Une image contenant Graphique, cercle, clipart, symbole&#10;&#10;Description générée automatiquement">
            <a:extLst>
              <a:ext uri="{FF2B5EF4-FFF2-40B4-BE49-F238E27FC236}">
                <a16:creationId xmlns:a16="http://schemas.microsoft.com/office/drawing/2014/main" id="{F8E97BF7-5549-9CFC-9BB3-B0840C5FFC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30" y="3628497"/>
            <a:ext cx="790797" cy="790797"/>
          </a:xfrm>
          <a:prstGeom prst="rect">
            <a:avLst/>
          </a:prstGeom>
        </p:spPr>
      </p:pic>
      <p:pic>
        <p:nvPicPr>
          <p:cNvPr id="20" name="Image 19" descr="Une image contenant Police, Graphique, symbole, cercle&#10;&#10;Description générée automatiquement">
            <a:extLst>
              <a:ext uri="{FF2B5EF4-FFF2-40B4-BE49-F238E27FC236}">
                <a16:creationId xmlns:a16="http://schemas.microsoft.com/office/drawing/2014/main" id="{DA5FBD07-5F31-4891-56F8-D75889A75E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6600" y="2082630"/>
            <a:ext cx="790797" cy="790797"/>
          </a:xfrm>
          <a:prstGeom prst="rect">
            <a:avLst/>
          </a:prstGeom>
        </p:spPr>
      </p:pic>
      <p:pic>
        <p:nvPicPr>
          <p:cNvPr id="22" name="Image 21" descr="Une image contenant Graphique, Police, symbole, cercle&#10;&#10;Description générée automatiquement">
            <a:extLst>
              <a:ext uri="{FF2B5EF4-FFF2-40B4-BE49-F238E27FC236}">
                <a16:creationId xmlns:a16="http://schemas.microsoft.com/office/drawing/2014/main" id="{A342BFC8-C5E8-38D8-1415-55E73ABD2C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89" y="4758110"/>
            <a:ext cx="792088" cy="792088"/>
          </a:xfrm>
          <a:prstGeom prst="rect">
            <a:avLst/>
          </a:prstGeom>
        </p:spPr>
      </p:pic>
      <p:pic>
        <p:nvPicPr>
          <p:cNvPr id="24" name="Image 23" descr="Une image contenant cercle, Graphique, conception, art&#10;&#10;Description générée automatiquement">
            <a:extLst>
              <a:ext uri="{FF2B5EF4-FFF2-40B4-BE49-F238E27FC236}">
                <a16:creationId xmlns:a16="http://schemas.microsoft.com/office/drawing/2014/main" id="{DC1EA772-4BB8-1864-21C3-1B5315E2ED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4" y="2708920"/>
            <a:ext cx="840732" cy="8407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4FBDEFD-6B35-5BED-33C3-4D56147F9E4A}"/>
              </a:ext>
            </a:extLst>
          </p:cNvPr>
          <p:cNvSpPr/>
          <p:nvPr/>
        </p:nvSpPr>
        <p:spPr>
          <a:xfrm>
            <a:off x="3923928" y="1844824"/>
            <a:ext cx="1415468" cy="1704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72448A-5E79-6D50-9DCA-A6AAC2C4D1FA}"/>
              </a:ext>
            </a:extLst>
          </p:cNvPr>
          <p:cNvSpPr/>
          <p:nvPr/>
        </p:nvSpPr>
        <p:spPr>
          <a:xfrm>
            <a:off x="6457950" y="2534611"/>
            <a:ext cx="1296144" cy="1704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7972591-5A1E-3214-C10C-338815310060}"/>
              </a:ext>
            </a:extLst>
          </p:cNvPr>
          <p:cNvCxnSpPr>
            <a:endCxn id="10" idx="1"/>
          </p:cNvCxnSpPr>
          <p:nvPr/>
        </p:nvCxnSpPr>
        <p:spPr>
          <a:xfrm flipV="1">
            <a:off x="971600" y="2139213"/>
            <a:ext cx="685750" cy="73421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A0CA6ED-1B78-67CC-0C30-393F56646785}"/>
              </a:ext>
            </a:extLst>
          </p:cNvPr>
          <p:cNvCxnSpPr/>
          <p:nvPr/>
        </p:nvCxnSpPr>
        <p:spPr>
          <a:xfrm>
            <a:off x="971600" y="2873427"/>
            <a:ext cx="652730" cy="98762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EED4498-A4E3-F818-4867-C721065D615D}"/>
              </a:ext>
            </a:extLst>
          </p:cNvPr>
          <p:cNvCxnSpPr>
            <a:stCxn id="10" idx="3"/>
          </p:cNvCxnSpPr>
          <p:nvPr/>
        </p:nvCxnSpPr>
        <p:spPr>
          <a:xfrm>
            <a:off x="2448147" y="2139213"/>
            <a:ext cx="1475781" cy="20966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1CE1468-746B-0062-13D2-46B04F26D2A0}"/>
              </a:ext>
            </a:extLst>
          </p:cNvPr>
          <p:cNvCxnSpPr>
            <a:stCxn id="16" idx="3"/>
          </p:cNvCxnSpPr>
          <p:nvPr/>
        </p:nvCxnSpPr>
        <p:spPr>
          <a:xfrm flipV="1">
            <a:off x="2415127" y="2873427"/>
            <a:ext cx="1508801" cy="115046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288C79F-F08D-0D02-67FE-3E3D8431555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339396" y="2697238"/>
            <a:ext cx="1118554" cy="29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45A36C6-27E0-8E20-8689-E944D972A27B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953061" y="3549652"/>
            <a:ext cx="678601" cy="1311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1F526E39-FC41-219A-9AD5-6C659DF4E5C7}"/>
              </a:ext>
            </a:extLst>
          </p:cNvPr>
          <p:cNvCxnSpPr>
            <a:stCxn id="26" idx="2"/>
            <a:endCxn id="24" idx="2"/>
          </p:cNvCxnSpPr>
          <p:nvPr/>
        </p:nvCxnSpPr>
        <p:spPr>
          <a:xfrm rot="5400000" flipH="1">
            <a:off x="3529737" y="663155"/>
            <a:ext cx="689787" cy="6462782"/>
          </a:xfrm>
          <a:prstGeom prst="bentConnector3">
            <a:avLst>
              <a:gd name="adj1" fmla="val -33141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44CD0823-89D4-1DBB-DB1C-DB2497E96FD5}"/>
              </a:ext>
            </a:extLst>
          </p:cNvPr>
          <p:cNvCxnSpPr>
            <a:stCxn id="22" idx="1"/>
            <a:endCxn id="24" idx="1"/>
          </p:cNvCxnSpPr>
          <p:nvPr/>
        </p:nvCxnSpPr>
        <p:spPr>
          <a:xfrm rot="10800000">
            <a:off x="222875" y="3129286"/>
            <a:ext cx="3164815" cy="2024868"/>
          </a:xfrm>
          <a:prstGeom prst="bentConnector3">
            <a:avLst>
              <a:gd name="adj1" fmla="val 10379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6521D2E-EE50-CDE4-541D-8194A4690FDC}"/>
              </a:ext>
            </a:extLst>
          </p:cNvPr>
          <p:cNvSpPr txBox="1"/>
          <p:nvPr/>
        </p:nvSpPr>
        <p:spPr>
          <a:xfrm>
            <a:off x="3894184" y="3267114"/>
            <a:ext cx="1474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002060"/>
                </a:solidFill>
              </a:rPr>
              <a:t>Domain </a:t>
            </a:r>
            <a:r>
              <a:rPr lang="fr-FR" sz="1400" i="1" dirty="0" err="1">
                <a:solidFill>
                  <a:srgbClr val="002060"/>
                </a:solidFill>
              </a:rPr>
              <a:t>Controler</a:t>
            </a:r>
            <a:endParaRPr lang="fr-FR" sz="1400" i="1" dirty="0">
              <a:solidFill>
                <a:srgbClr val="002060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29E9002-C04F-7944-7420-4D2A92A74B4C}"/>
              </a:ext>
            </a:extLst>
          </p:cNvPr>
          <p:cNvSpPr txBox="1"/>
          <p:nvPr/>
        </p:nvSpPr>
        <p:spPr>
          <a:xfrm>
            <a:off x="6670092" y="3870006"/>
            <a:ext cx="93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002060"/>
                </a:solidFill>
              </a:rPr>
              <a:t>File Server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F4CAFEA-6120-8D28-26AE-FCF42D7FDAC9}"/>
              </a:ext>
            </a:extLst>
          </p:cNvPr>
          <p:cNvSpPr txBox="1"/>
          <p:nvPr/>
        </p:nvSpPr>
        <p:spPr>
          <a:xfrm>
            <a:off x="4198659" y="5016171"/>
            <a:ext cx="86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002060"/>
                </a:solidFill>
              </a:rPr>
              <a:t>C2 Server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C15D1F6-EE4F-46EC-D3C7-AC0A6B4B212F}"/>
              </a:ext>
            </a:extLst>
          </p:cNvPr>
          <p:cNvSpPr txBox="1"/>
          <p:nvPr/>
        </p:nvSpPr>
        <p:spPr>
          <a:xfrm>
            <a:off x="1687094" y="2504245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002060"/>
                </a:solidFill>
              </a:rPr>
              <a:t>Phishing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65DA6EE-639B-BA00-1005-61D3FBD1F019}"/>
              </a:ext>
            </a:extLst>
          </p:cNvPr>
          <p:cNvSpPr txBox="1"/>
          <p:nvPr/>
        </p:nvSpPr>
        <p:spPr>
          <a:xfrm>
            <a:off x="1693061" y="333435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002060"/>
                </a:solidFill>
              </a:rPr>
              <a:t>Exploit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8C50662-C90A-9C74-0D3D-0D8650311D92}"/>
              </a:ext>
            </a:extLst>
          </p:cNvPr>
          <p:cNvSpPr txBox="1"/>
          <p:nvPr/>
        </p:nvSpPr>
        <p:spPr>
          <a:xfrm>
            <a:off x="201599" y="2406329"/>
            <a:ext cx="791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solidFill>
                  <a:srgbClr val="002060"/>
                </a:solidFill>
              </a:rPr>
              <a:t>Attacker</a:t>
            </a:r>
            <a:endParaRPr lang="fr-FR" sz="1400" i="1" dirty="0">
              <a:solidFill>
                <a:srgbClr val="00206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4B906F4-F30A-5747-D90B-92CBB76424A3}"/>
              </a:ext>
            </a:extLst>
          </p:cNvPr>
          <p:cNvSpPr txBox="1"/>
          <p:nvPr/>
        </p:nvSpPr>
        <p:spPr>
          <a:xfrm>
            <a:off x="3984337" y="2796921"/>
            <a:ext cx="1294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002060"/>
                </a:solidFill>
              </a:rPr>
              <a:t>svchost.exe.exe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A4CB2D5-6311-A750-FC1B-BCB94F9749CF}"/>
              </a:ext>
            </a:extLst>
          </p:cNvPr>
          <p:cNvSpPr txBox="1"/>
          <p:nvPr/>
        </p:nvSpPr>
        <p:spPr>
          <a:xfrm>
            <a:off x="6650312" y="3340222"/>
            <a:ext cx="974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002060"/>
                </a:solidFill>
              </a:rPr>
              <a:t>winexe.exe</a:t>
            </a:r>
          </a:p>
        </p:txBody>
      </p:sp>
    </p:spTree>
    <p:extLst>
      <p:ext uri="{BB962C8B-B14F-4D97-AF65-F5344CB8AC3E}">
        <p14:creationId xmlns:p14="http://schemas.microsoft.com/office/powerpoint/2010/main" val="420089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Concepts 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884F47-DED3-62CF-9A74-CFA3C48DFC5C}"/>
              </a:ext>
            </a:extLst>
          </p:cNvPr>
          <p:cNvSpPr txBox="1"/>
          <p:nvPr/>
        </p:nvSpPr>
        <p:spPr>
          <a:xfrm>
            <a:off x="179512" y="1583287"/>
            <a:ext cx="891385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2C3E50"/>
                </a:solidFill>
              </a:rPr>
              <a:t>Finalité du démarche CTI </a:t>
            </a:r>
            <a:r>
              <a:rPr lang="fr-FR" i="1" dirty="0">
                <a:solidFill>
                  <a:srgbClr val="2C3E50"/>
                </a:solidFill>
              </a:rPr>
              <a:t>: Améliorer la posture défensive (et la posture générale de sécurité) </a:t>
            </a:r>
          </a:p>
          <a:p>
            <a:r>
              <a:rPr lang="fr-FR" i="1" dirty="0">
                <a:solidFill>
                  <a:srgbClr val="2C3E50"/>
                </a:solidFill>
              </a:rPr>
              <a:t>en utilisant des </a:t>
            </a:r>
            <a:r>
              <a:rPr lang="fr-FR" b="1" i="1" dirty="0">
                <a:solidFill>
                  <a:srgbClr val="2C3E50"/>
                </a:solidFill>
              </a:rPr>
              <a:t>modèles analytiques rigoureuses </a:t>
            </a:r>
            <a:r>
              <a:rPr lang="fr-FR" i="1" dirty="0">
                <a:solidFill>
                  <a:srgbClr val="2C3E50"/>
                </a:solidFill>
              </a:rPr>
              <a:t>pour caractériser les menaces</a:t>
            </a:r>
          </a:p>
          <a:p>
            <a:endParaRPr lang="fr-FR" i="1" dirty="0">
              <a:solidFill>
                <a:srgbClr val="2C3E50"/>
              </a:solidFill>
            </a:endParaRPr>
          </a:p>
          <a:p>
            <a:r>
              <a:rPr lang="fr-FR" b="1" i="1" dirty="0">
                <a:solidFill>
                  <a:srgbClr val="2C3E50"/>
                </a:solidFill>
              </a:rPr>
              <a:t>Définition du modèle « Kill Chain »</a:t>
            </a:r>
          </a:p>
          <a:p>
            <a:endParaRPr lang="fr-FR" b="1" i="1" dirty="0">
              <a:solidFill>
                <a:srgbClr val="2C3E50"/>
              </a:solidFill>
            </a:endParaRPr>
          </a:p>
          <a:p>
            <a:r>
              <a:rPr lang="fr-FR" b="1" i="1" dirty="0">
                <a:solidFill>
                  <a:srgbClr val="2C3E50"/>
                </a:solidFill>
              </a:rPr>
              <a:t>Valeur analytique du « </a:t>
            </a:r>
            <a:r>
              <a:rPr lang="fr-FR" b="1" i="1" dirty="0" err="1">
                <a:solidFill>
                  <a:srgbClr val="2C3E50"/>
                </a:solidFill>
              </a:rPr>
              <a:t>kill</a:t>
            </a:r>
            <a:r>
              <a:rPr lang="fr-FR" b="1" i="1" dirty="0">
                <a:solidFill>
                  <a:srgbClr val="2C3E50"/>
                </a:solidFill>
              </a:rPr>
              <a:t> </a:t>
            </a:r>
            <a:r>
              <a:rPr lang="fr-FR" b="1" i="1" dirty="0" err="1">
                <a:solidFill>
                  <a:srgbClr val="2C3E50"/>
                </a:solidFill>
              </a:rPr>
              <a:t>chain</a:t>
            </a:r>
            <a:r>
              <a:rPr lang="fr-FR" b="1" i="1" dirty="0">
                <a:solidFill>
                  <a:srgbClr val="2C3E50"/>
                </a:solidFill>
              </a:rPr>
              <a:t> » : </a:t>
            </a:r>
            <a:r>
              <a:rPr lang="fr-FR" i="1" dirty="0">
                <a:solidFill>
                  <a:srgbClr val="2C3E50"/>
                </a:solidFill>
              </a:rPr>
              <a:t>Récupération des marqueurs spécifiques </a:t>
            </a:r>
          </a:p>
          <a:p>
            <a:r>
              <a:rPr lang="fr-FR" i="1" dirty="0">
                <a:solidFill>
                  <a:srgbClr val="2C3E50"/>
                </a:solidFill>
              </a:rPr>
              <a:t>(</a:t>
            </a:r>
            <a:r>
              <a:rPr lang="fr-FR" b="1" i="1" dirty="0">
                <a:solidFill>
                  <a:srgbClr val="2C3E50"/>
                </a:solidFill>
              </a:rPr>
              <a:t>observables/artéfacts</a:t>
            </a:r>
            <a:r>
              <a:rPr lang="fr-FR" i="1" dirty="0">
                <a:solidFill>
                  <a:srgbClr val="2C3E50"/>
                </a:solidFill>
              </a:rPr>
              <a:t>) pour la mise en place rapide de mesures défensives </a:t>
            </a:r>
          </a:p>
          <a:p>
            <a:r>
              <a:rPr lang="fr-FR" i="1" dirty="0">
                <a:solidFill>
                  <a:srgbClr val="2C3E50"/>
                </a:solidFill>
              </a:rPr>
              <a:t>adaptés (</a:t>
            </a:r>
            <a:r>
              <a:rPr lang="fr-FR" b="1" i="1" dirty="0">
                <a:solidFill>
                  <a:srgbClr val="2C3E50"/>
                </a:solidFill>
              </a:rPr>
              <a:t>mitigation tactique</a:t>
            </a:r>
            <a:r>
              <a:rPr lang="fr-FR" i="1" dirty="0">
                <a:solidFill>
                  <a:srgbClr val="2C3E50"/>
                </a:solidFill>
              </a:rPr>
              <a:t>)</a:t>
            </a:r>
          </a:p>
          <a:p>
            <a:endParaRPr lang="fr-FR" i="1" dirty="0">
              <a:solidFill>
                <a:srgbClr val="2C3E50"/>
              </a:solidFill>
            </a:endParaRPr>
          </a:p>
          <a:p>
            <a:r>
              <a:rPr lang="fr-FR" b="1" i="1" dirty="0">
                <a:solidFill>
                  <a:srgbClr val="2C3E50"/>
                </a:solidFill>
              </a:rPr>
              <a:t>Première définition d’une campagne malveillante</a:t>
            </a:r>
          </a:p>
          <a:p>
            <a:endParaRPr lang="fr-FR" b="1" i="1" dirty="0">
              <a:solidFill>
                <a:srgbClr val="2C3E50"/>
              </a:solidFill>
            </a:endParaRPr>
          </a:p>
          <a:p>
            <a:r>
              <a:rPr lang="fr-FR" b="1" i="1" dirty="0">
                <a:solidFill>
                  <a:srgbClr val="2C3E50"/>
                </a:solidFill>
              </a:rPr>
              <a:t>Tentative de victimologie</a:t>
            </a:r>
          </a:p>
          <a:p>
            <a:endParaRPr lang="fr-FR" b="1" i="1" dirty="0">
              <a:solidFill>
                <a:srgbClr val="2C3E50"/>
              </a:solidFill>
            </a:endParaRPr>
          </a:p>
          <a:p>
            <a:r>
              <a:rPr lang="fr-FR" b="1" i="1" dirty="0">
                <a:solidFill>
                  <a:srgbClr val="2C3E50"/>
                </a:solidFill>
              </a:rPr>
              <a:t>Faiblesses analytiques du modèle « </a:t>
            </a:r>
            <a:r>
              <a:rPr lang="fr-FR" b="1" i="1" dirty="0" err="1">
                <a:solidFill>
                  <a:srgbClr val="2C3E50"/>
                </a:solidFill>
              </a:rPr>
              <a:t>kill</a:t>
            </a:r>
            <a:r>
              <a:rPr lang="fr-FR" b="1" i="1" dirty="0">
                <a:solidFill>
                  <a:srgbClr val="2C3E50"/>
                </a:solidFill>
              </a:rPr>
              <a:t> </a:t>
            </a:r>
            <a:r>
              <a:rPr lang="fr-FR" b="1" i="1" dirty="0" err="1">
                <a:solidFill>
                  <a:srgbClr val="2C3E50"/>
                </a:solidFill>
              </a:rPr>
              <a:t>chain</a:t>
            </a:r>
            <a:r>
              <a:rPr lang="fr-FR" b="1" i="1" dirty="0">
                <a:solidFill>
                  <a:srgbClr val="2C3E50"/>
                </a:solidFill>
              </a:rPr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40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L’adversaire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463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Caracteriser l’adversaire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F843D2-3CE7-3C23-F0A3-C00419ED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7399734" cy="38934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      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Etats-nations</a:t>
            </a:r>
            <a:r>
              <a:rPr lang="fr-FR" dirty="0"/>
              <a:t>                                                 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Géopolitique</a:t>
            </a:r>
          </a:p>
          <a:p>
            <a:pPr marL="0" indent="0">
              <a:buNone/>
            </a:pPr>
            <a:r>
              <a:rPr lang="fr-FR" dirty="0"/>
              <a:t>                                                  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APT</a:t>
            </a:r>
          </a:p>
          <a:p>
            <a:pPr marL="0" indent="0">
              <a:buNone/>
            </a:pPr>
            <a:r>
              <a:rPr lang="fr-FR" dirty="0"/>
              <a:t>      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Cybercriminels</a:t>
            </a:r>
            <a:r>
              <a:rPr lang="fr-FR" dirty="0"/>
              <a:t>                                               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Financière</a:t>
            </a:r>
          </a:p>
          <a:p>
            <a:pPr marL="0" indent="0">
              <a:buNone/>
            </a:pPr>
            <a:r>
              <a:rPr lang="fr-FR" dirty="0"/>
              <a:t>                                                  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eCrime</a:t>
            </a:r>
            <a:endParaRPr lang="fr-FR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/>
              <a:t>      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Hacktivistes</a:t>
            </a:r>
            <a:r>
              <a:rPr lang="fr-FR" dirty="0"/>
              <a:t>                                                    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Politique/Sociale</a:t>
            </a:r>
          </a:p>
          <a:p>
            <a:pPr marL="0" indent="0">
              <a:buNone/>
            </a:pPr>
            <a:r>
              <a:rPr lang="fr-FR" dirty="0"/>
              <a:t>                                            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Anonymous</a:t>
            </a:r>
          </a:p>
          <a:p>
            <a:pPr marL="0" indent="0">
              <a:buNone/>
            </a:pPr>
            <a:r>
              <a:rPr lang="fr-FR" dirty="0"/>
              <a:t>      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Terroristes</a:t>
            </a:r>
            <a:r>
              <a:rPr lang="fr-FR" dirty="0"/>
              <a:t>                                                       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Idéologique</a:t>
            </a:r>
          </a:p>
          <a:p>
            <a:pPr marL="0" indent="0">
              <a:buNone/>
            </a:pPr>
            <a:r>
              <a:rPr lang="fr-FR" dirty="0"/>
              <a:t>                                         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PKK 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Kongra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/Gel</a:t>
            </a:r>
          </a:p>
          <a:p>
            <a:pPr marL="0" indent="0">
              <a:buNone/>
            </a:pPr>
            <a:r>
              <a:rPr lang="fr-FR" dirty="0"/>
              <a:t>      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Inconnus</a:t>
            </a:r>
            <a:r>
              <a:rPr lang="fr-FR" dirty="0"/>
              <a:t>                                                          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Inconnue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                                                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???</a:t>
            </a:r>
          </a:p>
          <a:p>
            <a:pPr marL="0" indent="0">
              <a:buNone/>
            </a:pPr>
            <a:r>
              <a:rPr lang="fr-FR" dirty="0"/>
              <a:t>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5F071-542D-A8E7-FD3E-E63315F22255}"/>
              </a:ext>
            </a:extLst>
          </p:cNvPr>
          <p:cNvSpPr/>
          <p:nvPr/>
        </p:nvSpPr>
        <p:spPr>
          <a:xfrm>
            <a:off x="1043608" y="2055812"/>
            <a:ext cx="1440160" cy="293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1E09EE-AD2E-1785-7E1A-8A43CB01BE70}"/>
              </a:ext>
            </a:extLst>
          </p:cNvPr>
          <p:cNvSpPr/>
          <p:nvPr/>
        </p:nvSpPr>
        <p:spPr>
          <a:xfrm>
            <a:off x="1043608" y="2708920"/>
            <a:ext cx="1584176" cy="293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20329A-17BB-336D-E2F0-541382C64830}"/>
              </a:ext>
            </a:extLst>
          </p:cNvPr>
          <p:cNvSpPr/>
          <p:nvPr/>
        </p:nvSpPr>
        <p:spPr>
          <a:xfrm>
            <a:off x="1043608" y="3362028"/>
            <a:ext cx="1296144" cy="293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408A3-2DD1-2BE3-0F33-ED09494B3C2C}"/>
              </a:ext>
            </a:extLst>
          </p:cNvPr>
          <p:cNvSpPr/>
          <p:nvPr/>
        </p:nvSpPr>
        <p:spPr>
          <a:xfrm>
            <a:off x="1043608" y="4077072"/>
            <a:ext cx="1224136" cy="293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C8603-4259-8DC6-070E-CA52AC232585}"/>
              </a:ext>
            </a:extLst>
          </p:cNvPr>
          <p:cNvSpPr/>
          <p:nvPr/>
        </p:nvSpPr>
        <p:spPr>
          <a:xfrm>
            <a:off x="1043608" y="4725144"/>
            <a:ext cx="1080120" cy="293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EB728C1-45D3-60E3-05FD-E524511A5B6A}"/>
              </a:ext>
            </a:extLst>
          </p:cNvPr>
          <p:cNvCxnSpPr/>
          <p:nvPr/>
        </p:nvCxnSpPr>
        <p:spPr>
          <a:xfrm>
            <a:off x="2771800" y="2210677"/>
            <a:ext cx="19442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40092BF-0A36-E65E-CCA1-C40178665F67}"/>
              </a:ext>
            </a:extLst>
          </p:cNvPr>
          <p:cNvCxnSpPr/>
          <p:nvPr/>
        </p:nvCxnSpPr>
        <p:spPr>
          <a:xfrm>
            <a:off x="2771800" y="2852936"/>
            <a:ext cx="19442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D8A34DE-C9D2-A98B-A125-416636DA03E4}"/>
              </a:ext>
            </a:extLst>
          </p:cNvPr>
          <p:cNvCxnSpPr/>
          <p:nvPr/>
        </p:nvCxnSpPr>
        <p:spPr>
          <a:xfrm>
            <a:off x="2771800" y="3501008"/>
            <a:ext cx="19442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16BA703-8DE3-0091-CBE2-55256A32BB9A}"/>
              </a:ext>
            </a:extLst>
          </p:cNvPr>
          <p:cNvCxnSpPr/>
          <p:nvPr/>
        </p:nvCxnSpPr>
        <p:spPr>
          <a:xfrm>
            <a:off x="2771800" y="4221088"/>
            <a:ext cx="19442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7FE71E-F5E9-9221-F189-E21C882F1551}"/>
              </a:ext>
            </a:extLst>
          </p:cNvPr>
          <p:cNvCxnSpPr/>
          <p:nvPr/>
        </p:nvCxnSpPr>
        <p:spPr>
          <a:xfrm>
            <a:off x="2771800" y="4869160"/>
            <a:ext cx="19442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4D50F00-7B90-F9DC-FAD6-BA6D77996422}"/>
              </a:ext>
            </a:extLst>
          </p:cNvPr>
          <p:cNvSpPr txBox="1"/>
          <p:nvPr/>
        </p:nvSpPr>
        <p:spPr>
          <a:xfrm>
            <a:off x="1583668" y="5614976"/>
            <a:ext cx="59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Toujours par rapport à la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motivation – au niveau stratégique</a:t>
            </a:r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Gestion des hypotèses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CA8AFE-D1DC-BCAE-91C3-E30F575FA1BF}"/>
              </a:ext>
            </a:extLst>
          </p:cNvPr>
          <p:cNvSpPr txBox="1"/>
          <p:nvPr/>
        </p:nvSpPr>
        <p:spPr>
          <a:xfrm>
            <a:off x="1133618" y="2230100"/>
            <a:ext cx="5580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                      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IDENTIFIE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               a</a:t>
            </a:r>
            <a:r>
              <a:rPr lang="fr-FR" dirty="0"/>
              <a:t>.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Connu reconnu</a:t>
            </a:r>
            <a:r>
              <a:rPr lang="fr-FR" dirty="0"/>
              <a:t>               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b.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Connu inconnu</a:t>
            </a:r>
          </a:p>
          <a:p>
            <a:endParaRPr lang="fr-FR" dirty="0"/>
          </a:p>
          <a:p>
            <a:r>
              <a:rPr lang="fr-FR" dirty="0"/>
              <a:t>  </a:t>
            </a:r>
          </a:p>
          <a:p>
            <a:r>
              <a:rPr lang="fr-FR" dirty="0"/>
              <a:t>  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CERTAIN</a:t>
            </a:r>
            <a:r>
              <a:rPr lang="fr-FR" dirty="0"/>
              <a:t>                                                                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INCERTAIN</a:t>
            </a:r>
            <a:r>
              <a:rPr lang="fr-FR" dirty="0"/>
              <a:t>                             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c.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Inconnu reconnu</a:t>
            </a:r>
            <a:r>
              <a:rPr lang="fr-FR" dirty="0"/>
              <a:t>              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d.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Inconnu inconnu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                         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NON IDENTIFIE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ED5881D-05C3-E3C7-1244-6BF46F7F4105}"/>
              </a:ext>
            </a:extLst>
          </p:cNvPr>
          <p:cNvCxnSpPr/>
          <p:nvPr/>
        </p:nvCxnSpPr>
        <p:spPr>
          <a:xfrm>
            <a:off x="3923928" y="2641997"/>
            <a:ext cx="0" cy="296306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C9E5256-23D4-5B36-426B-29801C8BBB79}"/>
              </a:ext>
            </a:extLst>
          </p:cNvPr>
          <p:cNvCxnSpPr>
            <a:cxnSpLocks/>
          </p:cNvCxnSpPr>
          <p:nvPr/>
        </p:nvCxnSpPr>
        <p:spPr>
          <a:xfrm>
            <a:off x="2296683" y="4077072"/>
            <a:ext cx="32544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079E076E-2875-BB6B-55DB-EC76596AF37A}"/>
              </a:ext>
            </a:extLst>
          </p:cNvPr>
          <p:cNvSpPr txBox="1"/>
          <p:nvPr/>
        </p:nvSpPr>
        <p:spPr>
          <a:xfrm>
            <a:off x="940552" y="1727081"/>
            <a:ext cx="461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Le geste analytique – 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réduction de l’incertitude</a:t>
            </a:r>
          </a:p>
        </p:txBody>
      </p:sp>
    </p:spTree>
    <p:extLst>
      <p:ext uri="{BB962C8B-B14F-4D97-AF65-F5344CB8AC3E}">
        <p14:creationId xmlns:p14="http://schemas.microsoft.com/office/powerpoint/2010/main" val="119721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Gestion des hypotèses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98C415-762E-EFD0-2E63-9D4E3601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90689"/>
            <a:ext cx="3623929" cy="23514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BDC4CC-90EC-4E5C-4B2C-91949E75F136}"/>
              </a:ext>
            </a:extLst>
          </p:cNvPr>
          <p:cNvSpPr txBox="1"/>
          <p:nvPr/>
        </p:nvSpPr>
        <p:spPr>
          <a:xfrm>
            <a:off x="4157096" y="1653993"/>
            <a:ext cx="43031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a. 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Connu reconnu (</a:t>
            </a:r>
            <a:r>
              <a:rPr lang="fr-FR" sz="1600" b="1" i="1" dirty="0" err="1">
                <a:solidFill>
                  <a:schemeClr val="accent1">
                    <a:lumMod val="50000"/>
                  </a:schemeClr>
                </a:solidFill>
              </a:rPr>
              <a:t>known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600" b="1" i="1" dirty="0" err="1">
                <a:solidFill>
                  <a:schemeClr val="accent1">
                    <a:lumMod val="50000"/>
                  </a:schemeClr>
                </a:solidFill>
              </a:rPr>
              <a:t>known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- les choses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dont nous sommes conscients et que nous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comprenons (« je sais que je sais »)</a:t>
            </a: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b. 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Connu inconnu (</a:t>
            </a:r>
            <a:r>
              <a:rPr lang="fr-FR" sz="1600" b="1" i="1" dirty="0" err="1">
                <a:solidFill>
                  <a:schemeClr val="accent1">
                    <a:lumMod val="50000"/>
                  </a:schemeClr>
                </a:solidFill>
              </a:rPr>
              <a:t>known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600" b="1" i="1" dirty="0" err="1">
                <a:solidFill>
                  <a:schemeClr val="accent1">
                    <a:lumMod val="50000"/>
                  </a:schemeClr>
                </a:solidFill>
              </a:rPr>
              <a:t>unkonwn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- les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choses dont nous sommes conscients mais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que nous ne comprenons pas (« je sais que je ne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ne sais pas »)</a:t>
            </a: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c. 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Inconnu reconnu (</a:t>
            </a:r>
            <a:r>
              <a:rPr lang="fr-FR" sz="1600" b="1" i="1" dirty="0" err="1">
                <a:solidFill>
                  <a:schemeClr val="accent1">
                    <a:lumMod val="50000"/>
                  </a:schemeClr>
                </a:solidFill>
              </a:rPr>
              <a:t>unkown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600" b="1" i="1" dirty="0" err="1">
                <a:solidFill>
                  <a:schemeClr val="accent1">
                    <a:lumMod val="50000"/>
                  </a:schemeClr>
                </a:solidFill>
              </a:rPr>
              <a:t>known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- les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choses que nous comprenons mais dont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nous ne sommes pas conscients ( « je ne sais pas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que je sais »)</a:t>
            </a: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d. 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Inconnu </a:t>
            </a:r>
            <a:r>
              <a:rPr lang="fr-FR" sz="1600" b="1" i="1" dirty="0" err="1">
                <a:solidFill>
                  <a:schemeClr val="accent1">
                    <a:lumMod val="50000"/>
                  </a:schemeClr>
                </a:solidFill>
              </a:rPr>
              <a:t>inconnu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fr-FR" sz="1600" b="1" i="1" dirty="0" err="1">
                <a:solidFill>
                  <a:schemeClr val="accent1">
                    <a:lumMod val="50000"/>
                  </a:schemeClr>
                </a:solidFill>
              </a:rPr>
              <a:t>unknown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600" b="1" i="1" dirty="0" err="1">
                <a:solidFill>
                  <a:schemeClr val="accent1">
                    <a:lumMod val="50000"/>
                  </a:schemeClr>
                </a:solidFill>
              </a:rPr>
              <a:t>unknowns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 - des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choses dont nous ne sommes pas conscients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 et que nous ne comprenons pas («  je ne sais pas </a:t>
            </a:r>
          </a:p>
          <a:p>
            <a:r>
              <a:rPr lang="fr-FR" sz="1600" i="1" dirty="0">
                <a:solidFill>
                  <a:schemeClr val="accent1">
                    <a:lumMod val="50000"/>
                  </a:schemeClr>
                </a:solidFill>
              </a:rPr>
              <a:t>que je ne sais pas »)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BBECA-7EF1-EE18-CA99-2C21DB902C76}"/>
              </a:ext>
            </a:extLst>
          </p:cNvPr>
          <p:cNvSpPr txBox="1"/>
          <p:nvPr/>
        </p:nvSpPr>
        <p:spPr>
          <a:xfrm>
            <a:off x="395536" y="4365104"/>
            <a:ext cx="3353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Connaissances identifiées</a:t>
            </a:r>
          </a:p>
          <a:p>
            <a:pPr marL="342900" indent="-342900">
              <a:buAutoNum type="alphaLcPeriod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Risques identifiés</a:t>
            </a:r>
          </a:p>
          <a:p>
            <a:pPr marL="342900" indent="-342900">
              <a:buAutoNum type="alphaLcPeriod"/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Connaissances non identifiées</a:t>
            </a:r>
          </a:p>
          <a:p>
            <a:pPr marL="342900" indent="-342900">
              <a:buAutoNum type="alphaLcPeriod"/>
            </a:pP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Risques non identifiés</a:t>
            </a:r>
          </a:p>
          <a:p>
            <a:pPr marL="342900" indent="-342900">
              <a:buAutoNum type="alphaLcPeriod"/>
            </a:pPr>
            <a:endParaRPr lang="fr-FR" dirty="0"/>
          </a:p>
          <a:p>
            <a:pPr marL="342900" indent="-342900">
              <a:buAutoNum type="alphaL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965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580620" cy="1325563"/>
          </a:xfrm>
        </p:spPr>
        <p:txBody>
          <a:bodyPr>
            <a:noAutofit/>
          </a:bodyPr>
          <a:lstStyle/>
          <a:p>
            <a:r>
              <a:rPr lang="en-US" noProof="1"/>
              <a:t>Gestion des hypotèses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07.07.2023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ACAC75-4DA6-0F49-279C-C3E4CFBC2CED}"/>
              </a:ext>
            </a:extLst>
          </p:cNvPr>
          <p:cNvSpPr txBox="1"/>
          <p:nvPr/>
        </p:nvSpPr>
        <p:spPr>
          <a:xfrm>
            <a:off x="1115616" y="1988840"/>
            <a:ext cx="47081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« Qu’est-ce qu’on sait du tel ou tel adversaire ? »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Niveau tactique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IOCs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IOAs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( « quoi ? »)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Niveau opérationnel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TTPs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(« comment ? »)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Niveau stratégique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attribution (« qui ? »)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CF9352-79A1-DA17-55A2-8C36153CF1DB}"/>
              </a:ext>
            </a:extLst>
          </p:cNvPr>
          <p:cNvSpPr txBox="1"/>
          <p:nvPr/>
        </p:nvSpPr>
        <p:spPr>
          <a:xfrm>
            <a:off x="349201" y="4497538"/>
            <a:ext cx="83093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Le modèle «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kill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i="1" dirty="0" err="1">
                <a:solidFill>
                  <a:schemeClr val="accent1">
                    <a:lumMod val="50000"/>
                  </a:schemeClr>
                </a:solidFill>
              </a:rPr>
              <a:t>chain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» ne nous permet de répondre rigoureusement</a:t>
            </a:r>
          </a:p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aux questions opérationnelles et stratégiques </a:t>
            </a:r>
          </a:p>
          <a:p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A lire 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</a:p>
          <a:p>
            <a:r>
              <a:rPr lang="fr-FR" sz="1200" i="1" dirty="0">
                <a:solidFill>
                  <a:schemeClr val="accent1">
                    <a:lumMod val="50000"/>
                  </a:schemeClr>
                </a:solidFill>
              </a:rPr>
              <a:t>https://www.lockheedmartin.com/content/dam/lockheed-martin/rms/documents/cyber/LM-White-Paper-Intel-Driven-Defense.pdf</a:t>
            </a:r>
          </a:p>
        </p:txBody>
      </p:sp>
    </p:spTree>
    <p:extLst>
      <p:ext uri="{BB962C8B-B14F-4D97-AF65-F5344CB8AC3E}">
        <p14:creationId xmlns:p14="http://schemas.microsoft.com/office/powerpoint/2010/main" val="1428497191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61947</TotalTime>
  <Words>1886</Words>
  <Application>Microsoft Office PowerPoint</Application>
  <PresentationFormat>Affichage à l'écran (4:3)</PresentationFormat>
  <Paragraphs>458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Cyber threat intelligence workshop -part 3-</vt:lpstr>
      <vt:lpstr>synoptique</vt:lpstr>
      <vt:lpstr>Concepts 1</vt:lpstr>
      <vt:lpstr>Concepts 2</vt:lpstr>
      <vt:lpstr>L’adversaire</vt:lpstr>
      <vt:lpstr>Caracteriser l’adversaire</vt:lpstr>
      <vt:lpstr>Gestion des hypotèses</vt:lpstr>
      <vt:lpstr>Gestion des hypotèses</vt:lpstr>
      <vt:lpstr>Gestion des hypotèses</vt:lpstr>
      <vt:lpstr>TTPs</vt:lpstr>
      <vt:lpstr>definition</vt:lpstr>
      <vt:lpstr>definition</vt:lpstr>
      <vt:lpstr>Le modele en diamant</vt:lpstr>
      <vt:lpstr>definition</vt:lpstr>
      <vt:lpstr>Le modele</vt:lpstr>
      <vt:lpstr>pivoter</vt:lpstr>
      <vt:lpstr>pivoter</vt:lpstr>
      <vt:lpstr>méta-caractéristiques</vt:lpstr>
      <vt:lpstr>Campagne vs. intrusion</vt:lpstr>
      <vt:lpstr>Analyse d’une campagne APT28</vt:lpstr>
      <vt:lpstr>Campagne contre le parlement allemand</vt:lpstr>
      <vt:lpstr>Artefact #1 – Analyse tactique</vt:lpstr>
      <vt:lpstr>Artefact #1 – Analyse tactique</vt:lpstr>
      <vt:lpstr>Artefact #1 – Analyse tactique</vt:lpstr>
      <vt:lpstr>Artefact #2 – Analyse tactique</vt:lpstr>
      <vt:lpstr>Artefact #2 – Analyse tactique</vt:lpstr>
      <vt:lpstr>Artefact #3 – Analyse tactique</vt:lpstr>
      <vt:lpstr>Artefact #2 - Analyse opérationnelle</vt:lpstr>
      <vt:lpstr>Artefact #2 - Analyse opérationnelle</vt:lpstr>
      <vt:lpstr>Artefact #2 - Analyse opérationnelle</vt:lpstr>
      <vt:lpstr>Artefact #2 - Analyse opérationnelle</vt:lpstr>
      <vt:lpstr>Artefact #2 - Analyse opérationnelle</vt:lpstr>
      <vt:lpstr>Artefact #2 - Analyse opérationnelle</vt:lpstr>
      <vt:lpstr>Diagramme tactique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25</cp:revision>
  <dcterms:created xsi:type="dcterms:W3CDTF">2011-05-09T14:18:21Z</dcterms:created>
  <dcterms:modified xsi:type="dcterms:W3CDTF">2023-07-03T19:27:44Z</dcterms:modified>
  <cp:category>Templates</cp:category>
</cp:coreProperties>
</file>