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35"/>
  </p:notesMasterIdLst>
  <p:handoutMasterIdLst>
    <p:handoutMasterId r:id="rId36"/>
  </p:handoutMasterIdLst>
  <p:sldIdLst>
    <p:sldId id="1044" r:id="rId5"/>
    <p:sldId id="1045" r:id="rId6"/>
    <p:sldId id="1046" r:id="rId7"/>
    <p:sldId id="915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67" r:id="rId17"/>
    <p:sldId id="1057" r:id="rId18"/>
    <p:sldId id="1058" r:id="rId19"/>
    <p:sldId id="1059" r:id="rId20"/>
    <p:sldId id="1060" r:id="rId21"/>
    <p:sldId id="1061" r:id="rId22"/>
    <p:sldId id="1063" r:id="rId23"/>
    <p:sldId id="1068" r:id="rId24"/>
    <p:sldId id="1064" r:id="rId25"/>
    <p:sldId id="1065" r:id="rId26"/>
    <p:sldId id="1066" r:id="rId27"/>
    <p:sldId id="1069" r:id="rId28"/>
    <p:sldId id="1070" r:id="rId29"/>
    <p:sldId id="1071" r:id="rId30"/>
    <p:sldId id="1072" r:id="rId31"/>
    <p:sldId id="1073" r:id="rId32"/>
    <p:sldId id="1074" r:id="rId33"/>
    <p:sldId id="1075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915"/>
            <p14:sldId id="1049"/>
            <p14:sldId id="1050"/>
            <p14:sldId id="1051"/>
            <p14:sldId id="1052"/>
            <p14:sldId id="1053"/>
            <p14:sldId id="1054"/>
            <p14:sldId id="1055"/>
            <p14:sldId id="1056"/>
            <p14:sldId id="1067"/>
            <p14:sldId id="1057"/>
            <p14:sldId id="1058"/>
            <p14:sldId id="1059"/>
            <p14:sldId id="1060"/>
            <p14:sldId id="1061"/>
            <p14:sldId id="1063"/>
            <p14:sldId id="1068"/>
            <p14:sldId id="1064"/>
            <p14:sldId id="1065"/>
            <p14:sldId id="1066"/>
            <p14:sldId id="1069"/>
            <p14:sldId id="1070"/>
            <p14:sldId id="1071"/>
            <p14:sldId id="1072"/>
            <p14:sldId id="1073"/>
            <p14:sldId id="1074"/>
            <p14:sldId id="1075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18" y="150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13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7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87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960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18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167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10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48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21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95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027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31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20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23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287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322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9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71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51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https://en.wikipedia.org/wiki/USN_Journal#:~:text=The%20USN%20Journal%20(Update%20Sequence,the%20NTFS%20file%20system%20journaling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9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0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2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89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5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dreafortuna.org/2018/06/04/using-mft-anomalies-to-spot-suspicio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part 10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160" y="5085184"/>
            <a:ext cx="2931501" cy="935682"/>
          </a:xfrm>
        </p:spPr>
        <p:txBody>
          <a:bodyPr>
            <a:normAutofit/>
          </a:bodyPr>
          <a:lstStyle/>
          <a:p>
            <a:r>
              <a:rPr lang="en-US" dirty="0"/>
              <a:t>$MFT/SHELLBAGs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FD332-A362-4A3B-BA75-F578571A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timestamps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276BEF-FF3C-F9C4-7DC3-47A5C2CF63A9}"/>
              </a:ext>
            </a:extLst>
          </p:cNvPr>
          <p:cNvSpPr txBox="1"/>
          <p:nvPr/>
        </p:nvSpPr>
        <p:spPr>
          <a:xfrm>
            <a:off x="323528" y="1814981"/>
            <a:ext cx="87180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$STANDARD_INFORMATION :</a:t>
            </a:r>
          </a:p>
          <a:p>
            <a:r>
              <a:rPr lang="fr-FR" dirty="0"/>
              <a:t>	Peut être modifié par des processus au niveau de l'utilisateur ou de l'application. </a:t>
            </a:r>
          </a:p>
          <a:p>
            <a:r>
              <a:rPr lang="fr-FR" dirty="0"/>
              <a:t>	Facile à modifier à des fins anti-forensiques</a:t>
            </a:r>
          </a:p>
          <a:p>
            <a:endParaRPr lang="fr-FR" dirty="0"/>
          </a:p>
          <a:p>
            <a:r>
              <a:rPr lang="fr-FR" dirty="0"/>
              <a:t>$FILE_NAME:</a:t>
            </a:r>
          </a:p>
          <a:p>
            <a:r>
              <a:rPr lang="fr-FR" dirty="0"/>
              <a:t>	Ne peut être modifié que par le noyau du système.</a:t>
            </a:r>
          </a:p>
          <a:p>
            <a:r>
              <a:rPr lang="fr-FR" dirty="0"/>
              <a:t>	Difficile à modifier par les utilisateurs/applications.</a:t>
            </a:r>
          </a:p>
          <a:p>
            <a:r>
              <a:rPr lang="fr-FR" dirty="0"/>
              <a:t>	Plus important</a:t>
            </a:r>
          </a:p>
          <a:p>
            <a:endParaRPr lang="fr-FR" dirty="0"/>
          </a:p>
          <a:p>
            <a:r>
              <a:rPr lang="fr-FR" dirty="0"/>
              <a:t>Indication anti-</a:t>
            </a:r>
            <a:r>
              <a:rPr lang="fr-FR" dirty="0" err="1"/>
              <a:t>forensics</a:t>
            </a:r>
            <a:r>
              <a:rPr lang="fr-FR" dirty="0"/>
              <a:t> : </a:t>
            </a:r>
          </a:p>
          <a:p>
            <a:r>
              <a:rPr lang="fr-FR" b="1" dirty="0"/>
              <a:t>l'heure de création de $FILE_NAME est postérieure à l'heure de création </a:t>
            </a:r>
          </a:p>
          <a:p>
            <a:r>
              <a:rPr lang="fr-FR" b="1" dirty="0"/>
              <a:t>de $STANDARD_INFORMATION.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4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Horodatage MACB pour différents systèmes de fichiers 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C3C55E-4788-ADA3-0C3D-35B6B452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0677"/>
            <a:ext cx="9144000" cy="246093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9405144-073E-D03C-0DD2-3AACF83D7204}"/>
              </a:ext>
            </a:extLst>
          </p:cNvPr>
          <p:cNvSpPr txBox="1"/>
          <p:nvPr/>
        </p:nvSpPr>
        <p:spPr>
          <a:xfrm>
            <a:off x="323528" y="4896664"/>
            <a:ext cx="8210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Sur certains OS, la mise à jour du </a:t>
            </a:r>
            <a:r>
              <a:rPr lang="fr-FR" b="1" i="1" dirty="0" err="1"/>
              <a:t>atime</a:t>
            </a:r>
            <a:r>
              <a:rPr lang="fr-FR" dirty="0"/>
              <a:t> peut être désactivée. </a:t>
            </a:r>
          </a:p>
          <a:p>
            <a:r>
              <a:rPr lang="fr-FR" dirty="0"/>
              <a:t>Cela signifie que lorsqu'un fichier est consulté, le </a:t>
            </a:r>
            <a:r>
              <a:rPr lang="fr-FR" b="1" i="1" dirty="0" err="1"/>
              <a:t>atime</a:t>
            </a:r>
            <a:r>
              <a:rPr lang="fr-FR" dirty="0"/>
              <a:t> dans l'entrée correspondante </a:t>
            </a:r>
          </a:p>
          <a:p>
            <a:r>
              <a:rPr lang="fr-FR" dirty="0"/>
              <a:t>n'est pas mis à jour.</a:t>
            </a:r>
          </a:p>
        </p:txBody>
      </p:sp>
    </p:spTree>
    <p:extLst>
      <p:ext uri="{BB962C8B-B14F-4D97-AF65-F5344CB8AC3E}">
        <p14:creationId xmlns:p14="http://schemas.microsoft.com/office/powerpoint/2010/main" val="398540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HORODATAGE sous windows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B19E1F-6765-5DEE-D49A-9ACDBC415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42" y="1556792"/>
            <a:ext cx="6653135" cy="31801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BF94B5-1585-1D2E-3F16-7750F3CAD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865180"/>
            <a:ext cx="533474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3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i="1" noProof="1">
                <a:solidFill>
                  <a:schemeClr val="tx1"/>
                </a:solidFill>
              </a:rPr>
              <a:t>HORODATAGE sous windows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95AF9F-EF08-773C-FD4A-62EE81A7C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2" y="1308196"/>
            <a:ext cx="7261772" cy="54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24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344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Preuves du montage d’une partition réseau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67B423-D1BA-378C-EFC4-02E59E143C06}"/>
              </a:ext>
            </a:extLst>
          </p:cNvPr>
          <p:cNvSpPr txBox="1"/>
          <p:nvPr/>
        </p:nvSpPr>
        <p:spPr>
          <a:xfrm>
            <a:off x="701518" y="2706021"/>
            <a:ext cx="46548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Pendant le processus de montage :</a:t>
            </a:r>
          </a:p>
          <a:p>
            <a:r>
              <a:rPr lang="fr-FR" dirty="0"/>
              <a:t>	Windows Explorer</a:t>
            </a:r>
          </a:p>
          <a:p>
            <a:r>
              <a:rPr lang="fr-FR" dirty="0"/>
              <a:t>	Command line</a:t>
            </a:r>
          </a:p>
          <a:p>
            <a:endParaRPr lang="fr-FR" dirty="0"/>
          </a:p>
          <a:p>
            <a:r>
              <a:rPr lang="fr-FR" dirty="0"/>
              <a:t>Après le processus de montage :</a:t>
            </a:r>
          </a:p>
          <a:p>
            <a:r>
              <a:rPr lang="fr-FR" dirty="0"/>
              <a:t>	Points de montage distantes</a:t>
            </a:r>
          </a:p>
          <a:p>
            <a:r>
              <a:rPr lang="fr-FR" dirty="0"/>
              <a:t>	Derniers périphériques réseau utilisés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CA60B30-A0C5-E2F6-0905-39A27D28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04795"/>
            <a:ext cx="3315163" cy="14480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B49C867-B60E-61AE-8D6E-17F92503C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573016"/>
            <a:ext cx="3305636" cy="1914792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FEDB404-C9EA-275A-334B-902C8A89BA32}"/>
              </a:ext>
            </a:extLst>
          </p:cNvPr>
          <p:cNvCxnSpPr/>
          <p:nvPr/>
        </p:nvCxnSpPr>
        <p:spPr>
          <a:xfrm flipH="1">
            <a:off x="3419872" y="2528796"/>
            <a:ext cx="1512168" cy="612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52C8FE0-C5FD-CAEB-F085-3297B8A2C235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3131840" y="3429000"/>
            <a:ext cx="2224542" cy="56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6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Méthode 1 : Preuves laissées dans l'explorateur Windows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28C3BB5-42CC-89FC-21C1-B32A71F2D45B}"/>
              </a:ext>
            </a:extLst>
          </p:cNvPr>
          <p:cNvSpPr txBox="1"/>
          <p:nvPr/>
        </p:nvSpPr>
        <p:spPr>
          <a:xfrm>
            <a:off x="1043608" y="2564904"/>
            <a:ext cx="531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Pouvez-vous trouver quelque chose dans </a:t>
            </a:r>
            <a:r>
              <a:rPr lang="fr-FR" b="1" i="1" dirty="0" err="1"/>
              <a:t>Shellbag</a:t>
            </a:r>
            <a:r>
              <a:rPr lang="fr-FR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voit cela tout à l’heure</a:t>
            </a:r>
          </a:p>
        </p:txBody>
      </p:sp>
    </p:spTree>
    <p:extLst>
      <p:ext uri="{BB962C8B-B14F-4D97-AF65-F5344CB8AC3E}">
        <p14:creationId xmlns:p14="http://schemas.microsoft.com/office/powerpoint/2010/main" val="321185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Méthode 2 : Commandes MRU via Démarrer-&gt; Exécuter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4FFB0E5-877F-5349-69E3-648B71DA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021" y="1951445"/>
            <a:ext cx="6697010" cy="19433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C195FF-741D-222A-670F-106A61FD5FDB}"/>
              </a:ext>
            </a:extLst>
          </p:cNvPr>
          <p:cNvSpPr txBox="1"/>
          <p:nvPr/>
        </p:nvSpPr>
        <p:spPr>
          <a:xfrm>
            <a:off x="909576" y="4304530"/>
            <a:ext cx="7727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Most </a:t>
            </a:r>
            <a:r>
              <a:rPr lang="fr-FR" b="1" dirty="0" err="1">
                <a:solidFill>
                  <a:srgbClr val="FF0000"/>
                </a:solidFill>
              </a:rPr>
              <a:t>Recently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Used</a:t>
            </a:r>
            <a:r>
              <a:rPr lang="fr-FR" b="1" dirty="0">
                <a:solidFill>
                  <a:srgbClr val="FF0000"/>
                </a:solidFill>
              </a:rPr>
              <a:t> (MRU) </a:t>
            </a:r>
            <a:r>
              <a:rPr lang="fr-FR" dirty="0"/>
              <a:t>: pages web, documents, fichiers, images </a:t>
            </a:r>
          </a:p>
          <a:p>
            <a:r>
              <a:rPr lang="fr-FR" dirty="0"/>
              <a:t>et autres applications récemment ouverts. </a:t>
            </a:r>
          </a:p>
          <a:p>
            <a:r>
              <a:rPr lang="fr-FR" dirty="0"/>
              <a:t>Par exemple, lorsqu'un utilisateur d'ordinateur ouvre Word, il peut voir une liste </a:t>
            </a:r>
          </a:p>
          <a:p>
            <a:r>
              <a:rPr lang="fr-FR" dirty="0"/>
              <a:t>des documents Word précédemment ouverts dans l'application.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67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Méthode 3 : points de montage distantes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24C299-AF55-664D-AD5D-129A42E4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12" y="1627662"/>
            <a:ext cx="561100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7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Méthode 4 : MRU mapper le lecteur réseau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B8888F-E0F5-3FD3-9F02-51E8BCBE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6" y="2151498"/>
            <a:ext cx="676369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$MFT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25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430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RM#2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FAA0FC-9790-9A49-D582-E5FCDC40D006}"/>
              </a:ext>
            </a:extLst>
          </p:cNvPr>
          <p:cNvSpPr txBox="1"/>
          <p:nvPr/>
        </p:nvSpPr>
        <p:spPr>
          <a:xfrm>
            <a:off x="399760" y="1801644"/>
            <a:ext cx="27445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Qu'est-ce que le RM#2 ?</a:t>
            </a:r>
          </a:p>
          <a:p>
            <a:endParaRPr lang="fr-FR" dirty="0"/>
          </a:p>
          <a:p>
            <a:r>
              <a:rPr lang="fr-FR" dirty="0"/>
              <a:t>Nous ne connaissons pas le périphérique, mais nous savons que deux </a:t>
            </a:r>
          </a:p>
          <a:p>
            <a:r>
              <a:rPr lang="fr-FR" dirty="0"/>
              <a:t>périphériques USB </a:t>
            </a:r>
            <a:r>
              <a:rPr lang="fr-FR" dirty="0" err="1"/>
              <a:t>SanDisk</a:t>
            </a:r>
            <a:r>
              <a:rPr lang="fr-FR" dirty="0"/>
              <a:t> </a:t>
            </a:r>
            <a:r>
              <a:rPr lang="fr-FR" dirty="0" err="1"/>
              <a:t>Cruzer</a:t>
            </a:r>
            <a:r>
              <a:rPr lang="fr-FR" dirty="0"/>
              <a:t> Fit sont connectés (question 22).</a:t>
            </a:r>
          </a:p>
          <a:p>
            <a:endParaRPr lang="fr-FR" dirty="0"/>
          </a:p>
          <a:p>
            <a:r>
              <a:rPr lang="fr-FR" dirty="0"/>
              <a:t>Nous savons également que l'un des dispositifs joints est E :</a:t>
            </a:r>
          </a:p>
          <a:p>
            <a:endParaRPr lang="fr-FR" dirty="0"/>
          </a:p>
          <a:p>
            <a:r>
              <a:rPr lang="fr-FR" dirty="0"/>
              <a:t>E : la lettre est partagée par deux USB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AF9294-8AE5-581F-AF23-1711DC6C4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77" y="1409944"/>
            <a:ext cx="6032724" cy="35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RE:Methode 1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37607A-3D0F-4BC5-31ED-F2FED87D1089}"/>
              </a:ext>
            </a:extLst>
          </p:cNvPr>
          <p:cNvSpPr txBox="1"/>
          <p:nvPr/>
        </p:nvSpPr>
        <p:spPr>
          <a:xfrm>
            <a:off x="899592" y="1916832"/>
            <a:ext cx="7176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Quelles sont les preuves laissées sur le disque qui enregistrent l'historique </a:t>
            </a:r>
          </a:p>
          <a:p>
            <a:r>
              <a:rPr lang="fr-FR" dirty="0"/>
              <a:t>de la traversée des répertoires ?</a:t>
            </a:r>
          </a:p>
          <a:p>
            <a:endParaRPr lang="fr-FR" dirty="0"/>
          </a:p>
          <a:p>
            <a:r>
              <a:rPr lang="fr-FR" dirty="0"/>
              <a:t>Nous pouvons répondre à la question en utilisant </a:t>
            </a:r>
            <a:r>
              <a:rPr lang="fr-FR" b="1" dirty="0" err="1">
                <a:solidFill>
                  <a:srgbClr val="FF0000"/>
                </a:solidFill>
              </a:rPr>
              <a:t>Shellbag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 err="1"/>
              <a:t>Shellbags</a:t>
            </a:r>
            <a:r>
              <a:rPr lang="fr-FR" dirty="0"/>
              <a:t> est une structure arborescente</a:t>
            </a:r>
          </a:p>
        </p:txBody>
      </p:sp>
    </p:spTree>
    <p:extLst>
      <p:ext uri="{BB962C8B-B14F-4D97-AF65-F5344CB8AC3E}">
        <p14:creationId xmlns:p14="http://schemas.microsoft.com/office/powerpoint/2010/main" val="333095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Qu'est-ce que le Shellbag ?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DC9343-A33B-465C-6686-4DF872ACE87E}"/>
              </a:ext>
            </a:extLst>
          </p:cNvPr>
          <p:cNvSpPr txBox="1"/>
          <p:nvPr/>
        </p:nvSpPr>
        <p:spPr>
          <a:xfrm>
            <a:off x="395536" y="1783223"/>
            <a:ext cx="86633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Suivre le comportement de l'utilisateur à l'aide des </a:t>
            </a:r>
            <a:r>
              <a:rPr lang="fr-FR" dirty="0" err="1"/>
              <a:t>Shellbags</a:t>
            </a:r>
            <a:endParaRPr lang="fr-FR" dirty="0"/>
          </a:p>
          <a:p>
            <a:r>
              <a:rPr lang="fr-FR" dirty="0"/>
              <a:t>	Windows utilise les clés </a:t>
            </a:r>
            <a:r>
              <a:rPr lang="fr-FR" dirty="0" err="1"/>
              <a:t>Shellbag</a:t>
            </a:r>
            <a:r>
              <a:rPr lang="fr-FR" dirty="0"/>
              <a:t> pour enregistrer les préférences de l'utilisateur </a:t>
            </a:r>
          </a:p>
          <a:p>
            <a:r>
              <a:rPr lang="fr-FR" dirty="0"/>
              <a:t>	-l'affichage des dossiers dans l'interface graphique de l'explorateur Windows</a:t>
            </a:r>
          </a:p>
          <a:p>
            <a:r>
              <a:rPr lang="fr-FR" dirty="0"/>
              <a:t>	pour améliorer l'expérience de l'utilisateur et mémoriser ses préférences </a:t>
            </a:r>
          </a:p>
          <a:p>
            <a:r>
              <a:rPr lang="fr-FR" dirty="0"/>
              <a:t>	Mémorisation du mode d'affichage (icônes, détails, liste, etc.), </a:t>
            </a:r>
          </a:p>
          <a:p>
            <a:r>
              <a:rPr lang="fr-FR" dirty="0"/>
              <a:t>	navigation dans les dossiers</a:t>
            </a:r>
          </a:p>
          <a:p>
            <a:endParaRPr lang="fr-FR" dirty="0"/>
          </a:p>
          <a:p>
            <a:r>
              <a:rPr lang="fr-FR" dirty="0"/>
              <a:t>Si le répertoire est enregistré dans </a:t>
            </a:r>
            <a:r>
              <a:rPr lang="fr-FR" dirty="0" err="1"/>
              <a:t>Shellbags</a:t>
            </a:r>
            <a:endParaRPr lang="fr-FR" dirty="0"/>
          </a:p>
          <a:p>
            <a:r>
              <a:rPr lang="fr-FR" dirty="0"/>
              <a:t>	Il DOIT exister maintenant ou avoir existé avant d'être supprimé </a:t>
            </a:r>
          </a:p>
          <a:p>
            <a:r>
              <a:rPr lang="fr-FR" dirty="0"/>
              <a:t>	(USB ou périphériques mappés)</a:t>
            </a:r>
          </a:p>
          <a:p>
            <a:endParaRPr lang="fr-FR" dirty="0"/>
          </a:p>
          <a:p>
            <a:r>
              <a:rPr lang="fr-FR" dirty="0"/>
              <a:t> Il y a des horodatages MAC dans </a:t>
            </a:r>
            <a:r>
              <a:rPr lang="fr-FR" dirty="0" err="1"/>
              <a:t>Shellbags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681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en-US" noProof="1">
                <a:solidFill>
                  <a:schemeClr val="tx1"/>
                </a:solidFill>
              </a:rPr>
              <a:t>Utilisation des données Shellbag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DC9343-A33B-465C-6686-4DF872ACE87E}"/>
              </a:ext>
            </a:extLst>
          </p:cNvPr>
          <p:cNvSpPr txBox="1"/>
          <p:nvPr/>
        </p:nvSpPr>
        <p:spPr>
          <a:xfrm>
            <a:off x="395536" y="1783223"/>
            <a:ext cx="86633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Suivre le comportement de l'utilisateur à l'aide des </a:t>
            </a:r>
            <a:r>
              <a:rPr lang="fr-FR" dirty="0" err="1"/>
              <a:t>Shellbags</a:t>
            </a:r>
            <a:endParaRPr lang="fr-FR" dirty="0"/>
          </a:p>
          <a:p>
            <a:r>
              <a:rPr lang="fr-FR" dirty="0"/>
              <a:t>	Windows utilise les clés </a:t>
            </a:r>
            <a:r>
              <a:rPr lang="fr-FR" dirty="0" err="1"/>
              <a:t>Shellbag</a:t>
            </a:r>
            <a:r>
              <a:rPr lang="fr-FR" dirty="0"/>
              <a:t> pour enregistrer les préférences de l'utilisateur </a:t>
            </a:r>
          </a:p>
          <a:p>
            <a:r>
              <a:rPr lang="fr-FR" dirty="0"/>
              <a:t>	-l'affichage des dossiers dans l'interface graphique de l'explorateur Windows</a:t>
            </a:r>
          </a:p>
          <a:p>
            <a:r>
              <a:rPr lang="fr-FR" dirty="0"/>
              <a:t>	pour améliorer l'expérience de l'utilisateur et mémoriser ses préférences </a:t>
            </a:r>
          </a:p>
          <a:p>
            <a:r>
              <a:rPr lang="fr-FR" dirty="0"/>
              <a:t>	Mémorisation du mode d'affichage (icônes, détails, liste, etc.), </a:t>
            </a:r>
          </a:p>
          <a:p>
            <a:r>
              <a:rPr lang="fr-FR" dirty="0"/>
              <a:t>	navigation dans les dossiers</a:t>
            </a:r>
          </a:p>
          <a:p>
            <a:endParaRPr lang="fr-FR" dirty="0"/>
          </a:p>
          <a:p>
            <a:r>
              <a:rPr lang="fr-FR" dirty="0"/>
              <a:t>Si le répertoire est enregistré dans </a:t>
            </a:r>
            <a:r>
              <a:rPr lang="fr-FR" dirty="0" err="1"/>
              <a:t>Shellbags</a:t>
            </a:r>
            <a:endParaRPr lang="fr-FR" dirty="0"/>
          </a:p>
          <a:p>
            <a:r>
              <a:rPr lang="fr-FR" dirty="0"/>
              <a:t>	Il DOIT exister maintenant ou avoir existé avant d'être supprimé </a:t>
            </a:r>
          </a:p>
          <a:p>
            <a:r>
              <a:rPr lang="fr-FR" dirty="0"/>
              <a:t>	(USB ou périphériques mappés)</a:t>
            </a:r>
          </a:p>
          <a:p>
            <a:endParaRPr lang="fr-FR" dirty="0"/>
          </a:p>
          <a:p>
            <a:r>
              <a:rPr lang="fr-FR" dirty="0"/>
              <a:t> Il y a des horodatages MAC dans </a:t>
            </a:r>
            <a:r>
              <a:rPr lang="fr-FR" dirty="0" err="1"/>
              <a:t>Shellbags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61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Utilisation des données Shellbag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DC9343-A33B-465C-6686-4DF872ACE87E}"/>
              </a:ext>
            </a:extLst>
          </p:cNvPr>
          <p:cNvSpPr txBox="1"/>
          <p:nvPr/>
        </p:nvSpPr>
        <p:spPr>
          <a:xfrm>
            <a:off x="395536" y="1783223"/>
            <a:ext cx="7952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shellbags</a:t>
            </a:r>
            <a:r>
              <a:rPr lang="fr-FR" dirty="0"/>
              <a:t> peuvent être utilisés pour répondre aux questions difficiles suivantes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Dénombrement des données en cas d'intrusion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Identifier le contenu de dispositifs amovibles disparus depuis longtemps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Afficher le contenu des volumes cryptés précédemment montés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44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Quelles sont les clés de registre à partir desquelles les shellbags sont structurés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238FC7-6431-DE02-EC5A-3299BF58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878200"/>
            <a:ext cx="4043690" cy="37741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5C4AB6-AA50-7618-D194-6140893B4EF0}"/>
              </a:ext>
            </a:extLst>
          </p:cNvPr>
          <p:cNvSpPr txBox="1"/>
          <p:nvPr/>
        </p:nvSpPr>
        <p:spPr>
          <a:xfrm>
            <a:off x="459162" y="1824959"/>
            <a:ext cx="66790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Structuré à partir de deux clés de registre </a:t>
            </a:r>
          </a:p>
          <a:p>
            <a:r>
              <a:rPr lang="fr-FR" dirty="0"/>
              <a:t>principales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FF0000"/>
                </a:solidFill>
              </a:rPr>
              <a:t>BagMRU</a:t>
            </a:r>
            <a:r>
              <a:rPr lang="fr-FR" dirty="0"/>
              <a:t>: stocke les noms de dossiers et </a:t>
            </a:r>
          </a:p>
          <a:p>
            <a:r>
              <a:rPr lang="fr-FR" dirty="0"/>
              <a:t>enregistre les chemins d'accès aux dossiers </a:t>
            </a:r>
          </a:p>
          <a:p>
            <a:r>
              <a:rPr lang="fr-FR" dirty="0"/>
              <a:t>en créant une structure arborescente similaire</a:t>
            </a:r>
          </a:p>
          <a:p>
            <a:endParaRPr lang="fr-FR" dirty="0"/>
          </a:p>
          <a:p>
            <a:r>
              <a:rPr lang="fr-FR" b="1" dirty="0" err="1">
                <a:solidFill>
                  <a:srgbClr val="FF0000"/>
                </a:solidFill>
              </a:rPr>
              <a:t>Bags</a:t>
            </a:r>
            <a:r>
              <a:rPr lang="fr-FR" dirty="0"/>
              <a:t> : stocke les préférences d'affichage telles </a:t>
            </a:r>
          </a:p>
          <a:p>
            <a:r>
              <a:rPr lang="fr-FR" dirty="0"/>
              <a:t>que la taille de la fenêtre, l'emplacement et le </a:t>
            </a:r>
          </a:p>
          <a:p>
            <a:r>
              <a:rPr lang="fr-FR" dirty="0"/>
              <a:t>mode d'affichage</a:t>
            </a:r>
          </a:p>
          <a:p>
            <a:endParaRPr lang="fr-FR" dirty="0"/>
          </a:p>
          <a:p>
            <a:r>
              <a:rPr lang="fr-FR" dirty="0"/>
              <a:t>Emplacement physique :</a:t>
            </a:r>
          </a:p>
          <a:p>
            <a:pPr lvl="1"/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%\NTUSER.dat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\Local\Microsoft\Windows\UsrClass.dat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63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Comment sont structurés les shellbags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5C4AB6-AA50-7618-D194-6140893B4EF0}"/>
              </a:ext>
            </a:extLst>
          </p:cNvPr>
          <p:cNvSpPr txBox="1"/>
          <p:nvPr/>
        </p:nvSpPr>
        <p:spPr>
          <a:xfrm>
            <a:off x="323528" y="1748155"/>
            <a:ext cx="8752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Structure  hiérarchique </a:t>
            </a:r>
          </a:p>
          <a:p>
            <a:r>
              <a:rPr lang="fr-FR" dirty="0"/>
              <a:t> 	- Chaque dossier numéroté représente un dossier parent ou enfant du précédent.</a:t>
            </a:r>
          </a:p>
          <a:p>
            <a:r>
              <a:rPr lang="fr-FR" dirty="0"/>
              <a:t>	- Les informations du </a:t>
            </a:r>
            <a:r>
              <a:rPr lang="fr-FR" dirty="0" err="1"/>
              <a:t>ShellBag</a:t>
            </a:r>
            <a:r>
              <a:rPr lang="fr-FR" dirty="0"/>
              <a:t> ne sont disponibles que pour les dossiers qui ont </a:t>
            </a:r>
          </a:p>
          <a:p>
            <a:r>
              <a:rPr lang="fr-FR" dirty="0"/>
              <a:t>été ouverts et fermés au moins une fois dans l'Explorateur Windows. 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1EC710-77DA-B588-AFFE-7B93D1B8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2" y="3096675"/>
            <a:ext cx="888806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93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Comment sont structurés les shellbags ? (2)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B12DC0-D419-F50B-7E32-A1D39D71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43716"/>
            <a:ext cx="5337271" cy="3992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F85203-B848-01AD-3CE8-C950F7006242}"/>
              </a:ext>
            </a:extLst>
          </p:cNvPr>
          <p:cNvSpPr txBox="1"/>
          <p:nvPr/>
        </p:nvSpPr>
        <p:spPr>
          <a:xfrm>
            <a:off x="539553" y="1696400"/>
            <a:ext cx="30243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Heure de création </a:t>
            </a:r>
            <a:r>
              <a:rPr lang="fr-FR" sz="1400" dirty="0"/>
              <a:t>: Les entrées sont créées lors de la première ouverture du dossier.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 un répertoire enfant est ouvert, une entrée </a:t>
            </a:r>
            <a:r>
              <a:rPr lang="fr-FR" sz="1400" dirty="0" err="1"/>
              <a:t>shellbag</a:t>
            </a:r>
            <a:r>
              <a:rPr lang="fr-FR" sz="1400" dirty="0"/>
              <a:t> est ajoutée.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L'ID d'entrée commence à 0, augmente 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b="1" dirty="0"/>
              <a:t>Heure d'accès </a:t>
            </a:r>
            <a:r>
              <a:rPr lang="fr-FR" sz="1400" dirty="0"/>
              <a:t>: Dernière heure d'accès</a:t>
            </a:r>
          </a:p>
          <a:p>
            <a:r>
              <a:rPr lang="fr-FR" sz="1400" b="1" dirty="0"/>
              <a:t>Temps de modification </a:t>
            </a:r>
            <a:r>
              <a:rPr lang="fr-FR" sz="1400" dirty="0"/>
              <a:t>: Chaque entrée est modifiée lorsque l'utilisateur modifie ses préférences d'affichage du dossier.</a:t>
            </a:r>
          </a:p>
          <a:p>
            <a:r>
              <a:rPr lang="fr-FR" sz="1400" b="1" dirty="0"/>
              <a:t>Date de la dernière écriture </a:t>
            </a:r>
            <a:r>
              <a:rPr lang="fr-FR" sz="1400" dirty="0"/>
              <a:t>: il peut s'agir de la date de la dernière manipulation.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037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Comment les shellbags sont-ils sauvgardés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22C03C-42B4-17C7-9063-02608AF6570E}"/>
              </a:ext>
            </a:extLst>
          </p:cNvPr>
          <p:cNvSpPr txBox="1"/>
          <p:nvPr/>
        </p:nvSpPr>
        <p:spPr>
          <a:xfrm>
            <a:off x="628650" y="1988840"/>
            <a:ext cx="685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fichier </a:t>
            </a:r>
            <a:r>
              <a:rPr lang="fr-FR" b="1" i="1" dirty="0"/>
              <a:t>UsrClass.dat </a:t>
            </a:r>
            <a:r>
              <a:rPr lang="fr-FR" dirty="0"/>
              <a:t>contient les informations relatives aux </a:t>
            </a:r>
            <a:r>
              <a:rPr lang="fr-FR" b="1" dirty="0" err="1"/>
              <a:t>Shellbags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Bureau, les fichiers ZIP, les dossiers distants, les dossiers locaux, </a:t>
            </a:r>
          </a:p>
          <a:p>
            <a:r>
              <a:rPr lang="fr-FR" dirty="0"/>
              <a:t>     les dossiers spéciaux Windows et les dossiers virtuels.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533DBB-6BAC-7620-2A5C-D9637409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988"/>
            <a:ext cx="9144000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$MFT – c’est quoi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67" y="1879136"/>
            <a:ext cx="7886700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Le fichier $MFT est l'un des fichiers de métadonnées du système.</a:t>
            </a:r>
          </a:p>
          <a:p>
            <a:pPr marL="0" indent="0">
              <a:buNone/>
            </a:pPr>
            <a:r>
              <a:rPr lang="fr-FR" noProof="1"/>
              <a:t>Contient des informations sur tous les fichiers et répertoires.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219440-3A39-674E-2620-B496C0BB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0" y="2721374"/>
            <a:ext cx="596348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noProof="1">
                <a:solidFill>
                  <a:schemeClr val="tx1"/>
                </a:solidFill>
              </a:rPr>
              <a:t>Comment les shellbags sont-ils sauvgardés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C0B6E25-2F54-561A-8F61-610AAF72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" y="2791512"/>
            <a:ext cx="9144000" cy="24922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FE2280B-A8F8-DE07-FB6D-8E8C8E5A2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" y="2293741"/>
            <a:ext cx="9144000" cy="2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Boot sector &amp; $MFT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B0FA8DC-E054-8E94-175C-B54BB226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584" y="1604084"/>
            <a:ext cx="6507163" cy="393290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7032A7-9321-C904-2A2B-F772C45C8747}"/>
              </a:ext>
            </a:extLst>
          </p:cNvPr>
          <p:cNvSpPr txBox="1"/>
          <p:nvPr/>
        </p:nvSpPr>
        <p:spPr>
          <a:xfrm>
            <a:off x="971600" y="5505672"/>
            <a:ext cx="697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70C0"/>
                </a:solidFill>
              </a:rPr>
              <a:t>https://flylib.com/books/en/2.48.1/mft_concepts.html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$MFT - de nombreuses entrées (records)</a:t>
            </a:r>
            <a:endParaRPr lang="en-U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981"/>
            <a:ext cx="6507378" cy="413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noProof="1"/>
              <a:t>$MFT commence aussi petit que possible et s'étend lorsque des entrées supplémentaires sont nécessaires. </a:t>
            </a:r>
          </a:p>
          <a:p>
            <a:pPr marL="0" indent="0">
              <a:buNone/>
            </a:pPr>
            <a:r>
              <a:rPr lang="fr-FR" noProof="1"/>
              <a:t>$MFT est un fichier - il a une entrée pour lui-même.</a:t>
            </a:r>
          </a:p>
          <a:p>
            <a:pPr marL="0" indent="0">
              <a:buNone/>
            </a:pPr>
            <a:r>
              <a:rPr lang="fr-FR" noProof="1"/>
              <a:t>Records - taille de 1 Ko,seuls les 42 premiers octets ont un objectif défini. Les octets restants stockent des attributs, qui sont de petites structures de données (ex. nom du fichier,contenu du fichier,etc).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5DDB6F-70BA-7A52-6FC4-C4351D8C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59" y="4338084"/>
            <a:ext cx="522995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Numéro de référence $MFT</a:t>
            </a:r>
            <a:endParaRPr lang="en-US" noProof="1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01CD3D1-2B8A-AB77-98E4-70ABD72F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690689"/>
            <a:ext cx="6507163" cy="1286999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6A974D6-8181-A810-02D7-B0550F415069}"/>
              </a:ext>
            </a:extLst>
          </p:cNvPr>
          <p:cNvSpPr txBox="1"/>
          <p:nvPr/>
        </p:nvSpPr>
        <p:spPr>
          <a:xfrm>
            <a:off x="474816" y="3042408"/>
            <a:ext cx="80405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File Reference # </a:t>
            </a:r>
            <a:r>
              <a:rPr lang="en-GB" dirty="0"/>
              <a:t>=MFT sequence # + MFT entry # </a:t>
            </a:r>
          </a:p>
          <a:p>
            <a:r>
              <a:rPr lang="en-GB" dirty="0"/>
              <a:t>MFT entry #</a:t>
            </a:r>
          </a:p>
          <a:p>
            <a:r>
              <a:rPr lang="fr-FR" dirty="0"/>
              <a:t>	Représente chacun un fichier</a:t>
            </a:r>
          </a:p>
          <a:p>
            <a:r>
              <a:rPr lang="fr-FR" dirty="0"/>
              <a:t>                   L'ID commence à zéro = le fichier MFT lui-même</a:t>
            </a:r>
          </a:p>
          <a:p>
            <a:r>
              <a:rPr lang="en-GB" dirty="0"/>
              <a:t>MFT sequence #</a:t>
            </a:r>
          </a:p>
          <a:p>
            <a:r>
              <a:rPr lang="fr-FR" dirty="0"/>
              <a:t>	Nombre de fois où une entrée MFT existante a été utilisée</a:t>
            </a:r>
          </a:p>
          <a:p>
            <a:r>
              <a:rPr lang="fr-FR" dirty="0"/>
              <a:t>                  Lorsqu'un fichier est supprimé - MFT réutilisée -son numéro de séquence </a:t>
            </a:r>
          </a:p>
          <a:p>
            <a:r>
              <a:rPr lang="fr-FR" dirty="0"/>
              <a:t>	est incrémenté de 1</a:t>
            </a:r>
          </a:p>
          <a:p>
            <a:r>
              <a:rPr lang="fr-FR" dirty="0"/>
              <a:t>	avantages : déterminer un état corrompu</a:t>
            </a:r>
          </a:p>
          <a:p>
            <a:endParaRPr lang="fr-FR" dirty="0"/>
          </a:p>
          <a:p>
            <a:r>
              <a:rPr lang="fr-FR" i="1" dirty="0">
                <a:solidFill>
                  <a:srgbClr val="0070C0"/>
                </a:solidFill>
                <a:hlinkClick r:id="rId4"/>
              </a:rPr>
              <a:t>https://andreafortuna.org/2018/06/04/using-mft-anomalies-to-spot-suspicious</a:t>
            </a:r>
            <a:endParaRPr lang="fr-FR" i="1" dirty="0">
              <a:solidFill>
                <a:srgbClr val="0070C0"/>
              </a:solidFill>
            </a:endParaRPr>
          </a:p>
          <a:p>
            <a:r>
              <a:rPr lang="fr-FR" i="1" dirty="0">
                <a:solidFill>
                  <a:srgbClr val="0070C0"/>
                </a:solidFill>
              </a:rPr>
              <a:t>-files-in-forensic-analysis/</a:t>
            </a:r>
          </a:p>
          <a:p>
            <a:endParaRPr lang="fr-FR" i="1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3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$MFT structure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4224276-735E-6118-1A3D-F3D549B7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672" y="1807533"/>
            <a:ext cx="6869640" cy="4275627"/>
          </a:xfrm>
        </p:spPr>
      </p:pic>
    </p:spTree>
    <p:extLst>
      <p:ext uri="{BB962C8B-B14F-4D97-AF65-F5344CB8AC3E}">
        <p14:creationId xmlns:p14="http://schemas.microsoft.com/office/powerpoint/2010/main" val="136736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732748" cy="1325563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Exemple d'entrée $MFT : </a:t>
            </a:r>
            <a:r>
              <a:rPr lang="fr-FR" i="1" noProof="1">
                <a:solidFill>
                  <a:srgbClr val="FF0000"/>
                </a:solidFill>
              </a:rPr>
              <a:t>gmreadme.txt</a:t>
            </a:r>
            <a:endParaRPr lang="en-US" noProof="1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045085-6997-ADDF-9C22-D27E876B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4" y="2210677"/>
            <a:ext cx="8068801" cy="8192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E33763-8EA4-1773-FA7D-6024042E1499}"/>
              </a:ext>
            </a:extLst>
          </p:cNvPr>
          <p:cNvSpPr txBox="1"/>
          <p:nvPr/>
        </p:nvSpPr>
        <p:spPr>
          <a:xfrm>
            <a:off x="469464" y="3319726"/>
            <a:ext cx="556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copies dans des dossiers différents (parents différents). </a:t>
            </a:r>
          </a:p>
          <a:p>
            <a:r>
              <a:rPr lang="fr-FR" dirty="0"/>
              <a:t>2 pointent vers le même inode (hard links) </a:t>
            </a:r>
          </a:p>
        </p:txBody>
      </p:sp>
    </p:spTree>
    <p:extLst>
      <p:ext uri="{BB962C8B-B14F-4D97-AF65-F5344CB8AC3E}">
        <p14:creationId xmlns:p14="http://schemas.microsoft.com/office/powerpoint/2010/main" val="393893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251104"/>
            <a:ext cx="6732748" cy="1439586"/>
          </a:xfrm>
        </p:spPr>
        <p:txBody>
          <a:bodyPr>
            <a:noAutofit/>
          </a:bodyPr>
          <a:lstStyle/>
          <a:p>
            <a:r>
              <a:rPr lang="fr-FR" i="1" noProof="1">
                <a:solidFill>
                  <a:schemeClr val="tx1"/>
                </a:solidFill>
              </a:rPr>
              <a:t>Exemple d'entrée $MFT : </a:t>
            </a:r>
            <a:r>
              <a:rPr lang="fr-FR" i="1" noProof="1">
                <a:solidFill>
                  <a:srgbClr val="FF0000"/>
                </a:solidFill>
              </a:rPr>
              <a:t>gmreadme.txt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319C0A-6C36-9ECF-90FC-8C92D4A1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0" y="1509593"/>
            <a:ext cx="7714162" cy="478544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EBA7E5A-9A83-637C-DC87-A5A87619D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170295"/>
            <a:ext cx="3801005" cy="971686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8DE0E3-A7A5-C919-41F0-6EC5A846D17A}"/>
              </a:ext>
            </a:extLst>
          </p:cNvPr>
          <p:cNvCxnSpPr/>
          <p:nvPr/>
        </p:nvCxnSpPr>
        <p:spPr>
          <a:xfrm flipH="1" flipV="1">
            <a:off x="1259632" y="1772816"/>
            <a:ext cx="3672408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573F2D-EC9C-0BE4-02F6-31DC0BBB8534}"/>
              </a:ext>
            </a:extLst>
          </p:cNvPr>
          <p:cNvCxnSpPr/>
          <p:nvPr/>
        </p:nvCxnSpPr>
        <p:spPr>
          <a:xfrm flipH="1" flipV="1">
            <a:off x="2686050" y="1772816"/>
            <a:ext cx="2245990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E699FFB6-A0A1-BA67-7324-95BA2A844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167" y="3490780"/>
            <a:ext cx="5506218" cy="990738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ECF478A-9C16-9FD2-36E5-6B60BEC464FC}"/>
              </a:ext>
            </a:extLst>
          </p:cNvPr>
          <p:cNvCxnSpPr/>
          <p:nvPr/>
        </p:nvCxnSpPr>
        <p:spPr>
          <a:xfrm flipH="1" flipV="1">
            <a:off x="3203848" y="2816631"/>
            <a:ext cx="432048" cy="8027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F60C507-0DFE-CE44-ADD4-6FEE745F473F}"/>
              </a:ext>
            </a:extLst>
          </p:cNvPr>
          <p:cNvCxnSpPr>
            <a:cxnSpLocks/>
          </p:cNvCxnSpPr>
          <p:nvPr/>
        </p:nvCxnSpPr>
        <p:spPr>
          <a:xfrm flipH="1" flipV="1">
            <a:off x="3028950" y="2968922"/>
            <a:ext cx="650217" cy="865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27C6164-6F7D-9C22-7FEA-67EC20E54AA3}"/>
              </a:ext>
            </a:extLst>
          </p:cNvPr>
          <p:cNvCxnSpPr/>
          <p:nvPr/>
        </p:nvCxnSpPr>
        <p:spPr>
          <a:xfrm flipH="1" flipV="1">
            <a:off x="2771800" y="3055247"/>
            <a:ext cx="907367" cy="1043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61ECA09-569D-52DC-9474-AD90E30590C4}"/>
              </a:ext>
            </a:extLst>
          </p:cNvPr>
          <p:cNvCxnSpPr/>
          <p:nvPr/>
        </p:nvCxnSpPr>
        <p:spPr>
          <a:xfrm flipH="1" flipV="1">
            <a:off x="2627784" y="3198076"/>
            <a:ext cx="1051383" cy="1095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61979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61840</TotalTime>
  <Words>1421</Words>
  <Application>Microsoft Office PowerPoint</Application>
  <PresentationFormat>Affichage à l'écran (4:3)</PresentationFormat>
  <Paragraphs>305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Windows forensics part 10 </vt:lpstr>
      <vt:lpstr>$MFT</vt:lpstr>
      <vt:lpstr>$MFT – c’est quoi ?</vt:lpstr>
      <vt:lpstr>Boot sector &amp; $MFT</vt:lpstr>
      <vt:lpstr>$MFT - de nombreuses entrées (records)</vt:lpstr>
      <vt:lpstr>Numéro de référence $MFT</vt:lpstr>
      <vt:lpstr>$MFT structure</vt:lpstr>
      <vt:lpstr>Exemple d'entrée $MFT : gmreadme.txt</vt:lpstr>
      <vt:lpstr>Exemple d'entrée $MFT : gmreadme.txt</vt:lpstr>
      <vt:lpstr>timestamps</vt:lpstr>
      <vt:lpstr>Horodatage MACB pour différents systèmes de fichiers </vt:lpstr>
      <vt:lpstr>HORODATAGE sous windows</vt:lpstr>
      <vt:lpstr>HORODATAGE sous windows</vt:lpstr>
      <vt:lpstr>Question 24</vt:lpstr>
      <vt:lpstr>Preuves du montage d’une partition réseau</vt:lpstr>
      <vt:lpstr>Méthode 1 : Preuves laissées dans l'explorateur Windows</vt:lpstr>
      <vt:lpstr>Méthode 2 : Commandes MRU via Démarrer-&gt; Exécuter</vt:lpstr>
      <vt:lpstr>Méthode 3 : points de montage distantes</vt:lpstr>
      <vt:lpstr>Méthode 4 : MRU mapper le lecteur réseau</vt:lpstr>
      <vt:lpstr>Question 25</vt:lpstr>
      <vt:lpstr>RM#2</vt:lpstr>
      <vt:lpstr>RE:Methode 1</vt:lpstr>
      <vt:lpstr>Qu'est-ce que le Shellbag ?</vt:lpstr>
      <vt:lpstr>Utilisation des données Shellbag</vt:lpstr>
      <vt:lpstr>Utilisation des données Shellbag</vt:lpstr>
      <vt:lpstr>Quelles sont les clés de registre à partir desquelles les shellbags sont structurés ?</vt:lpstr>
      <vt:lpstr>Comment sont structurés les shellbags ?</vt:lpstr>
      <vt:lpstr>Comment sont structurés les shellbags ? (2)</vt:lpstr>
      <vt:lpstr>Comment les shellbags sont-ils sauvgardés ?</vt:lpstr>
      <vt:lpstr>Comment les shellbags sont-ils sauvgardés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32</cp:revision>
  <dcterms:created xsi:type="dcterms:W3CDTF">2011-05-09T14:18:21Z</dcterms:created>
  <dcterms:modified xsi:type="dcterms:W3CDTF">2023-04-28T09:33:36Z</dcterms:modified>
  <cp:category>Templates</cp:category>
</cp:coreProperties>
</file>