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0" r:id="rId1"/>
    <p:sldMasterId id="2147483698" r:id="rId2"/>
    <p:sldMasterId id="2147483764" r:id="rId3"/>
    <p:sldMasterId id="2147483823" r:id="rId4"/>
  </p:sldMasterIdLst>
  <p:notesMasterIdLst>
    <p:notesMasterId r:id="rId31"/>
  </p:notesMasterIdLst>
  <p:handoutMasterIdLst>
    <p:handoutMasterId r:id="rId32"/>
  </p:handoutMasterIdLst>
  <p:sldIdLst>
    <p:sldId id="1044" r:id="rId5"/>
    <p:sldId id="1045" r:id="rId6"/>
    <p:sldId id="1046" r:id="rId7"/>
    <p:sldId id="1049" r:id="rId8"/>
    <p:sldId id="915" r:id="rId9"/>
    <p:sldId id="1050" r:id="rId10"/>
    <p:sldId id="1051" r:id="rId11"/>
    <p:sldId id="1052" r:id="rId12"/>
    <p:sldId id="1053" r:id="rId13"/>
    <p:sldId id="1054" r:id="rId14"/>
    <p:sldId id="1056" r:id="rId15"/>
    <p:sldId id="1057" r:id="rId16"/>
    <p:sldId id="1058" r:id="rId17"/>
    <p:sldId id="1059" r:id="rId18"/>
    <p:sldId id="1060" r:id="rId19"/>
    <p:sldId id="1061" r:id="rId20"/>
    <p:sldId id="1062" r:id="rId21"/>
    <p:sldId id="1063" r:id="rId22"/>
    <p:sldId id="1064" r:id="rId23"/>
    <p:sldId id="1066" r:id="rId24"/>
    <p:sldId id="1065" r:id="rId25"/>
    <p:sldId id="1067" r:id="rId26"/>
    <p:sldId id="1068" r:id="rId27"/>
    <p:sldId id="1069" r:id="rId28"/>
    <p:sldId id="1070" r:id="rId29"/>
    <p:sldId id="916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F1" id="{13A18B1B-C52E-4B32-BF88-1B0F1C4F0456}">
          <p14:sldIdLst>
            <p14:sldId id="1044"/>
            <p14:sldId id="1045"/>
            <p14:sldId id="1046"/>
            <p14:sldId id="1049"/>
            <p14:sldId id="915"/>
            <p14:sldId id="1050"/>
            <p14:sldId id="1051"/>
            <p14:sldId id="1052"/>
            <p14:sldId id="1053"/>
            <p14:sldId id="1054"/>
            <p14:sldId id="1056"/>
            <p14:sldId id="1057"/>
            <p14:sldId id="1058"/>
            <p14:sldId id="1059"/>
            <p14:sldId id="1060"/>
            <p14:sldId id="1061"/>
            <p14:sldId id="1062"/>
            <p14:sldId id="1063"/>
            <p14:sldId id="1064"/>
            <p14:sldId id="1066"/>
            <p14:sldId id="1065"/>
            <p14:sldId id="1067"/>
            <p14:sldId id="1068"/>
            <p14:sldId id="1069"/>
            <p14:sldId id="1070"/>
            <p14:sldId id="9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2880">
          <p15:clr>
            <a:srgbClr val="A4A3A4"/>
          </p15:clr>
        </p15:guide>
        <p15:guide id="7" pos="431">
          <p15:clr>
            <a:srgbClr val="A4A3A4"/>
          </p15:clr>
        </p15:guide>
        <p15:guide id="8" pos="5329">
          <p15:clr>
            <a:srgbClr val="A4A3A4"/>
          </p15:clr>
        </p15:guide>
        <p15:guide id="9" pos="5556" userDrawn="1">
          <p15:clr>
            <a:srgbClr val="A4A3A4"/>
          </p15:clr>
        </p15:guide>
        <p15:guide id="10" pos="249">
          <p15:clr>
            <a:srgbClr val="A4A3A4"/>
          </p15:clr>
        </p15:guide>
        <p15:guide id="11" pos="1474" userDrawn="1">
          <p15:clr>
            <a:srgbClr val="A4A3A4"/>
          </p15:clr>
        </p15:guide>
        <p15:guide id="12" pos="4286" userDrawn="1">
          <p15:clr>
            <a:srgbClr val="A4A3A4"/>
          </p15:clr>
        </p15:guide>
        <p15:guide id="13" pos="3288" userDrawn="1">
          <p15:clr>
            <a:srgbClr val="A4A3A4"/>
          </p15:clr>
        </p15:guide>
        <p15:guide id="14" orient="horz" pos="3294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11C6"/>
    <a:srgbClr val="2A9A72"/>
    <a:srgbClr val="7F7F7F"/>
    <a:srgbClr val="20C54F"/>
    <a:srgbClr val="1F608B"/>
    <a:srgbClr val="2C3E50"/>
    <a:srgbClr val="222A35"/>
    <a:srgbClr val="FFFFFF"/>
    <a:srgbClr val="1E2631"/>
    <a:srgbClr val="2F3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6370" autoAdjust="0"/>
  </p:normalViewPr>
  <p:slideViewPr>
    <p:cSldViewPr>
      <p:cViewPr varScale="1">
        <p:scale>
          <a:sx n="110" d="100"/>
          <a:sy n="110" d="100"/>
        </p:scale>
        <p:origin x="1698" y="108"/>
      </p:cViewPr>
      <p:guideLst>
        <p:guide orient="horz" pos="2251"/>
        <p:guide orient="horz" pos="3158"/>
        <p:guide orient="horz" pos="981"/>
        <p:guide pos="2880"/>
        <p:guide pos="431"/>
        <p:guide pos="5329"/>
        <p:guide pos="5556"/>
        <p:guide pos="249"/>
        <p:guide pos="1474"/>
        <p:guide pos="4286"/>
        <p:guide pos="3288"/>
        <p:guide orient="horz" pos="3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>
      <p:cViewPr varScale="1">
        <p:scale>
          <a:sx n="84" d="100"/>
          <a:sy n="84" d="100"/>
        </p:scale>
        <p:origin x="297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8701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596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7147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22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55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161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6663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721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939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251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6865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9374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2056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36576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37838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8852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891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886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546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010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49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892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206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0815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0C67-4150-4956-8729-9415F8BA8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2780928"/>
            <a:ext cx="5719514" cy="1944216"/>
          </a:xfrm>
        </p:spPr>
        <p:txBody>
          <a:bodyPr anchor="ctr"/>
          <a:lstStyle>
            <a:lvl1pPr algn="ctr">
              <a:defRPr sz="45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7B7FC-7BD6-47E1-BA5F-22C947BE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192" y="5085184"/>
            <a:ext cx="2211421" cy="935682"/>
          </a:xfrm>
        </p:spPr>
        <p:txBody>
          <a:bodyPr anchor="ctr"/>
          <a:lstStyle>
            <a:lvl1pPr marL="0" indent="0" algn="r">
              <a:buNone/>
              <a:defRPr sz="1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2907A-3CB0-4790-A989-C433C4D1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1FA0-CB36-4653-B24F-0D8BECF0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8B60-676B-471F-8CB5-EDE5EBB2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/>
          <a:p>
            <a:fld id="{F9036A72-EF4D-4486-A23C-054FE2E2A8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">
            <a:extLst>
              <a:ext uri="{FF2B5EF4-FFF2-40B4-BE49-F238E27FC236}">
                <a16:creationId xmlns:a16="http://schemas.microsoft.com/office/drawing/2014/main" id="{91097A7F-40AD-4728-9826-6C256E77BE8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20C54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3D2EE-DB03-49BE-8799-D61A60F1F5C3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AEFFD09-48BC-4833-B5CE-02BF474012A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EB87E7E-43E7-4AF7-8528-C70F5237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3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65DCDF15-EE2D-4A58-BC13-7C350114CC3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77D8F52-0FBD-47DD-A025-CFA3B29BCF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560269F-271B-4812-A5BD-C4AB8B32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78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928" y="-38694"/>
            <a:ext cx="4969464" cy="1325563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048" y="1286870"/>
            <a:ext cx="3889344" cy="1325563"/>
          </a:xfrm>
        </p:spPr>
        <p:txBody>
          <a:bodyPr>
            <a:normAutofit/>
          </a:bodyPr>
          <a:lstStyle>
            <a:lvl1pPr marL="0" indent="0" algn="just">
              <a:buNone/>
              <a:defRPr sz="1500" cap="all" baseline="0"/>
            </a:lvl1pPr>
            <a:lvl2pPr marL="342900" indent="0" algn="r">
              <a:buNone/>
              <a:defRPr/>
            </a:lvl2pPr>
            <a:lvl3pPr marL="685800" indent="0" algn="r">
              <a:buNone/>
              <a:defRPr/>
            </a:lvl3pPr>
            <a:lvl4pPr marL="1028700" indent="0" algn="r">
              <a:buNone/>
              <a:defRPr/>
            </a:lvl4pPr>
            <a:lvl5pPr marL="1371600" indent="0" algn="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821264-AC07-4573-9198-981E26063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51720" y="4724401"/>
            <a:ext cx="3308474" cy="1463675"/>
          </a:xfrm>
        </p:spPr>
        <p:txBody>
          <a:bodyPr anchor="ctr">
            <a:normAutofit/>
          </a:bodyPr>
          <a:lstStyle>
            <a:lvl1pPr marL="0" indent="0" algn="just">
              <a:buNone/>
              <a:defRPr sz="1350" cap="all" baseline="0"/>
            </a:lvl1pPr>
          </a:lstStyle>
          <a:p>
            <a:pPr lvl="0"/>
            <a:r>
              <a:rPr lang="en-US" dirty="0"/>
              <a:t>Edit Master</a:t>
            </a:r>
          </a:p>
        </p:txBody>
      </p:sp>
    </p:spTree>
    <p:extLst>
      <p:ext uri="{BB962C8B-B14F-4D97-AF65-F5344CB8AC3E}">
        <p14:creationId xmlns:p14="http://schemas.microsoft.com/office/powerpoint/2010/main" val="2837312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2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24" y="2852936"/>
            <a:ext cx="3816424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8024" y="5047036"/>
            <a:ext cx="3816424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450558" y="2170938"/>
            <a:ext cx="4886158" cy="3073534"/>
          </a:xfrm>
        </p:spPr>
        <p:txBody>
          <a:bodyPr wrap="square">
            <a:spAutoFit/>
          </a:bodyPr>
          <a:lstStyle>
            <a:lvl1pPr marL="0" indent="0">
              <a:buNone/>
              <a:defRPr sz="21525" b="1" kern="0" spc="8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4932040" y="4754879"/>
            <a:ext cx="673331" cy="99753"/>
          </a:xfrm>
          <a:prstGeom prst="rect">
            <a:avLst/>
          </a:prstGeom>
          <a:solidFill>
            <a:srgbClr val="20C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2062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14" y="806742"/>
            <a:ext cx="4158462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514" y="3000841"/>
            <a:ext cx="4158462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12" y="2011650"/>
            <a:ext cx="4886157" cy="3073534"/>
          </a:xfrm>
        </p:spPr>
        <p:txBody>
          <a:bodyPr vert="horz" wrap="square" lIns="91440" tIns="45720" rIns="91440" bIns="45720" rtlCol="0">
            <a:spAutoFit/>
          </a:bodyPr>
          <a:lstStyle>
            <a:lvl1pPr marL="0" indent="0" algn="r">
              <a:buNone/>
              <a:defRPr lang="en-US" sz="21525" b="1" kern="0" spc="8" baseline="0" dirty="0">
                <a:solidFill>
                  <a:srgbClr val="20C54F"/>
                </a:solidFill>
                <a:latin typeface="Arial Black" panose="020B0A04020102020204" pitchFamily="34" charset="0"/>
              </a:defRPr>
            </a:lvl1pPr>
          </a:lstStyle>
          <a:p>
            <a:pPr marL="171450" lvl="0" indent="-17145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251521" y="2708685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310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N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BDF4FD0F-A9CE-49E5-A1CB-21798988801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071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0715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20C54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689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87EFE41E-B19B-4AB8-8A7C-9DD23F1D6462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C362DE-2C35-4627-AE02-92D400E6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 w/ Nber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:a16="http://schemas.microsoft.com/office/drawing/2014/main" id="{21F4DBD5-B6A3-4653-9208-B159ED97100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4F1F8B5-C38A-4C79-8C7A-E92064C49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177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177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20C54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4740D3-9A63-4C53-B603-AFD5EA4CA9CD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9F662AB-A8A3-470F-9DCD-352D470E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F4AEB27C-FA4B-48B5-9535-C59911986677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57008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57008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43F1024-EF52-4829-ACC7-45E662D8EA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B78B0F8-B40D-4A4E-B27D-5EF16C09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5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091C725C-768E-41DB-8E3D-1FBD95974C0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20C54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81CE4-8F55-4D35-A8A0-65318B7E1DE5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24781C0-54CA-4BFB-9E7D-758C840C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">
            <a:extLst>
              <a:ext uri="{FF2B5EF4-FFF2-40B4-BE49-F238E27FC236}">
                <a16:creationId xmlns:a16="http://schemas.microsoft.com/office/drawing/2014/main" id="{533E15CC-4F7B-437A-A22D-CDA80E0C5DD4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AA8E90-1821-4DCE-98D4-E1849A57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1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2820E-F81D-4DFD-8733-1D24A4D6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4069-DA73-4ED1-8EA9-C3006B8E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D7BE-CE32-4BF8-BBEB-E4E9D6548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35E2F-C15A-4548-80F5-181D09C67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0BA0-643A-4B18-BC5E-12B02C3A0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7A131-9B76-4E64-AD97-136DDE626FB1}"/>
              </a:ext>
            </a:extLst>
          </p:cNvPr>
          <p:cNvSpPr/>
          <p:nvPr userDrawn="1"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83159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 cap="all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14104"/>
            <a:ext cx="82296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716954348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685766" rtl="0" eaLnBrk="1" latinLnBrk="0" hangingPunct="1">
        <a:spcBef>
          <a:spcPct val="0"/>
        </a:spcBef>
        <a:buNone/>
        <a:defRPr lang="en-US" sz="3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forensics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Part 1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BC2AF47-3D09-48F8-AA39-FE6A87F7A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924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1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noProof="1"/>
              <a:t>Rassembler les preuves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noProof="1"/>
              <a:t>Rencontrer le responsable informatique pour l'interviewer</a:t>
            </a:r>
          </a:p>
          <a:p>
            <a:r>
              <a:rPr lang="fr-FR" noProof="1"/>
              <a:t>Remplissez le formulaire de preuve et faites signer le responsable informatique</a:t>
            </a:r>
          </a:p>
          <a:p>
            <a:r>
              <a:rPr lang="fr-FR" noProof="1"/>
              <a:t>Placez les preuves dans un conteneur sécurisé</a:t>
            </a:r>
          </a:p>
          <a:p>
            <a:r>
              <a:rPr lang="fr-FR" noProof="1"/>
              <a:t>Transporter les preuves au laboratoire d'expertise informatique</a:t>
            </a:r>
          </a:p>
          <a:p>
            <a:r>
              <a:rPr lang="fr-FR" noProof="1"/>
              <a:t>Remplir le formulaire de garde des preuves</a:t>
            </a:r>
          </a:p>
          <a:p>
            <a:r>
              <a:rPr lang="fr-FR" noProof="1"/>
              <a:t>Sécurisez les preuves en verrouillant le conteneur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25.03.2022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EFDA081-A9DE-46D1-91F5-A8B261950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213" y="3861048"/>
            <a:ext cx="2290522" cy="286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70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noProof="1"/>
              <a:t>Acquérir une image du support comme preuve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noProof="1"/>
              <a:t>Copie par flux de bits (bit-stream)</a:t>
            </a:r>
          </a:p>
          <a:p>
            <a:endParaRPr lang="fr-FR" noProof="1"/>
          </a:p>
          <a:p>
            <a:r>
              <a:rPr lang="fr-FR" noProof="1"/>
              <a:t>Copie bit à bit du support de stockage original</a:t>
            </a:r>
          </a:p>
          <a:p>
            <a:r>
              <a:rPr lang="fr-FR" noProof="1"/>
              <a:t>Copier des fichiers et des messages électroniques supprimés ou récupérer des fragments de fichiers</a:t>
            </a:r>
          </a:p>
          <a:p>
            <a:r>
              <a:rPr lang="fr-FR" noProof="1"/>
              <a:t>Appelé "image" ou « fichier image » </a:t>
            </a:r>
          </a:p>
          <a:p>
            <a:endParaRPr lang="fr-FR" noProof="1"/>
          </a:p>
          <a:p>
            <a:pPr marL="0" indent="0">
              <a:buNone/>
            </a:pPr>
            <a:r>
              <a:rPr lang="fr-FR" b="1" noProof="1"/>
              <a:t>Copie de sauvegarde</a:t>
            </a:r>
          </a:p>
          <a:p>
            <a:pPr marL="0" indent="0">
              <a:buNone/>
            </a:pPr>
            <a:endParaRPr lang="fr-FR" b="1" noProof="1"/>
          </a:p>
          <a:p>
            <a:r>
              <a:rPr lang="fr-FR" noProof="1"/>
              <a:t>Les logiciels de sauvegarde ne copient que les fichiers connus</a:t>
            </a:r>
          </a:p>
          <a:p>
            <a:r>
              <a:rPr lang="fr-FR" noProof="1"/>
              <a:t>Le logiciel de sauvegarde ne peut pas copier les fichiers supprimés, les messages électroniques ou récupérer des fragments de fichiers.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25.03.2022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11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821214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Analyse des preuves numériques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noProof="1"/>
              <a:t>OS, applications, fichiers, traces</a:t>
            </a:r>
          </a:p>
          <a:p>
            <a:endParaRPr lang="fr-FR" noProof="1"/>
          </a:p>
          <a:p>
            <a:r>
              <a:rPr lang="fr-FR" noProof="1"/>
              <a:t>Fichiers supprimés</a:t>
            </a:r>
          </a:p>
          <a:p>
            <a:endParaRPr lang="fr-FR" noProof="1"/>
          </a:p>
          <a:p>
            <a:r>
              <a:rPr lang="fr-FR" noProof="1"/>
              <a:t>Fragments de fichiers</a:t>
            </a:r>
          </a:p>
          <a:p>
            <a:endParaRPr lang="fr-FR" noProof="1"/>
          </a:p>
          <a:p>
            <a:r>
              <a:rPr lang="fr-FR" noProof="1"/>
              <a:t>Mémoire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25.03.2022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416306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Produire un rapport final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noProof="1"/>
              <a:t>Documentez votre travail</a:t>
            </a:r>
          </a:p>
          <a:p>
            <a:r>
              <a:rPr lang="fr-FR" noProof="1"/>
              <a:t>Constatations répétables</a:t>
            </a:r>
          </a:p>
          <a:p>
            <a:r>
              <a:rPr lang="fr-FR" noProof="1"/>
              <a:t>Preuve concluante que le suspect a ou n'a pas commis un crime ou violé une politique de l'entreprise</a:t>
            </a:r>
          </a:p>
          <a:p>
            <a:r>
              <a:rPr lang="fr-FR" noProof="1"/>
              <a:t>Qui, quoi, quand, où, pourquoi et comment ?</a:t>
            </a:r>
          </a:p>
          <a:p>
            <a:r>
              <a:rPr lang="fr-FR" noProof="1"/>
              <a:t>Formaliser les preuves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25.03.2022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129730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Retour d’expérience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noProof="1"/>
              <a:t>Comment pourriez-vous améliorer votre performance ?</a:t>
            </a:r>
          </a:p>
          <a:p>
            <a:r>
              <a:rPr lang="fr-FR" noProof="1"/>
              <a:t>Vous attendiez-vous aux résultats que vous avez trouvés ? Le cas a-t-il évolué d'une manière à laquelle vous ne vous attendiez pas ?</a:t>
            </a:r>
          </a:p>
          <a:p>
            <a:r>
              <a:rPr lang="fr-FR" noProof="1"/>
              <a:t>La documentation était-elle aussi complète qu'elle aurait pu l'être ?</a:t>
            </a:r>
          </a:p>
          <a:p>
            <a:r>
              <a:rPr lang="fr-FR" noProof="1"/>
              <a:t>Quel retour d'information a été reçu de la part de la source requérante ?</a:t>
            </a:r>
          </a:p>
          <a:p>
            <a:r>
              <a:rPr lang="fr-FR" noProof="1"/>
              <a:t>Avez-vous découvert de nouveaux problèmes ? Si oui, quels sont-ils ?</a:t>
            </a:r>
          </a:p>
          <a:p>
            <a:r>
              <a:rPr lang="fr-FR" noProof="1"/>
              <a:t>Avez-vous utilisé de nouvelles techniques pendant le cas ou pendant la recherche ?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25.03.2022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14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837355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8024" y="2852936"/>
            <a:ext cx="4104456" cy="1709539"/>
          </a:xfrm>
        </p:spPr>
        <p:txBody>
          <a:bodyPr>
            <a:normAutofit/>
          </a:bodyPr>
          <a:lstStyle/>
          <a:p>
            <a:r>
              <a:rPr lang="en-US" dirty="0"/>
              <a:t>Etude de </a:t>
            </a:r>
            <a:r>
              <a:rPr lang="en-US" dirty="0" err="1"/>
              <a:t>cas</a:t>
            </a:r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25.03.2022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Team@oodrive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15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6D7B685-212D-46BA-AD48-A0D756EEE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171" y="5022236"/>
            <a:ext cx="3134162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07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scenario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noProof="1"/>
              <a:t>Analyser une clé USB</a:t>
            </a:r>
          </a:p>
          <a:p>
            <a:endParaRPr lang="fr-FR" noProof="1"/>
          </a:p>
          <a:p>
            <a:r>
              <a:rPr lang="fr-FR" noProof="1"/>
              <a:t>Supposons que nous ayons le fichier image prêt</a:t>
            </a:r>
          </a:p>
          <a:p>
            <a:endParaRPr lang="fr-FR" noProof="1"/>
          </a:p>
          <a:p>
            <a:r>
              <a:rPr lang="fr-FR" noProof="1"/>
              <a:t>Logiciel : Autopsy</a:t>
            </a:r>
          </a:p>
          <a:p>
            <a:endParaRPr lang="fr-FR" noProof="1"/>
          </a:p>
          <a:p>
            <a:r>
              <a:rPr lang="fr-FR" noProof="1"/>
              <a:t>Tâches :</a:t>
            </a:r>
          </a:p>
          <a:p>
            <a:endParaRPr lang="fr-FR" noProof="1"/>
          </a:p>
          <a:p>
            <a:pPr>
              <a:buFont typeface="Wingdings" panose="05000000000000000000" pitchFamily="2" charset="2"/>
              <a:buChar char="ü"/>
            </a:pPr>
            <a:r>
              <a:rPr lang="fr-FR" noProof="1"/>
              <a:t>Récupérer des fichiers Word, des images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noProof="1"/>
              <a:t>Recherche de mots clés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25.03.2022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16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124344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A faire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noProof="1"/>
              <a:t>Executer une recherche des emails dans l’image en utilisant des expressions régulières ( ex. regex101.com)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25.03.2022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17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171063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8024" y="2852936"/>
            <a:ext cx="4104456" cy="1709539"/>
          </a:xfrm>
        </p:spPr>
        <p:txBody>
          <a:bodyPr>
            <a:normAutofit/>
          </a:bodyPr>
          <a:lstStyle/>
          <a:p>
            <a:r>
              <a:rPr lang="en-US" dirty="0"/>
              <a:t>The Sleuth Kit (TSK)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25.03.2022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Team@oodrive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18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82331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comparaison</a:t>
            </a:r>
          </a:p>
        </p:txBody>
      </p:sp>
      <p:pic>
        <p:nvPicPr>
          <p:cNvPr id="2" name="Espace réservé du contenu 1">
            <a:extLst>
              <a:ext uri="{FF2B5EF4-FFF2-40B4-BE49-F238E27FC236}">
                <a16:creationId xmlns:a16="http://schemas.microsoft.com/office/drawing/2014/main" id="{AB39BD40-E360-4687-A634-A9A9D6692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5656" y="1665712"/>
            <a:ext cx="6120680" cy="4624693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25.03.2022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19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26206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8024" y="2852936"/>
            <a:ext cx="4104456" cy="1709539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25.03.2022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Team@oodrive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9040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noProof="1"/>
              <a:t>Gestion du stockage vs gestion du système de fichiers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25.03.2022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F6CC08FC-B9E9-4BFD-B498-1ED0A50B2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240" y="1970977"/>
            <a:ext cx="7886700" cy="334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4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DB722CE-6A40-4396-875A-92667EB77A14}"/>
              </a:ext>
            </a:extLst>
          </p:cNvPr>
          <p:cNvSpPr/>
          <p:nvPr/>
        </p:nvSpPr>
        <p:spPr>
          <a:xfrm>
            <a:off x="6372200" y="2435164"/>
            <a:ext cx="720080" cy="129740"/>
          </a:xfrm>
          <a:prstGeom prst="rect">
            <a:avLst/>
          </a:prstGeom>
          <a:solidFill>
            <a:srgbClr val="F711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highlight>
                <a:srgbClr val="FF00FF"/>
              </a:highligh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TSK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25.03.2022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21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B6063805-ADE6-4B5C-8643-A0606E70E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88024" y="1949072"/>
            <a:ext cx="3617339" cy="388937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0C0DFE2-D065-4FE1-8F2F-3BD93377E29E}"/>
              </a:ext>
            </a:extLst>
          </p:cNvPr>
          <p:cNvSpPr txBox="1"/>
          <p:nvPr/>
        </p:nvSpPr>
        <p:spPr>
          <a:xfrm>
            <a:off x="1115616" y="2265477"/>
            <a:ext cx="444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ighlight>
                  <a:srgbClr val="FF00FF"/>
                </a:highlight>
              </a:rPr>
              <a:t> </a:t>
            </a:r>
            <a:r>
              <a:rPr lang="fr-FR" sz="1400" dirty="0">
                <a:highlight>
                  <a:srgbClr val="FF00FF"/>
                </a:highlight>
              </a:rPr>
              <a:t>la gestion des erreurs, les types et les fonctions pratiques 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0862554-E0EF-4D4B-A5E0-78559418C636}"/>
              </a:ext>
            </a:extLst>
          </p:cNvPr>
          <p:cNvCxnSpPr>
            <a:stCxn id="13" idx="3"/>
          </p:cNvCxnSpPr>
          <p:nvPr/>
        </p:nvCxnSpPr>
        <p:spPr>
          <a:xfrm>
            <a:off x="5561320" y="2450143"/>
            <a:ext cx="666864" cy="42753"/>
          </a:xfrm>
          <a:prstGeom prst="straightConnector1">
            <a:avLst/>
          </a:prstGeom>
          <a:ln>
            <a:solidFill>
              <a:srgbClr val="F711C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4F9550D4-9BFD-447B-B2F0-80D794240F9A}"/>
              </a:ext>
            </a:extLst>
          </p:cNvPr>
          <p:cNvSpPr txBox="1"/>
          <p:nvPr/>
        </p:nvSpPr>
        <p:spPr>
          <a:xfrm>
            <a:off x="6838277" y="3708321"/>
            <a:ext cx="15670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highlight>
                  <a:srgbClr val="00FFFF"/>
                </a:highlight>
              </a:rPr>
              <a:t>créer un index des hachages </a:t>
            </a:r>
          </a:p>
          <a:p>
            <a:r>
              <a:rPr lang="fr-FR" sz="1400" dirty="0">
                <a:highlight>
                  <a:srgbClr val="00FFFF"/>
                </a:highlight>
              </a:rPr>
              <a:t>et effectuer des recherches </a:t>
            </a:r>
          </a:p>
          <a:p>
            <a:r>
              <a:rPr lang="fr-FR" sz="1400" dirty="0">
                <a:highlight>
                  <a:srgbClr val="00FFFF"/>
                </a:highlight>
              </a:rPr>
              <a:t>rapides sur ceux-ci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E7EED0C-05BF-42BA-9671-6E91A7AA74F5}"/>
              </a:ext>
            </a:extLst>
          </p:cNvPr>
          <p:cNvCxnSpPr/>
          <p:nvPr/>
        </p:nvCxnSpPr>
        <p:spPr>
          <a:xfrm flipV="1">
            <a:off x="7621820" y="3429000"/>
            <a:ext cx="0" cy="279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549B4578-35D8-4029-9324-032A143E8F09}"/>
              </a:ext>
            </a:extLst>
          </p:cNvPr>
          <p:cNvSpPr txBox="1"/>
          <p:nvPr/>
        </p:nvSpPr>
        <p:spPr>
          <a:xfrm>
            <a:off x="179512" y="3209597"/>
            <a:ext cx="5270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ighlight>
                  <a:srgbClr val="00FF00"/>
                </a:highlight>
              </a:rPr>
              <a:t>permet d'ouvrir et de traiter des images disques de différents formats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4070A82-D4C5-4CE4-A97B-1DAE3531233E}"/>
              </a:ext>
            </a:extLst>
          </p:cNvPr>
          <p:cNvCxnSpPr>
            <a:stCxn id="21" idx="3"/>
          </p:cNvCxnSpPr>
          <p:nvPr/>
        </p:nvCxnSpPr>
        <p:spPr>
          <a:xfrm flipV="1">
            <a:off x="5449866" y="3363485"/>
            <a:ext cx="274262" cy="1"/>
          </a:xfrm>
          <a:prstGeom prst="straightConnector1">
            <a:avLst/>
          </a:prstGeom>
          <a:ln>
            <a:solidFill>
              <a:srgbClr val="20C54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06665CC5-6D96-4E16-A79D-2A179B93B9DA}"/>
              </a:ext>
            </a:extLst>
          </p:cNvPr>
          <p:cNvSpPr txBox="1"/>
          <p:nvPr/>
        </p:nvSpPr>
        <p:spPr>
          <a:xfrm>
            <a:off x="197321" y="4018334"/>
            <a:ext cx="4430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ighlight>
                  <a:srgbClr val="C0C0C0"/>
                </a:highlight>
              </a:rPr>
              <a:t>le traitement des données en tant que système de volume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942FB8E-69CB-4E9B-8030-FF3A0390FEE2}"/>
              </a:ext>
            </a:extLst>
          </p:cNvPr>
          <p:cNvCxnSpPr>
            <a:stCxn id="24" idx="3"/>
          </p:cNvCxnSpPr>
          <p:nvPr/>
        </p:nvCxnSpPr>
        <p:spPr>
          <a:xfrm flipV="1">
            <a:off x="4627573" y="4172222"/>
            <a:ext cx="448483" cy="1"/>
          </a:xfrm>
          <a:prstGeom prst="straightConnector1">
            <a:avLst/>
          </a:prstGeom>
          <a:ln>
            <a:solidFill>
              <a:srgbClr val="7F7F7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17107E24-9AD0-40FF-B2A7-867DDADAF7A8}"/>
              </a:ext>
            </a:extLst>
          </p:cNvPr>
          <p:cNvSpPr txBox="1"/>
          <p:nvPr/>
        </p:nvSpPr>
        <p:spPr>
          <a:xfrm>
            <a:off x="461831" y="4830631"/>
            <a:ext cx="4344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ighlight>
                  <a:srgbClr val="FFFF00"/>
                </a:highlight>
              </a:rPr>
              <a:t>le traitement des données comme un système de fichiers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1F0D1EF3-4264-49B6-9461-BE56D98B87B3}"/>
              </a:ext>
            </a:extLst>
          </p:cNvPr>
          <p:cNvCxnSpPr>
            <a:cxnSpLocks/>
          </p:cNvCxnSpPr>
          <p:nvPr/>
        </p:nvCxnSpPr>
        <p:spPr>
          <a:xfrm flipV="1">
            <a:off x="4851814" y="4877872"/>
            <a:ext cx="872314" cy="10308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FF1D2B54-6DCE-4542-9022-738385226014}"/>
              </a:ext>
            </a:extLst>
          </p:cNvPr>
          <p:cNvSpPr txBox="1"/>
          <p:nvPr/>
        </p:nvSpPr>
        <p:spPr>
          <a:xfrm>
            <a:off x="1143512" y="5407908"/>
            <a:ext cx="308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ighlight>
                  <a:srgbClr val="2A9A72"/>
                </a:highlight>
              </a:rPr>
              <a:t> </a:t>
            </a:r>
            <a:r>
              <a:rPr lang="fr-FR" sz="1400" dirty="0">
                <a:highlight>
                  <a:srgbClr val="2A9A72"/>
                </a:highlight>
              </a:rPr>
              <a:t>intègre toutes les couches précédentes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5766A766-EA8D-4BDB-A7F5-A4D01B1BEE46}"/>
              </a:ext>
            </a:extLst>
          </p:cNvPr>
          <p:cNvCxnSpPr>
            <a:stCxn id="31" idx="3"/>
          </p:cNvCxnSpPr>
          <p:nvPr/>
        </p:nvCxnSpPr>
        <p:spPr>
          <a:xfrm>
            <a:off x="4228587" y="5592574"/>
            <a:ext cx="1783573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166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noProof="1"/>
              <a:t>Couches du système de fichiers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25.03.2022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9B45C3F-A63C-40D0-99E0-15E3FD1A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>
                <a:highlight>
                  <a:srgbClr val="FFFF00"/>
                </a:highlight>
              </a:rPr>
              <a:t>décrit la disposition et les caractéristiques générales du système de fichiers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364DF0B-CA68-47EA-A01C-B3543C7D4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022" y="2362051"/>
            <a:ext cx="5591955" cy="2133898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453DBAC-2066-414C-8875-43391A9B76DF}"/>
              </a:ext>
            </a:extLst>
          </p:cNvPr>
          <p:cNvCxnSpPr>
            <a:cxnSpLocks/>
          </p:cNvCxnSpPr>
          <p:nvPr/>
        </p:nvCxnSpPr>
        <p:spPr>
          <a:xfrm>
            <a:off x="3923928" y="2276872"/>
            <a:ext cx="0" cy="2880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F57CE04-97A1-4B5A-BC3A-B4B43403F82D}"/>
              </a:ext>
            </a:extLst>
          </p:cNvPr>
          <p:cNvSpPr txBox="1"/>
          <p:nvPr/>
        </p:nvSpPr>
        <p:spPr>
          <a:xfrm>
            <a:off x="323528" y="4558153"/>
            <a:ext cx="2087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ighlight>
                  <a:srgbClr val="FF00FF"/>
                </a:highlight>
              </a:rPr>
              <a:t>une structure différente </a:t>
            </a:r>
          </a:p>
          <a:p>
            <a:r>
              <a:rPr lang="fr-FR" sz="1400" dirty="0">
                <a:highlight>
                  <a:srgbClr val="FF00FF"/>
                </a:highlight>
              </a:rPr>
              <a:t>de celle des métadonnées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B90CB4-C78A-4D6C-8A3C-6059CF896E44}"/>
              </a:ext>
            </a:extLst>
          </p:cNvPr>
          <p:cNvCxnSpPr>
            <a:stCxn id="14" idx="0"/>
          </p:cNvCxnSpPr>
          <p:nvPr/>
        </p:nvCxnSpPr>
        <p:spPr>
          <a:xfrm flipV="1">
            <a:off x="1367276" y="4293096"/>
            <a:ext cx="684444" cy="265057"/>
          </a:xfrm>
          <a:prstGeom prst="straightConnector1">
            <a:avLst/>
          </a:prstGeom>
          <a:ln>
            <a:solidFill>
              <a:srgbClr val="F711C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5FABFD22-326F-4359-B351-25B4660C6BD4}"/>
              </a:ext>
            </a:extLst>
          </p:cNvPr>
          <p:cNvSpPr txBox="1"/>
          <p:nvPr/>
        </p:nvSpPr>
        <p:spPr>
          <a:xfrm>
            <a:off x="2848909" y="5061972"/>
            <a:ext cx="2344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  <a:r>
              <a:rPr lang="fr-FR" sz="1400" dirty="0">
                <a:highlight>
                  <a:srgbClr val="00FFFF"/>
                </a:highlight>
              </a:rPr>
              <a:t>les données descriptives </a:t>
            </a:r>
          </a:p>
          <a:p>
            <a:r>
              <a:rPr lang="fr-FR" sz="1400" dirty="0">
                <a:highlight>
                  <a:srgbClr val="00FFFF"/>
                </a:highlight>
              </a:rPr>
              <a:t>des fichiers et des répertoires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844B9F0-5938-45AB-8F5F-08648C09BC3B}"/>
              </a:ext>
            </a:extLst>
          </p:cNvPr>
          <p:cNvCxnSpPr>
            <a:stCxn id="17" idx="0"/>
          </p:cNvCxnSpPr>
          <p:nvPr/>
        </p:nvCxnSpPr>
        <p:spPr>
          <a:xfrm flipV="1">
            <a:off x="4021217" y="4425624"/>
            <a:ext cx="0" cy="63634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6A6726BE-EBA1-4DF7-9581-BFD7DB56C7A6}"/>
              </a:ext>
            </a:extLst>
          </p:cNvPr>
          <p:cNvSpPr txBox="1"/>
          <p:nvPr/>
        </p:nvSpPr>
        <p:spPr>
          <a:xfrm>
            <a:off x="5495132" y="4604498"/>
            <a:ext cx="2369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ighlight>
                  <a:srgbClr val="FF0000"/>
                </a:highlight>
              </a:rPr>
              <a:t>contient les unités de </a:t>
            </a:r>
          </a:p>
          <a:p>
            <a:r>
              <a:rPr lang="fr-FR" sz="1400" dirty="0">
                <a:highlight>
                  <a:srgbClr val="FF0000"/>
                </a:highlight>
              </a:rPr>
              <a:t>données (blocs et les clusters)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93DE89D-5AAE-431A-97E9-6E9A28461D91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6012160" y="4365104"/>
            <a:ext cx="667784" cy="239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C3FAD287-74B1-46F4-A326-58251768C6C1}"/>
              </a:ext>
            </a:extLst>
          </p:cNvPr>
          <p:cNvSpPr txBox="1"/>
          <p:nvPr/>
        </p:nvSpPr>
        <p:spPr>
          <a:xfrm>
            <a:off x="6787373" y="2194934"/>
            <a:ext cx="2308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ighlight>
                  <a:srgbClr val="C0C0C0"/>
                </a:highlight>
              </a:rPr>
              <a:t>les données non essentielles </a:t>
            </a:r>
          </a:p>
          <a:p>
            <a:r>
              <a:rPr lang="fr-FR" sz="1400" dirty="0">
                <a:highlight>
                  <a:srgbClr val="C0C0C0"/>
                </a:highlight>
              </a:rPr>
              <a:t>du système de fichiers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6BAFB00-288B-41C8-81B6-FBBE0108DBE0}"/>
              </a:ext>
            </a:extLst>
          </p:cNvPr>
          <p:cNvCxnSpPr>
            <a:stCxn id="23" idx="2"/>
          </p:cNvCxnSpPr>
          <p:nvPr/>
        </p:nvCxnSpPr>
        <p:spPr>
          <a:xfrm flipH="1">
            <a:off x="6516216" y="2718154"/>
            <a:ext cx="1425448" cy="3508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416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DB722CE-6A40-4396-875A-92667EB77A14}"/>
              </a:ext>
            </a:extLst>
          </p:cNvPr>
          <p:cNvSpPr/>
          <p:nvPr/>
        </p:nvSpPr>
        <p:spPr>
          <a:xfrm>
            <a:off x="6372200" y="2435164"/>
            <a:ext cx="720080" cy="129740"/>
          </a:xfrm>
          <a:prstGeom prst="rect">
            <a:avLst/>
          </a:prstGeom>
          <a:solidFill>
            <a:srgbClr val="F711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highlight>
                <a:srgbClr val="FF00FF"/>
              </a:highligh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Outils TSK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25.03.2022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B6063805-ADE6-4B5C-8643-A0606E70E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88024" y="1949072"/>
            <a:ext cx="3617339" cy="388937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549B4578-35D8-4029-9324-032A143E8F09}"/>
              </a:ext>
            </a:extLst>
          </p:cNvPr>
          <p:cNvSpPr txBox="1"/>
          <p:nvPr/>
        </p:nvSpPr>
        <p:spPr>
          <a:xfrm>
            <a:off x="91969" y="2448674"/>
            <a:ext cx="48845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highlight>
                  <a:srgbClr val="00FF00"/>
                </a:highlight>
              </a:rPr>
              <a:t>Images</a:t>
            </a:r>
          </a:p>
          <a:p>
            <a:r>
              <a:rPr lang="fr-FR" sz="1200" b="1" dirty="0" err="1">
                <a:highlight>
                  <a:srgbClr val="00FF00"/>
                </a:highlight>
              </a:rPr>
              <a:t>img_stat</a:t>
            </a:r>
            <a:r>
              <a:rPr lang="fr-FR" sz="1200" b="1" dirty="0">
                <a:highlight>
                  <a:srgbClr val="00FF00"/>
                </a:highlight>
              </a:rPr>
              <a:t> </a:t>
            </a:r>
            <a:r>
              <a:rPr lang="fr-FR" sz="1200" dirty="0">
                <a:highlight>
                  <a:srgbClr val="00FF00"/>
                </a:highlight>
              </a:rPr>
              <a:t>: outil permettant d'afficher les détails du format de l'image</a:t>
            </a:r>
          </a:p>
          <a:p>
            <a:r>
              <a:rPr lang="fr-FR" sz="1200" b="1" dirty="0" err="1">
                <a:highlight>
                  <a:srgbClr val="00FF00"/>
                </a:highlight>
              </a:rPr>
              <a:t>img_cat</a:t>
            </a:r>
            <a:r>
              <a:rPr lang="fr-FR" sz="1200" b="1" dirty="0">
                <a:highlight>
                  <a:srgbClr val="00FF00"/>
                </a:highlight>
              </a:rPr>
              <a:t> </a:t>
            </a:r>
            <a:r>
              <a:rPr lang="fr-FR" sz="1200" dirty="0">
                <a:highlight>
                  <a:srgbClr val="00FF00"/>
                </a:highlight>
              </a:rPr>
              <a:t>: Cet outil montrera le contenu brut d'un fichier image.</a:t>
            </a:r>
          </a:p>
          <a:p>
            <a:r>
              <a:rPr lang="fr-FR" sz="1200" dirty="0">
                <a:highlight>
                  <a:srgbClr val="00FF00"/>
                </a:highlight>
              </a:rPr>
              <a:t>Disques</a:t>
            </a:r>
          </a:p>
          <a:p>
            <a:r>
              <a:rPr lang="fr-FR" sz="1200" b="1" dirty="0" err="1">
                <a:highlight>
                  <a:srgbClr val="00FF00"/>
                </a:highlight>
              </a:rPr>
              <a:t>disk_sreset</a:t>
            </a:r>
            <a:r>
              <a:rPr lang="fr-FR" sz="1200" b="1" dirty="0">
                <a:highlight>
                  <a:srgbClr val="00FF00"/>
                </a:highlight>
              </a:rPr>
              <a:t> </a:t>
            </a:r>
            <a:r>
              <a:rPr lang="fr-FR" sz="1200" dirty="0">
                <a:highlight>
                  <a:srgbClr val="00FF00"/>
                </a:highlight>
              </a:rPr>
              <a:t>: Cet outil supprimera temporairement un HPA s'il en existe un </a:t>
            </a:r>
          </a:p>
          <a:p>
            <a:r>
              <a:rPr lang="fr-FR" sz="1200" b="1" dirty="0" err="1">
                <a:highlight>
                  <a:srgbClr val="00FF00"/>
                </a:highlight>
              </a:rPr>
              <a:t>disk_stat</a:t>
            </a:r>
            <a:r>
              <a:rPr lang="fr-FR" sz="1200" b="1" dirty="0">
                <a:highlight>
                  <a:srgbClr val="00FF00"/>
                </a:highlight>
              </a:rPr>
              <a:t> </a:t>
            </a:r>
            <a:r>
              <a:rPr lang="fr-FR" sz="1200" dirty="0">
                <a:highlight>
                  <a:srgbClr val="00FF00"/>
                </a:highlight>
              </a:rPr>
              <a:t>: Cet outil indique si un HPA existe.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4070A82-D4C5-4CE4-A97B-1DAE3531233E}"/>
              </a:ext>
            </a:extLst>
          </p:cNvPr>
          <p:cNvCxnSpPr>
            <a:cxnSpLocks/>
          </p:cNvCxnSpPr>
          <p:nvPr/>
        </p:nvCxnSpPr>
        <p:spPr>
          <a:xfrm>
            <a:off x="4644008" y="2919558"/>
            <a:ext cx="1080120" cy="319353"/>
          </a:xfrm>
          <a:prstGeom prst="straightConnector1">
            <a:avLst/>
          </a:prstGeom>
          <a:ln>
            <a:solidFill>
              <a:srgbClr val="20C54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17107E24-9AD0-40FF-B2A7-867DDADAF7A8}"/>
              </a:ext>
            </a:extLst>
          </p:cNvPr>
          <p:cNvSpPr txBox="1"/>
          <p:nvPr/>
        </p:nvSpPr>
        <p:spPr>
          <a:xfrm>
            <a:off x="175383" y="4342504"/>
            <a:ext cx="64213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>
                <a:highlight>
                  <a:srgbClr val="FFFF00"/>
                </a:highlight>
              </a:rPr>
              <a:t>tsk_comparedir</a:t>
            </a:r>
            <a:r>
              <a:rPr lang="fr-FR" sz="1200" b="1" dirty="0">
                <a:highlight>
                  <a:srgbClr val="FFFF00"/>
                </a:highlight>
              </a:rPr>
              <a:t> </a:t>
            </a:r>
            <a:r>
              <a:rPr lang="fr-FR" sz="1200" dirty="0">
                <a:highlight>
                  <a:srgbClr val="FFFF00"/>
                </a:highlight>
              </a:rPr>
              <a:t>: Compare une hiérarchie de répertoires locaux avec le </a:t>
            </a:r>
          </a:p>
          <a:p>
            <a:r>
              <a:rPr lang="fr-FR" sz="1200" dirty="0">
                <a:highlight>
                  <a:srgbClr val="FFFF00"/>
                </a:highlight>
              </a:rPr>
              <a:t>contenu d'un périphérique brut (ou d'une image disque). Cela peut être</a:t>
            </a:r>
          </a:p>
          <a:p>
            <a:r>
              <a:rPr lang="fr-FR" sz="1200" dirty="0">
                <a:highlight>
                  <a:srgbClr val="FFFF00"/>
                </a:highlight>
              </a:rPr>
              <a:t> utilisé pour détecter les rootkits.</a:t>
            </a:r>
          </a:p>
          <a:p>
            <a:r>
              <a:rPr lang="fr-FR" sz="1200" b="1" dirty="0" err="1">
                <a:highlight>
                  <a:srgbClr val="FFFF00"/>
                </a:highlight>
              </a:rPr>
              <a:t>tsk_gettimes</a:t>
            </a:r>
            <a:r>
              <a:rPr lang="fr-FR" sz="1200" b="1" dirty="0">
                <a:highlight>
                  <a:srgbClr val="FFFF00"/>
                </a:highlight>
              </a:rPr>
              <a:t> </a:t>
            </a:r>
            <a:r>
              <a:rPr lang="fr-FR" sz="1200" dirty="0">
                <a:highlight>
                  <a:srgbClr val="FFFF00"/>
                </a:highlight>
              </a:rPr>
              <a:t>: Extrait toutes les données temporelles de l'image pour en </a:t>
            </a:r>
          </a:p>
          <a:p>
            <a:r>
              <a:rPr lang="fr-FR" sz="1200" dirty="0">
                <a:highlight>
                  <a:srgbClr val="FFFF00"/>
                </a:highlight>
              </a:rPr>
              <a:t>faire une chronologie. Equivalent à l'exécution de </a:t>
            </a:r>
            <a:r>
              <a:rPr lang="fr-FR" sz="1200" dirty="0" err="1">
                <a:highlight>
                  <a:srgbClr val="FFFF00"/>
                </a:highlight>
              </a:rPr>
              <a:t>fls</a:t>
            </a:r>
            <a:r>
              <a:rPr lang="fr-FR" sz="1200" dirty="0">
                <a:highlight>
                  <a:srgbClr val="FFFF00"/>
                </a:highlight>
              </a:rPr>
              <a:t> avec l'option '-m’.</a:t>
            </a:r>
          </a:p>
          <a:p>
            <a:r>
              <a:rPr lang="fr-FR" sz="1200" b="1" dirty="0" err="1">
                <a:highlight>
                  <a:srgbClr val="FFFF00"/>
                </a:highlight>
              </a:rPr>
              <a:t>tsk_loaddb</a:t>
            </a:r>
            <a:r>
              <a:rPr lang="fr-FR" sz="1200" b="1" dirty="0">
                <a:highlight>
                  <a:srgbClr val="FFFF00"/>
                </a:highlight>
              </a:rPr>
              <a:t> </a:t>
            </a:r>
            <a:r>
              <a:rPr lang="fr-FR" sz="1200" dirty="0">
                <a:highlight>
                  <a:srgbClr val="FFFF00"/>
                </a:highlight>
              </a:rPr>
              <a:t>: Charge les métadonnées d'une image dans une base de données </a:t>
            </a:r>
          </a:p>
          <a:p>
            <a:r>
              <a:rPr lang="fr-FR" sz="1200" dirty="0">
                <a:highlight>
                  <a:srgbClr val="FFFF00"/>
                </a:highlight>
              </a:rPr>
              <a:t>SQLite. Cela permet à d'autres outils d'être facilement écrits dans une </a:t>
            </a:r>
          </a:p>
          <a:p>
            <a:r>
              <a:rPr lang="fr-FR" sz="1200" dirty="0">
                <a:highlight>
                  <a:srgbClr val="FFFF00"/>
                </a:highlight>
              </a:rPr>
              <a:t>variété de langages et de leur donner accès au contenu de l'image.</a:t>
            </a:r>
          </a:p>
          <a:p>
            <a:r>
              <a:rPr lang="fr-FR" sz="1200" b="1" dirty="0" err="1">
                <a:highlight>
                  <a:srgbClr val="FFFF00"/>
                </a:highlight>
              </a:rPr>
              <a:t>tsk_recover</a:t>
            </a:r>
            <a:r>
              <a:rPr lang="fr-FR" sz="1200" b="1" dirty="0">
                <a:highlight>
                  <a:srgbClr val="FFFF00"/>
                </a:highlight>
              </a:rPr>
              <a:t> </a:t>
            </a:r>
            <a:r>
              <a:rPr lang="fr-FR" sz="1200" dirty="0">
                <a:highlight>
                  <a:srgbClr val="FFFF00"/>
                </a:highlight>
              </a:rPr>
              <a:t>: Extrait les fichiers non alloués (ou alloués) d'une image disque vers un répertoire local.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4A97F85-4F4C-43A1-A53C-379F497631AE}"/>
              </a:ext>
            </a:extLst>
          </p:cNvPr>
          <p:cNvSpPr txBox="1"/>
          <p:nvPr/>
        </p:nvSpPr>
        <p:spPr>
          <a:xfrm>
            <a:off x="6553618" y="3600599"/>
            <a:ext cx="27736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>
                <a:highlight>
                  <a:srgbClr val="C0C0C0"/>
                </a:highlight>
              </a:rPr>
              <a:t>mmls</a:t>
            </a:r>
            <a:r>
              <a:rPr lang="fr-FR" sz="1200" dirty="0">
                <a:highlight>
                  <a:srgbClr val="C0C0C0"/>
                </a:highlight>
              </a:rPr>
              <a:t> : Affiche la disposition d'un disque, </a:t>
            </a:r>
          </a:p>
          <a:p>
            <a:r>
              <a:rPr lang="fr-FR" sz="1200" dirty="0">
                <a:highlight>
                  <a:srgbClr val="C0C0C0"/>
                </a:highlight>
              </a:rPr>
              <a:t>y compris les espaces non alloués.</a:t>
            </a:r>
          </a:p>
          <a:p>
            <a:r>
              <a:rPr lang="fr-FR" sz="1200" b="1" dirty="0" err="1">
                <a:highlight>
                  <a:srgbClr val="C0C0C0"/>
                </a:highlight>
              </a:rPr>
              <a:t>mmstat</a:t>
            </a:r>
            <a:r>
              <a:rPr lang="fr-FR" sz="1200" b="1" dirty="0">
                <a:highlight>
                  <a:srgbClr val="C0C0C0"/>
                </a:highlight>
              </a:rPr>
              <a:t> </a:t>
            </a:r>
            <a:r>
              <a:rPr lang="fr-FR" sz="1200" dirty="0">
                <a:highlight>
                  <a:srgbClr val="C0C0C0"/>
                </a:highlight>
              </a:rPr>
              <a:t>: Affiche des détails sur un </a:t>
            </a:r>
          </a:p>
          <a:p>
            <a:r>
              <a:rPr lang="fr-FR" sz="1200" dirty="0">
                <a:highlight>
                  <a:srgbClr val="C0C0C0"/>
                </a:highlight>
              </a:rPr>
              <a:t>système de volume (généralement </a:t>
            </a:r>
          </a:p>
          <a:p>
            <a:r>
              <a:rPr lang="fr-FR" sz="1200" dirty="0">
                <a:highlight>
                  <a:srgbClr val="C0C0C0"/>
                </a:highlight>
              </a:rPr>
              <a:t>seulement le type).</a:t>
            </a:r>
          </a:p>
          <a:p>
            <a:r>
              <a:rPr lang="fr-FR" sz="1200" b="1" dirty="0" err="1">
                <a:highlight>
                  <a:srgbClr val="C0C0C0"/>
                </a:highlight>
              </a:rPr>
              <a:t>mmcat</a:t>
            </a:r>
            <a:r>
              <a:rPr lang="fr-FR" sz="1200" dirty="0">
                <a:highlight>
                  <a:srgbClr val="C0C0C0"/>
                </a:highlight>
              </a:rPr>
              <a:t> : Extrait le contenu d'un volume </a:t>
            </a:r>
          </a:p>
          <a:p>
            <a:r>
              <a:rPr lang="fr-FR" sz="1200" dirty="0">
                <a:highlight>
                  <a:srgbClr val="C0C0C0"/>
                </a:highlight>
              </a:rPr>
              <a:t>spécifique vers STDOUT.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79B62EF-EECF-4071-B954-EC4B1BF96621}"/>
              </a:ext>
            </a:extLst>
          </p:cNvPr>
          <p:cNvCxnSpPr/>
          <p:nvPr/>
        </p:nvCxnSpPr>
        <p:spPr>
          <a:xfrm flipH="1" flipV="1">
            <a:off x="6012160" y="4077072"/>
            <a:ext cx="541458" cy="2160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7556CDE-7ED7-4D2E-B668-B3367518B850}"/>
              </a:ext>
            </a:extLst>
          </p:cNvPr>
          <p:cNvCxnSpPr/>
          <p:nvPr/>
        </p:nvCxnSpPr>
        <p:spPr>
          <a:xfrm flipV="1">
            <a:off x="4976511" y="4941168"/>
            <a:ext cx="747617" cy="4442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478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noProof="1"/>
              <a:t>Outils FS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25.03.2022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24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9B45C3F-A63C-40D0-99E0-15E3FD1A8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258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200" b="1" dirty="0" err="1">
                <a:highlight>
                  <a:srgbClr val="FFFF00"/>
                </a:highlight>
              </a:rPr>
              <a:t>fsstat</a:t>
            </a:r>
            <a:r>
              <a:rPr lang="fr-FR" sz="1200" dirty="0">
                <a:highlight>
                  <a:srgbClr val="FFFF00"/>
                </a:highlight>
              </a:rPr>
              <a:t> : Affiche les détails et les statistiques du système de fichiers, </a:t>
            </a:r>
          </a:p>
          <a:p>
            <a:pPr marL="0" indent="0">
              <a:buNone/>
            </a:pPr>
            <a:r>
              <a:rPr lang="fr-FR" sz="1200" dirty="0">
                <a:highlight>
                  <a:srgbClr val="FFFF00"/>
                </a:highlight>
              </a:rPr>
              <a:t>y compris la disposition, les tailles et les étiquettes</a:t>
            </a:r>
            <a:r>
              <a:rPr lang="fr-FR" sz="1400" dirty="0"/>
              <a:t>.</a:t>
            </a:r>
            <a:endParaRPr lang="fr-FR" sz="1400" dirty="0">
              <a:highlight>
                <a:srgbClr val="FFFF00"/>
              </a:highlight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364DF0B-CA68-47EA-A01C-B3543C7D4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24" y="2430248"/>
            <a:ext cx="5591955" cy="2133898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453DBAC-2066-414C-8875-43391A9B76DF}"/>
              </a:ext>
            </a:extLst>
          </p:cNvPr>
          <p:cNvCxnSpPr>
            <a:cxnSpLocks/>
          </p:cNvCxnSpPr>
          <p:nvPr/>
        </p:nvCxnSpPr>
        <p:spPr>
          <a:xfrm>
            <a:off x="3923928" y="2276872"/>
            <a:ext cx="0" cy="2880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F57CE04-97A1-4B5A-BC3A-B4B43403F82D}"/>
              </a:ext>
            </a:extLst>
          </p:cNvPr>
          <p:cNvSpPr txBox="1"/>
          <p:nvPr/>
        </p:nvSpPr>
        <p:spPr>
          <a:xfrm>
            <a:off x="91319" y="4568180"/>
            <a:ext cx="4553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>
                <a:highlight>
                  <a:srgbClr val="FF00FF"/>
                </a:highlight>
              </a:rPr>
              <a:t>ffind</a:t>
            </a:r>
            <a:r>
              <a:rPr lang="fr-FR" sz="1200" dirty="0">
                <a:highlight>
                  <a:srgbClr val="FF00FF"/>
                </a:highlight>
              </a:rPr>
              <a:t> : Trouve les noms de fichiers alloués et non alloués </a:t>
            </a:r>
          </a:p>
          <a:p>
            <a:r>
              <a:rPr lang="fr-FR" sz="1200" dirty="0">
                <a:highlight>
                  <a:srgbClr val="FF00FF"/>
                </a:highlight>
              </a:rPr>
              <a:t>qui pointent vers une structure de </a:t>
            </a:r>
            <a:r>
              <a:rPr lang="fr-FR" sz="1200" dirty="0" err="1">
                <a:highlight>
                  <a:srgbClr val="FF00FF"/>
                </a:highlight>
              </a:rPr>
              <a:t>méta-données</a:t>
            </a:r>
            <a:r>
              <a:rPr lang="fr-FR" sz="1200" dirty="0">
                <a:highlight>
                  <a:srgbClr val="FF00FF"/>
                </a:highlight>
              </a:rPr>
              <a:t> donnée.</a:t>
            </a:r>
          </a:p>
          <a:p>
            <a:r>
              <a:rPr lang="fr-FR" sz="1200" b="1" dirty="0" err="1">
                <a:highlight>
                  <a:srgbClr val="FF00FF"/>
                </a:highlight>
              </a:rPr>
              <a:t>fls</a:t>
            </a:r>
            <a:r>
              <a:rPr lang="fr-FR" sz="1200" dirty="0">
                <a:highlight>
                  <a:srgbClr val="FF00FF"/>
                </a:highlight>
              </a:rPr>
              <a:t> : Liste les noms de fichiers alloués et supprimés dans un répertoire</a:t>
            </a:r>
            <a:r>
              <a:rPr lang="fr-FR" sz="1200" dirty="0"/>
              <a:t>.</a:t>
            </a:r>
            <a:endParaRPr lang="fr-FR" sz="1200" dirty="0">
              <a:highlight>
                <a:srgbClr val="FF00FF"/>
              </a:highlight>
            </a:endParaRP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B90CB4-C78A-4D6C-8A3C-6059CF896E44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2367936" y="4425624"/>
            <a:ext cx="187840" cy="142556"/>
          </a:xfrm>
          <a:prstGeom prst="straightConnector1">
            <a:avLst/>
          </a:prstGeom>
          <a:ln>
            <a:solidFill>
              <a:srgbClr val="F711C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5FABFD22-326F-4359-B351-25B4660C6BD4}"/>
              </a:ext>
            </a:extLst>
          </p:cNvPr>
          <p:cNvSpPr txBox="1"/>
          <p:nvPr/>
        </p:nvSpPr>
        <p:spPr>
          <a:xfrm>
            <a:off x="1328355" y="5300477"/>
            <a:ext cx="7213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>
                <a:highlight>
                  <a:srgbClr val="00FFFF"/>
                </a:highlight>
              </a:rPr>
              <a:t>icat</a:t>
            </a:r>
            <a:r>
              <a:rPr lang="fr-FR" sz="1200" dirty="0">
                <a:highlight>
                  <a:srgbClr val="00FFFF"/>
                </a:highlight>
              </a:rPr>
              <a:t> : Extrait les unités de données d'un fichier, qui est spécifié par </a:t>
            </a:r>
          </a:p>
          <a:p>
            <a:r>
              <a:rPr lang="fr-FR" sz="1200" dirty="0">
                <a:highlight>
                  <a:srgbClr val="00FFFF"/>
                </a:highlight>
              </a:rPr>
              <a:t>son adresse de métadonnées (au lieu du nom du fichier).</a:t>
            </a:r>
          </a:p>
          <a:p>
            <a:r>
              <a:rPr lang="fr-FR" sz="1200" b="1" dirty="0" err="1">
                <a:highlight>
                  <a:srgbClr val="00FFFF"/>
                </a:highlight>
              </a:rPr>
              <a:t>ifind</a:t>
            </a:r>
            <a:r>
              <a:rPr lang="fr-FR" sz="1200" b="1" dirty="0">
                <a:highlight>
                  <a:srgbClr val="00FFFF"/>
                </a:highlight>
              </a:rPr>
              <a:t> </a:t>
            </a:r>
            <a:r>
              <a:rPr lang="fr-FR" sz="1200" dirty="0">
                <a:highlight>
                  <a:srgbClr val="00FFFF"/>
                </a:highlight>
              </a:rPr>
              <a:t>: Trouve la structure de métadonnées vers laquelle pointe </a:t>
            </a:r>
          </a:p>
          <a:p>
            <a:r>
              <a:rPr lang="fr-FR" sz="1200" dirty="0">
                <a:highlight>
                  <a:srgbClr val="00FFFF"/>
                </a:highlight>
              </a:rPr>
              <a:t>un nom de fichier donné ou la structure de métadonnées qui pointe vers une unité de données donnée.</a:t>
            </a:r>
          </a:p>
          <a:p>
            <a:r>
              <a:rPr lang="fr-FR" sz="1200" b="1" dirty="0">
                <a:highlight>
                  <a:srgbClr val="00FFFF"/>
                </a:highlight>
              </a:rPr>
              <a:t>ils</a:t>
            </a:r>
            <a:r>
              <a:rPr lang="fr-FR" sz="1200" dirty="0">
                <a:highlight>
                  <a:srgbClr val="00FFFF"/>
                </a:highlight>
              </a:rPr>
              <a:t> : Liste les structures de métadonnées et leur contenu dans un format délimité par des tubes.</a:t>
            </a:r>
          </a:p>
          <a:p>
            <a:r>
              <a:rPr lang="fr-FR" sz="1200" b="1" dirty="0" err="1">
                <a:highlight>
                  <a:srgbClr val="00FFFF"/>
                </a:highlight>
              </a:rPr>
              <a:t>istat</a:t>
            </a:r>
            <a:r>
              <a:rPr lang="fr-FR" sz="1200" dirty="0">
                <a:highlight>
                  <a:srgbClr val="00FFFF"/>
                </a:highlight>
              </a:rPr>
              <a:t> : Affiche les statistiques et les détails sur une structure de métadonnées donnée dans un format facile à lire.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844B9F0-5938-45AB-8F5F-08648C09BC3B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3538514" y="4410961"/>
            <a:ext cx="1396341" cy="88951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6A6726BE-EBA1-4DF7-9581-BFD7DB56C7A6}"/>
              </a:ext>
            </a:extLst>
          </p:cNvPr>
          <p:cNvSpPr txBox="1"/>
          <p:nvPr/>
        </p:nvSpPr>
        <p:spPr>
          <a:xfrm>
            <a:off x="5511950" y="287040"/>
            <a:ext cx="36065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highlight>
                  <a:srgbClr val="FF0000"/>
                </a:highlight>
              </a:rPr>
              <a:t>blkcat</a:t>
            </a:r>
            <a:r>
              <a:rPr lang="fr-FR" sz="1400" dirty="0">
                <a:highlight>
                  <a:srgbClr val="FF0000"/>
                </a:highlight>
              </a:rPr>
              <a:t> : Extrait le contenu d'une unité de données donnée.</a:t>
            </a:r>
          </a:p>
          <a:p>
            <a:r>
              <a:rPr lang="fr-FR" sz="1400" b="1" dirty="0" err="1">
                <a:highlight>
                  <a:srgbClr val="FF0000"/>
                </a:highlight>
              </a:rPr>
              <a:t>blkls</a:t>
            </a:r>
            <a:r>
              <a:rPr lang="fr-FR" sz="1400" dirty="0">
                <a:highlight>
                  <a:srgbClr val="FF0000"/>
                </a:highlight>
              </a:rPr>
              <a:t> : Liste les détails sur les unités de données et peut extraire </a:t>
            </a:r>
          </a:p>
          <a:p>
            <a:r>
              <a:rPr lang="fr-FR" sz="1400" dirty="0">
                <a:highlight>
                  <a:srgbClr val="FF0000"/>
                </a:highlight>
              </a:rPr>
              <a:t>l'espace non alloué du système de fichiers.</a:t>
            </a:r>
          </a:p>
          <a:p>
            <a:r>
              <a:rPr lang="fr-FR" sz="1400" b="1" dirty="0" err="1">
                <a:highlight>
                  <a:srgbClr val="FF0000"/>
                </a:highlight>
              </a:rPr>
              <a:t>blkstat</a:t>
            </a:r>
            <a:r>
              <a:rPr lang="fr-FR" sz="1400" dirty="0">
                <a:highlight>
                  <a:srgbClr val="FF0000"/>
                </a:highlight>
              </a:rPr>
              <a:t> : Affiche les statistiques sur une unité de données </a:t>
            </a:r>
          </a:p>
          <a:p>
            <a:r>
              <a:rPr lang="fr-FR" sz="1400" dirty="0">
                <a:highlight>
                  <a:srgbClr val="FF0000"/>
                </a:highlight>
              </a:rPr>
              <a:t>donnée dans un format facile à lire.</a:t>
            </a:r>
          </a:p>
          <a:p>
            <a:r>
              <a:rPr lang="fr-FR" sz="1400" b="1" dirty="0" err="1">
                <a:highlight>
                  <a:srgbClr val="FF0000"/>
                </a:highlight>
              </a:rPr>
              <a:t>blkcalc</a:t>
            </a:r>
            <a:r>
              <a:rPr lang="fr-FR" sz="1400" dirty="0">
                <a:highlight>
                  <a:srgbClr val="FF0000"/>
                </a:highlight>
              </a:rPr>
              <a:t> : Calcule où les données de l'image de </a:t>
            </a:r>
          </a:p>
          <a:p>
            <a:r>
              <a:rPr lang="fr-FR" sz="1400" dirty="0">
                <a:highlight>
                  <a:srgbClr val="FF0000"/>
                </a:highlight>
              </a:rPr>
              <a:t>l'espace non alloué (de </a:t>
            </a:r>
            <a:r>
              <a:rPr lang="fr-FR" sz="1400" dirty="0" err="1">
                <a:highlight>
                  <a:srgbClr val="FF0000"/>
                </a:highlight>
              </a:rPr>
              <a:t>blkls</a:t>
            </a:r>
            <a:r>
              <a:rPr lang="fr-FR" sz="1400" dirty="0">
                <a:highlight>
                  <a:srgbClr val="FF0000"/>
                </a:highlight>
              </a:rPr>
              <a:t>) existent dans l'image originale. </a:t>
            </a:r>
          </a:p>
          <a:p>
            <a:r>
              <a:rPr lang="fr-FR" sz="1400" dirty="0">
                <a:highlight>
                  <a:srgbClr val="FF0000"/>
                </a:highlight>
              </a:rPr>
              <a:t>Ceci est utilisé lorsque des preuves sont trouvées dans l'espace non alloué.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93DE89D-5AAE-431A-97E9-6E9A28461D91}"/>
              </a:ext>
            </a:extLst>
          </p:cNvPr>
          <p:cNvCxnSpPr>
            <a:cxnSpLocks/>
          </p:cNvCxnSpPr>
          <p:nvPr/>
        </p:nvCxnSpPr>
        <p:spPr>
          <a:xfrm flipH="1">
            <a:off x="6115053" y="3180140"/>
            <a:ext cx="1119823" cy="11257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2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A faire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25.03.2022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25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3B3D72E-8303-4C04-89E8-D4DA08F6B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Choisissez trois commandes du toolkit TSK</a:t>
            </a:r>
          </a:p>
          <a:p>
            <a:r>
              <a:rPr lang="fr-FR" dirty="0"/>
              <a:t>Décrivez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Les paramètres d’entrée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La fonction de la commande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Les paramètres de sortie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Expliquer comment les paramètres déterminent la sortie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Faire des copies d’écran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Utiliser l’image USB témoin</a:t>
            </a:r>
          </a:p>
        </p:txBody>
      </p:sp>
    </p:spTree>
    <p:extLst>
      <p:ext uri="{BB962C8B-B14F-4D97-AF65-F5344CB8AC3E}">
        <p14:creationId xmlns:p14="http://schemas.microsoft.com/office/powerpoint/2010/main" val="3700172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25.03.2022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5576" y="2348880"/>
            <a:ext cx="3308474" cy="1463675"/>
          </a:xfrm>
        </p:spPr>
        <p:txBody>
          <a:bodyPr>
            <a:noAutofit/>
          </a:bodyPr>
          <a:lstStyle/>
          <a:p>
            <a:r>
              <a:rPr lang="en-US" sz="3200" b="1" noProof="1"/>
              <a:t>Questions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95531-C87C-4E0C-AD7B-1163A36C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26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CC063F-ED4C-43CD-A6FF-314885967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13" y="450624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9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definition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noProof="1"/>
              <a:t>L'application de l'informatique et des procédures d'enquête à des fins juridiques impliquant l'analyse de preuves numériques en respectant:</a:t>
            </a:r>
          </a:p>
          <a:p>
            <a:r>
              <a:rPr lang="fr-FR" noProof="1"/>
              <a:t>La validation de l’autorité de recherche compétente</a:t>
            </a:r>
          </a:p>
          <a:p>
            <a:r>
              <a:rPr lang="fr-FR" noProof="1"/>
              <a:t>La chaîne de possession (lettre de transmission des preuves)</a:t>
            </a:r>
          </a:p>
          <a:p>
            <a:r>
              <a:rPr lang="fr-FR" noProof="1"/>
              <a:t>La validation mathématique (fonction de hachage)</a:t>
            </a:r>
          </a:p>
          <a:p>
            <a:r>
              <a:rPr lang="fr-FR" noProof="1"/>
              <a:t>L’utilisation d'outils validés</a:t>
            </a:r>
          </a:p>
          <a:p>
            <a:r>
              <a:rPr lang="fr-FR" noProof="1"/>
              <a:t>La répétabilité du démarche analytique</a:t>
            </a:r>
          </a:p>
          <a:p>
            <a:r>
              <a:rPr lang="fr-FR" noProof="1"/>
              <a:t>La production d’un rapport</a:t>
            </a:r>
          </a:p>
          <a:p>
            <a:r>
              <a:rPr lang="fr-FR" noProof="1"/>
              <a:t>L’éventuelle présentation d’expertise</a:t>
            </a:r>
          </a:p>
          <a:p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25.03.2022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73315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Definition NIST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noProof="1"/>
              <a:t>L'application de la science à </a:t>
            </a:r>
          </a:p>
          <a:p>
            <a:pPr marL="0" indent="0">
              <a:buNone/>
            </a:pPr>
            <a:endParaRPr lang="fr-FR" noProof="1"/>
          </a:p>
          <a:p>
            <a:r>
              <a:rPr lang="fr-FR" noProof="1"/>
              <a:t>L’identification</a:t>
            </a:r>
          </a:p>
          <a:p>
            <a:r>
              <a:rPr lang="fr-FR" noProof="1"/>
              <a:t>La collection</a:t>
            </a:r>
          </a:p>
          <a:p>
            <a:r>
              <a:rPr lang="fr-FR" noProof="1"/>
              <a:t>L’examination et </a:t>
            </a:r>
          </a:p>
          <a:p>
            <a:r>
              <a:rPr lang="fr-FR" noProof="1"/>
              <a:t>L’analyse</a:t>
            </a:r>
          </a:p>
          <a:p>
            <a:endParaRPr lang="fr-FR" noProof="1"/>
          </a:p>
          <a:p>
            <a:pPr marL="0" indent="0">
              <a:buNone/>
            </a:pPr>
            <a:r>
              <a:rPr lang="fr-FR" noProof="1"/>
              <a:t>Des données tout en</a:t>
            </a:r>
          </a:p>
          <a:p>
            <a:pPr marL="0" indent="0">
              <a:buNone/>
            </a:pPr>
            <a:endParaRPr lang="fr-FR" noProof="1"/>
          </a:p>
          <a:p>
            <a:r>
              <a:rPr lang="fr-FR" noProof="1"/>
              <a:t>préservent l'intégrité des informations et </a:t>
            </a:r>
          </a:p>
          <a:p>
            <a:r>
              <a:rPr lang="fr-FR" noProof="1"/>
              <a:t>le maintien d'une chaîne de conservation stricte des données</a:t>
            </a:r>
          </a:p>
          <a:p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25.03.2022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4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86524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Autres disciplines connexes</a:t>
            </a:r>
          </a:p>
        </p:txBody>
      </p:sp>
      <p:pic>
        <p:nvPicPr>
          <p:cNvPr id="2" name="Espace réservé du contenu 1">
            <a:extLst>
              <a:ext uri="{FF2B5EF4-FFF2-40B4-BE49-F238E27FC236}">
                <a16:creationId xmlns:a16="http://schemas.microsoft.com/office/drawing/2014/main" id="{70183850-EDA6-4CFE-95CA-CE42C8ECE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1676" y="1909157"/>
            <a:ext cx="5391150" cy="3133737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25.03.2022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5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20C54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3069D02-A05F-4C81-801A-BDF0B0E3418B}"/>
              </a:ext>
            </a:extLst>
          </p:cNvPr>
          <p:cNvSpPr txBox="1"/>
          <p:nvPr/>
        </p:nvSpPr>
        <p:spPr>
          <a:xfrm>
            <a:off x="2686050" y="5589240"/>
            <a:ext cx="208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La triade analytique</a:t>
            </a:r>
          </a:p>
        </p:txBody>
      </p:sp>
    </p:spTree>
    <p:extLst>
      <p:ext uri="{BB962C8B-B14F-4D97-AF65-F5344CB8AC3E}">
        <p14:creationId xmlns:p14="http://schemas.microsoft.com/office/powerpoint/2010/main" val="366069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Types d'enquêtes numériques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noProof="1"/>
              <a:t>Enquêtes dans le secteur public</a:t>
            </a:r>
          </a:p>
          <a:p>
            <a:r>
              <a:rPr lang="fr-FR" noProof="1"/>
              <a:t>implique les agences gouvernementales responsables des enquêtes et des poursuites pénales</a:t>
            </a:r>
          </a:p>
          <a:p>
            <a:pPr marL="0" indent="0">
              <a:buNone/>
            </a:pPr>
            <a:endParaRPr lang="fr-FR" noProof="1"/>
          </a:p>
          <a:p>
            <a:pPr marL="0" indent="0">
              <a:buNone/>
            </a:pPr>
            <a:r>
              <a:rPr lang="fr-FR" b="1" noProof="1"/>
              <a:t>Enquêtes dans le secteur privé</a:t>
            </a:r>
          </a:p>
          <a:p>
            <a:r>
              <a:rPr lang="fr-FR" noProof="1"/>
              <a:t>violations des politiques</a:t>
            </a:r>
          </a:p>
          <a:p>
            <a:r>
              <a:rPr lang="fr-FR" noProof="1"/>
              <a:t>harcèlement électronique, falsification de données, discrimination fondée sur le sexe et l'âge, détournement de fonds, sabotage et espionnage industriel</a:t>
            </a:r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25.03.2022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6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268467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noProof="1"/>
              <a:t>L’analyse Forensique et la récupération des données</a:t>
            </a: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noProof="1"/>
              <a:t>Sert à s'assurer que les données récupérées sont valables comme preuve</a:t>
            </a:r>
          </a:p>
          <a:p>
            <a:pPr marL="0" indent="0">
              <a:buNone/>
            </a:pPr>
            <a:endParaRPr lang="fr-FR" b="1" noProof="1"/>
          </a:p>
          <a:p>
            <a:pPr marL="0" indent="0">
              <a:buNone/>
            </a:pPr>
            <a:r>
              <a:rPr lang="fr-FR" noProof="1"/>
              <a:t>Souvent, on ne sait pas si les appareils numériques contiennent des preuve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25.03.2022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7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945708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8024" y="2852936"/>
            <a:ext cx="4104456" cy="1709539"/>
          </a:xfrm>
        </p:spPr>
        <p:txBody>
          <a:bodyPr>
            <a:normAutofit fontScale="90000"/>
          </a:bodyPr>
          <a:lstStyle/>
          <a:p>
            <a:r>
              <a:rPr lang="en-US" dirty="0"/>
              <a:t>Les </a:t>
            </a:r>
            <a:r>
              <a:rPr lang="en-US" dirty="0" err="1"/>
              <a:t>etapes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forensique</a:t>
            </a:r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25.03.2022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Team@oodrive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8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979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noProof="1"/>
              <a:t>Principales etapes du demarche analytique</a:t>
            </a: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noProof="1"/>
              <a:t>Rassembler les preuves</a:t>
            </a:r>
          </a:p>
          <a:p>
            <a:endParaRPr lang="fr-FR" noProof="1"/>
          </a:p>
          <a:p>
            <a:r>
              <a:rPr lang="fr-FR" noProof="1"/>
              <a:t>Acquérir une image du support comme preuve</a:t>
            </a:r>
          </a:p>
          <a:p>
            <a:endParaRPr lang="fr-FR" noProof="1"/>
          </a:p>
          <a:p>
            <a:r>
              <a:rPr lang="en-US" noProof="1"/>
              <a:t>Analyse des preuves numériques </a:t>
            </a:r>
          </a:p>
          <a:p>
            <a:endParaRPr lang="en-US" noProof="1"/>
          </a:p>
          <a:p>
            <a:r>
              <a:rPr lang="en-US" noProof="1"/>
              <a:t>Produire un rapport final</a:t>
            </a:r>
          </a:p>
          <a:p>
            <a:endParaRPr lang="en-US" noProof="1"/>
          </a:p>
          <a:p>
            <a:r>
              <a:rPr lang="en-US" noProof="1"/>
              <a:t>Retour d’expérience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25.03.2022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9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677901534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-CORP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61556</TotalTime>
  <Words>1341</Words>
  <Application>Microsoft Office PowerPoint</Application>
  <PresentationFormat>Affichage à l'écran (4:3)</PresentationFormat>
  <Paragraphs>301</Paragraphs>
  <Slides>26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26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Open Sans</vt:lpstr>
      <vt:lpstr>Wingdings</vt:lpstr>
      <vt:lpstr>SHOWEET-CORPO</vt:lpstr>
      <vt:lpstr>Showeet theme</vt:lpstr>
      <vt:lpstr>1_Blank</vt:lpstr>
      <vt:lpstr>1_Showeet theme</vt:lpstr>
      <vt:lpstr>Windows forensics</vt:lpstr>
      <vt:lpstr>introduction</vt:lpstr>
      <vt:lpstr>definition</vt:lpstr>
      <vt:lpstr>Definition NIST</vt:lpstr>
      <vt:lpstr>Autres disciplines connexes</vt:lpstr>
      <vt:lpstr>Types d'enquêtes numériques</vt:lpstr>
      <vt:lpstr>L’analyse Forensique et la récupération des données</vt:lpstr>
      <vt:lpstr>Les etapes d’une analyse forensique</vt:lpstr>
      <vt:lpstr>Principales etapes du demarche analytique</vt:lpstr>
      <vt:lpstr>Rassembler les preuves</vt:lpstr>
      <vt:lpstr>Acquérir une image du support comme preuve</vt:lpstr>
      <vt:lpstr>Analyse des preuves numériques </vt:lpstr>
      <vt:lpstr>Produire un rapport final</vt:lpstr>
      <vt:lpstr>Retour d’expérience</vt:lpstr>
      <vt:lpstr>Etude de cas</vt:lpstr>
      <vt:lpstr>scenario</vt:lpstr>
      <vt:lpstr>A faire</vt:lpstr>
      <vt:lpstr>The Sleuth Kit (TSK)</vt:lpstr>
      <vt:lpstr>comparaison</vt:lpstr>
      <vt:lpstr>Gestion du stockage vs gestion du système de fichiers</vt:lpstr>
      <vt:lpstr>TSK</vt:lpstr>
      <vt:lpstr>Couches du système de fichiers</vt:lpstr>
      <vt:lpstr>Outils TSK</vt:lpstr>
      <vt:lpstr>Outils FS</vt:lpstr>
      <vt:lpstr>A faire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 - PowerPoint Template</dc:title>
  <dc:creator>showeet.com</dc:creator>
  <dc:description>© Copyright Showeet.com</dc:description>
  <cp:lastModifiedBy>Horea Moldovan</cp:lastModifiedBy>
  <cp:revision>20</cp:revision>
  <dcterms:created xsi:type="dcterms:W3CDTF">2011-05-09T14:18:21Z</dcterms:created>
  <dcterms:modified xsi:type="dcterms:W3CDTF">2022-03-22T18:58:55Z</dcterms:modified>
  <cp:category>Templates</cp:category>
</cp:coreProperties>
</file>