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8"/>
  </p:notesMasterIdLst>
  <p:handoutMasterIdLst>
    <p:handoutMasterId r:id="rId19"/>
  </p:handoutMasterIdLst>
  <p:sldIdLst>
    <p:sldId id="1044" r:id="rId5"/>
    <p:sldId id="1045" r:id="rId6"/>
    <p:sldId id="1046" r:id="rId7"/>
    <p:sldId id="1055" r:id="rId8"/>
    <p:sldId id="915" r:id="rId9"/>
    <p:sldId id="1049" r:id="rId10"/>
    <p:sldId id="1050" r:id="rId11"/>
    <p:sldId id="1051" r:id="rId12"/>
    <p:sldId id="1052" r:id="rId13"/>
    <p:sldId id="1053" r:id="rId14"/>
    <p:sldId id="1054" r:id="rId15"/>
    <p:sldId id="1047" r:id="rId16"/>
    <p:sldId id="91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13A18B1B-C52E-4B32-BF88-1B0F1C4F0456}">
          <p14:sldIdLst>
            <p14:sldId id="1044"/>
            <p14:sldId id="1045"/>
            <p14:sldId id="1046"/>
            <p14:sldId id="1055"/>
            <p14:sldId id="915"/>
            <p14:sldId id="1049"/>
            <p14:sldId id="1050"/>
            <p14:sldId id="1051"/>
            <p14:sldId id="1052"/>
            <p14:sldId id="1053"/>
            <p14:sldId id="1054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63" d="100"/>
          <a:sy n="63" d="100"/>
        </p:scale>
        <p:origin x="1344" y="44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31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52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16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7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58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25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2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FORENSICS WORKSHOP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564904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LINUX MEMORY GRABBER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Contient des dépendances externes :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AVML</a:t>
            </a:r>
            <a:endParaRPr lang="fr-FR" i="1" dirty="0"/>
          </a:p>
          <a:p>
            <a:pPr marL="342900" lvl="1" indent="0">
              <a:buNone/>
            </a:pPr>
            <a:r>
              <a:rPr lang="fr-FR" i="1" dirty="0" smtClean="0"/>
              <a:t>	</a:t>
            </a:r>
            <a:r>
              <a:rPr lang="fr-FR" sz="2000" i="1" dirty="0" err="1" smtClean="0"/>
              <a:t>LiME</a:t>
            </a:r>
            <a:r>
              <a:rPr lang="fr-FR" i="1" dirty="0" smtClean="0"/>
              <a:t> </a:t>
            </a:r>
          </a:p>
          <a:p>
            <a:pPr marL="342900" lvl="1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   </a:t>
            </a:r>
            <a:r>
              <a:rPr lang="fr-FR" sz="2000" i="1" dirty="0"/>
              <a:t>S</a:t>
            </a:r>
            <a:r>
              <a:rPr lang="fr-FR" sz="2000" i="1" dirty="0" smtClean="0"/>
              <a:t>ource </a:t>
            </a:r>
            <a:r>
              <a:rPr lang="fr-FR" sz="2000" i="1" dirty="0"/>
              <a:t>du module noyau  </a:t>
            </a:r>
          </a:p>
          <a:p>
            <a:pPr marL="0" indent="0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dwarfdump</a:t>
            </a:r>
            <a:r>
              <a:rPr lang="fr-FR" i="1" dirty="0" smtClean="0"/>
              <a:t> </a:t>
            </a: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Volatility</a:t>
            </a:r>
            <a:endParaRPr lang="fr-FR" i="1" dirty="0"/>
          </a:p>
          <a:p>
            <a:r>
              <a:rPr lang="fr-FR" dirty="0"/>
              <a:t>Le script "LMG" :</a:t>
            </a:r>
          </a:p>
          <a:p>
            <a:pPr marL="342900" lvl="1" indent="0">
              <a:buNone/>
            </a:pPr>
            <a:r>
              <a:rPr lang="fr-FR" dirty="0" smtClean="0"/>
              <a:t>	</a:t>
            </a:r>
            <a:r>
              <a:rPr lang="fr-FR" sz="2000" dirty="0" smtClean="0"/>
              <a:t>Exécute </a:t>
            </a:r>
            <a:r>
              <a:rPr lang="fr-FR" sz="2000" dirty="0"/>
              <a:t>AVML ou </a:t>
            </a:r>
            <a:r>
              <a:rPr lang="fr-FR" sz="2000" dirty="0" smtClean="0"/>
              <a:t>compile </a:t>
            </a:r>
            <a:r>
              <a:rPr lang="fr-FR" sz="2000" dirty="0" err="1"/>
              <a:t>LiME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r>
              <a:rPr lang="fr-FR" dirty="0" smtClean="0"/>
              <a:t>	Capture </a:t>
            </a:r>
            <a:r>
              <a:rPr lang="fr-FR" dirty="0"/>
              <a:t>la RAM sur un périphérique USB </a:t>
            </a:r>
          </a:p>
          <a:p>
            <a:pPr marL="0" indent="0">
              <a:buNone/>
            </a:pPr>
            <a:r>
              <a:rPr lang="fr-FR" dirty="0" smtClean="0"/>
              <a:t>	Crée </a:t>
            </a:r>
            <a:r>
              <a:rPr lang="fr-FR" dirty="0"/>
              <a:t>le profil </a:t>
            </a:r>
            <a:r>
              <a:rPr lang="fr-FR" dirty="0" err="1"/>
              <a:t>Volatility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690689"/>
            <a:ext cx="3402688" cy="32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RIGUEUR</a:t>
            </a:r>
            <a:r>
              <a:rPr lang="fr-FR" dirty="0" smtClean="0"/>
              <a:t> </a:t>
            </a:r>
            <a:r>
              <a:rPr lang="fr-FR" dirty="0" smtClean="0"/>
              <a:t>DU DEMARCHE D’AQUISITION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Attacher un support inscriptible à la cible </a:t>
            </a:r>
          </a:p>
          <a:p>
            <a:r>
              <a:rPr lang="fr-FR" dirty="0"/>
              <a:t>Environnement de développement requis sur la cible </a:t>
            </a:r>
          </a:p>
          <a:p>
            <a:r>
              <a:rPr lang="fr-FR" dirty="0"/>
              <a:t>Exécution de programmes à partir du système d'exploitation cible</a:t>
            </a:r>
          </a:p>
          <a:p>
            <a:r>
              <a:rPr lang="fr-FR" dirty="0"/>
              <a:t>Crée ses propres artefacts mémoire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12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LAB 01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ACQUISITION DE LA MÉMOIRE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LA SEMAINE PROCHAINE: ANALYSE AVEC VOLATILITY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50012"/>
            <a:ext cx="15430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ANALYSE DE LA MEMOIRE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ACQUISITION DE LA MEMOIRE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POURQUOI L'ANALYSE DE LA MÉMOIRE ?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taille compte - acquisition/analyse plus rapide, moins de stockage </a:t>
            </a:r>
          </a:p>
          <a:p>
            <a:r>
              <a:rPr lang="fr-FR" dirty="0"/>
              <a:t>Obtenir plus d’informations sur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918BE-553F-4B18-87B2-24CE1470BA8C}"/>
              </a:ext>
            </a:extLst>
          </p:cNvPr>
          <p:cNvSpPr/>
          <p:nvPr/>
        </p:nvSpPr>
        <p:spPr>
          <a:xfrm>
            <a:off x="2279702" y="3512695"/>
            <a:ext cx="1578802" cy="15788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 noProof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4858F7-0DED-4C5F-99CE-96A320BE05F0}"/>
              </a:ext>
            </a:extLst>
          </p:cNvPr>
          <p:cNvSpPr/>
          <p:nvPr/>
        </p:nvSpPr>
        <p:spPr>
          <a:xfrm>
            <a:off x="549093" y="3284984"/>
            <a:ext cx="2034225" cy="2034225"/>
          </a:xfrm>
          <a:prstGeom prst="ellipse">
            <a:avLst/>
          </a:pr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 noProof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C76C-41C1-48BA-924B-88E87F244443}"/>
              </a:ext>
            </a:extLst>
          </p:cNvPr>
          <p:cNvSpPr/>
          <p:nvPr/>
        </p:nvSpPr>
        <p:spPr>
          <a:xfrm>
            <a:off x="5285497" y="3512695"/>
            <a:ext cx="1578802" cy="15788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 noProof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B1C2F-694C-4E27-84B4-51AEDBE2E877}"/>
              </a:ext>
            </a:extLst>
          </p:cNvPr>
          <p:cNvSpPr/>
          <p:nvPr/>
        </p:nvSpPr>
        <p:spPr>
          <a:xfrm>
            <a:off x="3554887" y="3284984"/>
            <a:ext cx="2034225" cy="2034225"/>
          </a:xfrm>
          <a:prstGeom prst="ellipse">
            <a:avLst/>
          </a:pr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 noProof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931A1F-213D-4631-9732-CE39D7237FBE}"/>
              </a:ext>
            </a:extLst>
          </p:cNvPr>
          <p:cNvSpPr/>
          <p:nvPr/>
        </p:nvSpPr>
        <p:spPr>
          <a:xfrm>
            <a:off x="6560682" y="3284984"/>
            <a:ext cx="2034225" cy="2034225"/>
          </a:xfrm>
          <a:prstGeom prst="ellipse">
            <a:avLst/>
          </a:pr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350" noProof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909681"/>
            <a:ext cx="151438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 smtClean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fichiers presents en cache</a:t>
            </a:r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 smtClean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Processus volatils</a:t>
            </a:r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3909681"/>
            <a:ext cx="1514385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 smtClean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indicateurs de presence des rootkits</a:t>
            </a:r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025097"/>
            <a:ext cx="101526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traffic réseau</a:t>
            </a:r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481724" y="4025097"/>
            <a:ext cx="120892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clefs de chiffrement</a:t>
            </a:r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ORDRE DE VOLATILITE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fr-FR" b="1" dirty="0" smtClean="0"/>
              <a:t>CPU</a:t>
            </a:r>
            <a:r>
              <a:rPr lang="fr-FR" dirty="0" smtClean="0"/>
              <a:t> (registres, caches)</a:t>
            </a:r>
          </a:p>
          <a:p>
            <a:pPr marL="457200" indent="-457200">
              <a:buAutoNum type="arabicParenR"/>
            </a:pPr>
            <a:endParaRPr lang="fr-FR" dirty="0" smtClean="0"/>
          </a:p>
          <a:p>
            <a:pPr marL="457200" indent="-457200">
              <a:buAutoNum type="arabicParenR"/>
            </a:pPr>
            <a:r>
              <a:rPr lang="fr-FR" b="1" dirty="0" smtClean="0"/>
              <a:t>RAM</a:t>
            </a:r>
          </a:p>
          <a:p>
            <a:pPr marL="457200" indent="-457200">
              <a:buAutoNum type="arabicParenR"/>
            </a:pPr>
            <a:endParaRPr lang="fr-FR" dirty="0" smtClean="0"/>
          </a:p>
          <a:p>
            <a:pPr marL="457200" indent="-457200">
              <a:buAutoNum type="arabicParenR"/>
            </a:pPr>
            <a:r>
              <a:rPr lang="fr-FR" b="1" dirty="0" smtClean="0"/>
              <a:t>Virtual Memory</a:t>
            </a:r>
          </a:p>
          <a:p>
            <a:pPr marL="457200" indent="-457200">
              <a:buAutoNum type="arabicParenR"/>
            </a:pPr>
            <a:endParaRPr lang="fr-FR" dirty="0" smtClean="0"/>
          </a:p>
          <a:p>
            <a:pPr marL="457200" indent="-457200">
              <a:buAutoNum type="arabicParenR"/>
            </a:pPr>
            <a:r>
              <a:rPr lang="fr-FR" b="1" dirty="0" smtClean="0"/>
              <a:t>HDD</a:t>
            </a:r>
            <a:endParaRPr lang="fr-FR" b="1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422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VUE </a:t>
            </a:r>
            <a:r>
              <a:rPr lang="fr-FR" dirty="0" smtClean="0"/>
              <a:t>D'ENSEMBLE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Outils d'acquisition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i="1" dirty="0"/>
              <a:t>AVML</a:t>
            </a:r>
            <a:r>
              <a:rPr lang="fr-FR" dirty="0"/>
              <a:t> - Gratuit, sortie vers un fichier uniquement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i="1" dirty="0" err="1"/>
              <a:t>LiME</a:t>
            </a:r>
            <a:r>
              <a:rPr lang="fr-FR" dirty="0"/>
              <a:t> - Gratuit, </a:t>
            </a:r>
            <a:r>
              <a:rPr lang="fr-FR" dirty="0" smtClean="0"/>
              <a:t>module</a:t>
            </a:r>
            <a:r>
              <a:rPr lang="fr-FR" dirty="0" smtClean="0"/>
              <a:t> du </a:t>
            </a:r>
            <a:r>
              <a:rPr lang="fr-FR" dirty="0"/>
              <a:t>noyau, sortie vers un fichier ou en </a:t>
            </a:r>
            <a:r>
              <a:rPr lang="fr-FR" dirty="0" smtClean="0"/>
              <a:t>réseau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i="1" dirty="0"/>
              <a:t>F-</a:t>
            </a:r>
            <a:r>
              <a:rPr lang="fr-FR" b="1" i="1" dirty="0" err="1"/>
              <a:t>Response</a:t>
            </a:r>
            <a:r>
              <a:rPr lang="fr-FR" dirty="0"/>
              <a:t> - Coûteux, agent pour l'accès au disque/mémoire</a:t>
            </a:r>
          </a:p>
          <a:p>
            <a:r>
              <a:rPr lang="fr-FR" b="1" dirty="0"/>
              <a:t>Outils d'analyse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i="1" dirty="0" err="1"/>
              <a:t>Volatility</a:t>
            </a:r>
            <a:r>
              <a:rPr lang="fr-FR" dirty="0"/>
              <a:t> - Gratuit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LINUX AUX </a:t>
            </a:r>
            <a:r>
              <a:rPr lang="fr-FR" dirty="0" smtClean="0"/>
              <a:t>NOMBREUX </a:t>
            </a:r>
            <a:r>
              <a:rPr lang="fr-FR" dirty="0"/>
              <a:t>NOYAUX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Peut nécessiter le chargement d'un </a:t>
            </a:r>
            <a:r>
              <a:rPr lang="fr-FR" dirty="0" smtClean="0"/>
              <a:t>module</a:t>
            </a:r>
            <a:r>
              <a:rPr lang="fr-FR" dirty="0" smtClean="0"/>
              <a:t> </a:t>
            </a:r>
            <a:r>
              <a:rPr lang="fr-FR" dirty="0"/>
              <a:t>spécifique à la version du noyau</a:t>
            </a:r>
          </a:p>
          <a:p>
            <a:r>
              <a:rPr lang="fr-FR" dirty="0" err="1"/>
              <a:t>Volatility</a:t>
            </a:r>
            <a:r>
              <a:rPr lang="fr-FR" dirty="0"/>
              <a:t> a besoin d'un "profil" spécifique à la version du noyau/</a:t>
            </a:r>
            <a:r>
              <a:rPr lang="fr-FR" dirty="0" err="1"/>
              <a:t>distro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652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WORST CASE SCENARIO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Obtenir le code source du </a:t>
            </a:r>
            <a:r>
              <a:rPr lang="fr-FR" dirty="0" smtClean="0"/>
              <a:t>module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/>
              <a:t>Compiler le </a:t>
            </a:r>
            <a:r>
              <a:rPr lang="fr-FR" dirty="0" smtClean="0"/>
              <a:t>module</a:t>
            </a:r>
            <a:r>
              <a:rPr lang="fr-FR" dirty="0" smtClean="0"/>
              <a:t> </a:t>
            </a:r>
            <a:r>
              <a:rPr lang="fr-FR" dirty="0"/>
              <a:t>pour le système cible (A-t-on </a:t>
            </a:r>
            <a:r>
              <a:rPr lang="fr-FR" dirty="0" smtClean="0"/>
              <a:t>de la place </a:t>
            </a:r>
            <a:r>
              <a:rPr lang="fr-FR" dirty="0"/>
              <a:t>?) </a:t>
            </a:r>
          </a:p>
          <a:p>
            <a:r>
              <a:rPr lang="fr-FR" dirty="0"/>
              <a:t>Obtenir un accès administratif sur le système cible </a:t>
            </a:r>
          </a:p>
          <a:p>
            <a:r>
              <a:rPr lang="fr-FR" dirty="0"/>
              <a:t>Déterminer la destination de la capture de la RAM : </a:t>
            </a:r>
          </a:p>
          <a:p>
            <a:pPr marL="0" indent="0">
              <a:buNone/>
            </a:pPr>
            <a:r>
              <a:rPr lang="fr-FR" dirty="0"/>
              <a:t>	-	Appareil portable : attacher et monter OU </a:t>
            </a:r>
          </a:p>
          <a:p>
            <a:pPr marL="0" indent="0">
              <a:buNone/>
            </a:pPr>
            <a:r>
              <a:rPr lang="fr-FR" dirty="0"/>
              <a:t>	-	Réseau : configurer la destination distante </a:t>
            </a:r>
          </a:p>
          <a:p>
            <a:r>
              <a:rPr lang="fr-FR" dirty="0"/>
              <a:t>Charger le </a:t>
            </a:r>
            <a:r>
              <a:rPr lang="fr-FR" dirty="0" smtClean="0"/>
              <a:t>module</a:t>
            </a:r>
            <a:endParaRPr lang="fr-FR" dirty="0"/>
          </a:p>
          <a:p>
            <a:r>
              <a:rPr lang="fr-FR" dirty="0"/>
              <a:t>Lancer la capture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6576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CRÉATION MANUELLE DE PROFILS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Dépendances</a:t>
            </a:r>
            <a:r>
              <a:rPr lang="fr-FR" dirty="0"/>
              <a:t> : </a:t>
            </a:r>
            <a:r>
              <a:rPr lang="fr-FR" i="1" dirty="0" err="1"/>
              <a:t>Volatility</a:t>
            </a:r>
            <a:r>
              <a:rPr lang="fr-FR" i="1" dirty="0"/>
              <a:t>, </a:t>
            </a:r>
            <a:r>
              <a:rPr lang="fr-FR" i="1" dirty="0" err="1"/>
              <a:t>dwarfdump</a:t>
            </a:r>
            <a:r>
              <a:rPr lang="fr-FR" i="1" dirty="0"/>
              <a:t>, environnement de compilation noyau approprié...</a:t>
            </a:r>
          </a:p>
          <a:p>
            <a:endParaRPr lang="fr-FR" dirty="0"/>
          </a:p>
          <a:p>
            <a:r>
              <a:rPr lang="fr-FR" dirty="0"/>
              <a:t>Localisation des structures </a:t>
            </a:r>
            <a:r>
              <a:rPr lang="fr-FR" dirty="0" smtClean="0"/>
              <a:t>du </a:t>
            </a:r>
            <a:r>
              <a:rPr lang="fr-FR" dirty="0"/>
              <a:t>noyau </a:t>
            </a:r>
          </a:p>
          <a:p>
            <a:r>
              <a:rPr lang="fr-FR" dirty="0"/>
              <a:t>Obtenir la table des symboles du noyau 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/>
              <a:t>Créer une archive pour le profil (fichier ZIP) </a:t>
            </a:r>
          </a:p>
          <a:p>
            <a:r>
              <a:rPr lang="fr-FR" dirty="0"/>
              <a:t>Déterminer le nom/le placement du profil approprié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60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BESOIN D’UN EFFET DE LEVIER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"</a:t>
            </a:r>
            <a:r>
              <a:rPr lang="fr-FR" i="1" dirty="0"/>
              <a:t>Des </a:t>
            </a:r>
            <a:r>
              <a:rPr lang="fr-FR" i="1" dirty="0" smtClean="0"/>
              <a:t>gens sécu </a:t>
            </a:r>
            <a:r>
              <a:rPr lang="fr-FR" i="1" dirty="0"/>
              <a:t>pourraient s'occuper de ces étapes !"</a:t>
            </a:r>
          </a:p>
          <a:p>
            <a:r>
              <a:rPr lang="fr-FR" dirty="0"/>
              <a:t>Les </a:t>
            </a:r>
            <a:r>
              <a:rPr lang="fr-FR" dirty="0" smtClean="0"/>
              <a:t>sécu</a:t>
            </a:r>
            <a:r>
              <a:rPr lang="fr-FR" dirty="0" smtClean="0"/>
              <a:t> </a:t>
            </a:r>
            <a:r>
              <a:rPr lang="fr-FR" dirty="0"/>
              <a:t>devraient faire des analyses</a:t>
            </a:r>
          </a:p>
          <a:p>
            <a:r>
              <a:rPr lang="fr-FR" dirty="0"/>
              <a:t>Les </a:t>
            </a:r>
            <a:r>
              <a:rPr lang="fr-FR" dirty="0" smtClean="0"/>
              <a:t>sécu</a:t>
            </a:r>
            <a:r>
              <a:rPr lang="fr-FR" dirty="0" smtClean="0"/>
              <a:t> </a:t>
            </a:r>
            <a:r>
              <a:rPr lang="fr-FR" dirty="0"/>
              <a:t>peuvent ne pas être disponibles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030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62607</TotalTime>
  <Words>476</Words>
  <Application>Microsoft Office PowerPoint</Application>
  <PresentationFormat>On-screen Show (4:3)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ANALYSE DE LA MEMOIRE</vt:lpstr>
      <vt:lpstr>POURQUOI L'ANALYSE DE LA MÉMOIRE ?</vt:lpstr>
      <vt:lpstr>ORDRE DE VOLATILITE</vt:lpstr>
      <vt:lpstr>VUE D'ENSEMBLE</vt:lpstr>
      <vt:lpstr>LINUX AUX NOMBREUX NOYAUX</vt:lpstr>
      <vt:lpstr>WORST CASE SCENARIO</vt:lpstr>
      <vt:lpstr>CRÉATION MANUELLE DE PROFILS</vt:lpstr>
      <vt:lpstr>BESOIN D’UN EFFET DE LEVIER</vt:lpstr>
      <vt:lpstr>LINUX MEMORY GRABBER</vt:lpstr>
      <vt:lpstr>RIGUEUR DU DEMARCHE D’AQUISITION</vt:lpstr>
      <vt:lpstr>LAB 01 </vt:lpstr>
      <vt:lpstr>LA SEMAINE PROCHAINE: ANALYSE AVEC VOLATILITY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8</cp:revision>
  <dcterms:created xsi:type="dcterms:W3CDTF">2011-05-09T14:18:21Z</dcterms:created>
  <dcterms:modified xsi:type="dcterms:W3CDTF">2020-05-13T09:38:31Z</dcterms:modified>
  <cp:category>Templates</cp:category>
</cp:coreProperties>
</file>