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48"/>
  </p:notesMasterIdLst>
  <p:handoutMasterIdLst>
    <p:handoutMasterId r:id="rId49"/>
  </p:handoutMasterIdLst>
  <p:sldIdLst>
    <p:sldId id="1044" r:id="rId5"/>
    <p:sldId id="1045" r:id="rId6"/>
    <p:sldId id="1048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062" r:id="rId20"/>
    <p:sldId id="1063" r:id="rId21"/>
    <p:sldId id="1064" r:id="rId22"/>
    <p:sldId id="1065" r:id="rId23"/>
    <p:sldId id="1047" r:id="rId24"/>
    <p:sldId id="1066" r:id="rId25"/>
    <p:sldId id="1067" r:id="rId26"/>
    <p:sldId id="1068" r:id="rId27"/>
    <p:sldId id="1069" r:id="rId28"/>
    <p:sldId id="1070" r:id="rId29"/>
    <p:sldId id="1071" r:id="rId30"/>
    <p:sldId id="1072" r:id="rId31"/>
    <p:sldId id="1073" r:id="rId32"/>
    <p:sldId id="1086" r:id="rId33"/>
    <p:sldId id="1074" r:id="rId34"/>
    <p:sldId id="1075" r:id="rId35"/>
    <p:sldId id="1076" r:id="rId36"/>
    <p:sldId id="1077" r:id="rId37"/>
    <p:sldId id="1078" r:id="rId38"/>
    <p:sldId id="1079" r:id="rId39"/>
    <p:sldId id="1085" r:id="rId40"/>
    <p:sldId id="1080" r:id="rId41"/>
    <p:sldId id="1081" r:id="rId42"/>
    <p:sldId id="1082" r:id="rId43"/>
    <p:sldId id="1083" r:id="rId44"/>
    <p:sldId id="1084" r:id="rId45"/>
    <p:sldId id="1087" r:id="rId46"/>
    <p:sldId id="916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S YARA" id="{13A18B1B-C52E-4B32-BF88-1B0F1C4F0456}">
          <p14:sldIdLst>
            <p14:sldId id="1044"/>
            <p14:sldId id="1045"/>
            <p14:sldId id="1048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47"/>
            <p14:sldId id="1066"/>
            <p14:sldId id="1067"/>
            <p14:sldId id="1068"/>
            <p14:sldId id="1069"/>
            <p14:sldId id="1070"/>
            <p14:sldId id="1071"/>
            <p14:sldId id="1072"/>
            <p14:sldId id="1073"/>
            <p14:sldId id="1086"/>
            <p14:sldId id="1074"/>
            <p14:sldId id="1075"/>
            <p14:sldId id="1076"/>
            <p14:sldId id="1077"/>
            <p14:sldId id="1078"/>
            <p14:sldId id="1079"/>
            <p14:sldId id="1085"/>
            <p14:sldId id="1080"/>
            <p14:sldId id="1081"/>
            <p14:sldId id="1082"/>
            <p14:sldId id="1083"/>
            <p14:sldId id="1084"/>
            <p14:sldId id="108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20C54F"/>
    <a:srgbClr val="1F608B"/>
    <a:srgbClr val="2C3E50"/>
    <a:srgbClr val="222A35"/>
    <a:srgbClr val="FFFFFF"/>
    <a:srgbClr val="2A9A72"/>
    <a:srgbClr val="1E2631"/>
    <a:srgbClr val="7F7F7F"/>
    <a:srgbClr val="2F3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3918" autoAdjust="0"/>
  </p:normalViewPr>
  <p:slideViewPr>
    <p:cSldViewPr>
      <p:cViewPr varScale="1">
        <p:scale>
          <a:sx n="84" d="100"/>
          <a:sy n="84" d="100"/>
        </p:scale>
        <p:origin x="2448" y="96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98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72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54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31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522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61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18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97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041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0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367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951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73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759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17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671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384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207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27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3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137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072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476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755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788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283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093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158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88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38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929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420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3175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46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34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0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20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27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91097A7F-40AD-4728-9826-6C256E77BE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65DCDF15-EE2D-4A58-BC13-7C350114CC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20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20C54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BDF4FD0F-A9CE-49E5-A1CB-2179898880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87EFE41E-B19B-4AB8-8A7C-9DD23F1D646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1F4DBD5-B6A3-4653-9208-B159ED97100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F4AEB27C-FA4B-48B5-9535-C5991198667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091C725C-768E-41DB-8E3D-1FBD95974C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533E15CC-4F7B-437A-A22D-CDA80E0C5D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Yara workshop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hunting with patterns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991560-FDA4-4CE6-AB22-5CF38BF29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2" y="4046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EB0663-F42D-4048-A338-57520539B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9" y="1480780"/>
            <a:ext cx="1508790" cy="15087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50448A5-6895-4511-8B7B-25DD4F589D7D}"/>
              </a:ext>
            </a:extLst>
          </p:cNvPr>
          <p:cNvSpPr txBox="1"/>
          <p:nvPr/>
        </p:nvSpPr>
        <p:spPr>
          <a:xfrm>
            <a:off x="4283968" y="2204864"/>
            <a:ext cx="350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Classification des Artefacts (Triage)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203410-CB1B-4548-8D16-3CD5249D1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9" y="3051833"/>
            <a:ext cx="1408331" cy="140833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0829F0-0050-4085-B177-A39468A0DCEE}"/>
              </a:ext>
            </a:extLst>
          </p:cNvPr>
          <p:cNvSpPr txBox="1"/>
          <p:nvPr/>
        </p:nvSpPr>
        <p:spPr>
          <a:xfrm>
            <a:off x="4283968" y="3705690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Identification de signature malicieuse (IOC)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D519B35-ECC1-46E9-B15F-77BFBCB7FC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9" y="4522427"/>
            <a:ext cx="1508790" cy="150879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1323281-9C36-4071-9C2A-7A685C0EDB67}"/>
              </a:ext>
            </a:extLst>
          </p:cNvPr>
          <p:cNvSpPr txBox="1"/>
          <p:nvPr/>
        </p:nvSpPr>
        <p:spPr>
          <a:xfrm>
            <a:off x="4283968" y="4971501"/>
            <a:ext cx="30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 chasse à l'échelle (Hunting)</a:t>
            </a:r>
          </a:p>
        </p:txBody>
      </p:sp>
    </p:spTree>
    <p:extLst>
      <p:ext uri="{BB962C8B-B14F-4D97-AF65-F5344CB8AC3E}">
        <p14:creationId xmlns:p14="http://schemas.microsoft.com/office/powerpoint/2010/main" val="80122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yara</a:t>
            </a:r>
            <a:r>
              <a:rPr lang="en-US" dirty="0"/>
              <a:t> 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76693B-4606-4FCB-ADA9-EDC58E58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505075"/>
            <a:ext cx="1847850" cy="18478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3EE4FCE-9F18-42B3-9CA3-FAD5B8B66360}"/>
              </a:ext>
            </a:extLst>
          </p:cNvPr>
          <p:cNvSpPr txBox="1"/>
          <p:nvPr/>
        </p:nvSpPr>
        <p:spPr>
          <a:xfrm>
            <a:off x="1547664" y="2276872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Incident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Responder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0D0A92-8C89-4552-8F5E-2EAAE077859B}"/>
              </a:ext>
            </a:extLst>
          </p:cNvPr>
          <p:cNvSpPr txBox="1"/>
          <p:nvPr/>
        </p:nvSpPr>
        <p:spPr>
          <a:xfrm>
            <a:off x="5775981" y="2276872"/>
            <a:ext cx="17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Forensic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Analyst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303AC1-BAF1-4B58-B608-FCCFBBD0BDF1}"/>
              </a:ext>
            </a:extLst>
          </p:cNvPr>
          <p:cNvSpPr txBox="1"/>
          <p:nvPr/>
        </p:nvSpPr>
        <p:spPr>
          <a:xfrm>
            <a:off x="5775981" y="4222720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Malware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Analyst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14D276-9D48-4A66-B7CD-A78B199D2A6B}"/>
              </a:ext>
            </a:extLst>
          </p:cNvPr>
          <p:cNvSpPr txBox="1"/>
          <p:nvPr/>
        </p:nvSpPr>
        <p:spPr>
          <a:xfrm>
            <a:off x="2229595" y="4257092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SOC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Analyst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3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règles </a:t>
            </a:r>
            <a:r>
              <a:rPr lang="en-US" dirty="0" err="1"/>
              <a:t>yara</a:t>
            </a:r>
            <a:r>
              <a:rPr lang="en-US" dirty="0"/>
              <a:t> (rules)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F69641-94FF-4FFD-A6FE-E17EA356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01940"/>
            <a:ext cx="2654119" cy="26541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DC76D4-1B1E-4F8E-A791-66BFBE643F54}"/>
              </a:ext>
            </a:extLst>
          </p:cNvPr>
          <p:cNvSpPr txBox="1"/>
          <p:nvPr/>
        </p:nvSpPr>
        <p:spPr>
          <a:xfrm>
            <a:off x="4788024" y="2279856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règles sont au cœur de YARA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Permettront la codification des motifs (patterns)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Une syntaxe standard de création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Sont portables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56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570A95B-4E61-4E3A-9008-5FDEA6F2A258}"/>
              </a:ext>
            </a:extLst>
          </p:cNvPr>
          <p:cNvSpPr/>
          <p:nvPr/>
        </p:nvSpPr>
        <p:spPr>
          <a:xfrm>
            <a:off x="1925206" y="1696174"/>
            <a:ext cx="4464496" cy="634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règle </a:t>
            </a:r>
            <a:r>
              <a:rPr lang="en-US" dirty="0" err="1"/>
              <a:t>yara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F282DA-0D4A-4B58-9444-08739EDD7FC8}"/>
              </a:ext>
            </a:extLst>
          </p:cNvPr>
          <p:cNvSpPr txBox="1"/>
          <p:nvPr/>
        </p:nvSpPr>
        <p:spPr>
          <a:xfrm>
            <a:off x="1939868" y="1714440"/>
            <a:ext cx="41751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solidFill>
                  <a:schemeClr val="bg1"/>
                </a:solidFill>
              </a:rPr>
              <a:t>rule</a:t>
            </a:r>
            <a:r>
              <a:rPr lang="fr-FR" i="1" dirty="0">
                <a:solidFill>
                  <a:schemeClr val="bg1"/>
                </a:solidFill>
              </a:rPr>
              <a:t>  </a:t>
            </a:r>
            <a:r>
              <a:rPr lang="fr-FR" i="1" dirty="0" err="1">
                <a:solidFill>
                  <a:schemeClr val="bg1"/>
                </a:solidFill>
              </a:rPr>
              <a:t>demo_rule</a:t>
            </a:r>
            <a:r>
              <a:rPr lang="fr-FR" i="1" dirty="0">
                <a:solidFill>
                  <a:schemeClr val="bg1"/>
                </a:solidFill>
              </a:rPr>
              <a:t> : tag</a:t>
            </a:r>
          </a:p>
          <a:p>
            <a:r>
              <a:rPr lang="fr-FR" i="1" dirty="0">
                <a:solidFill>
                  <a:schemeClr val="bg1"/>
                </a:solidFill>
              </a:rPr>
              <a:t>{</a:t>
            </a:r>
          </a:p>
          <a:p>
            <a:r>
              <a:rPr lang="fr-FR" i="1" dirty="0"/>
              <a:t>         </a:t>
            </a:r>
            <a:r>
              <a:rPr lang="fr-FR" i="1" dirty="0" err="1"/>
              <a:t>meta</a:t>
            </a:r>
            <a:r>
              <a:rPr lang="fr-FR" i="1" dirty="0"/>
              <a:t> : </a:t>
            </a:r>
          </a:p>
          <a:p>
            <a:r>
              <a:rPr lang="fr-FR" i="1" dirty="0"/>
              <a:t>                     description = « Rule exemple »</a:t>
            </a:r>
          </a:p>
          <a:p>
            <a:r>
              <a:rPr lang="fr-FR" i="1" dirty="0"/>
              <a:t>                     </a:t>
            </a:r>
            <a:r>
              <a:rPr lang="fr-FR" i="1" dirty="0" err="1"/>
              <a:t>thread_level</a:t>
            </a:r>
            <a:r>
              <a:rPr lang="fr-FR" i="1" dirty="0"/>
              <a:t> = 3</a:t>
            </a:r>
          </a:p>
          <a:p>
            <a:r>
              <a:rPr lang="fr-FR" i="1" dirty="0"/>
              <a:t>                     </a:t>
            </a:r>
            <a:r>
              <a:rPr lang="fr-FR" i="1" dirty="0" err="1"/>
              <a:t>in_the_wild</a:t>
            </a:r>
            <a:r>
              <a:rPr lang="fr-FR" i="1" dirty="0"/>
              <a:t> = </a:t>
            </a:r>
            <a:r>
              <a:rPr lang="fr-FR" i="1" dirty="0" err="1"/>
              <a:t>true</a:t>
            </a:r>
            <a:endParaRPr lang="fr-FR" i="1" dirty="0"/>
          </a:p>
          <a:p>
            <a:endParaRPr lang="fr-FR" i="1" dirty="0"/>
          </a:p>
          <a:p>
            <a:r>
              <a:rPr lang="fr-FR" i="1" dirty="0"/>
              <a:t>         strings :</a:t>
            </a:r>
          </a:p>
          <a:p>
            <a:r>
              <a:rPr lang="fr-FR" i="1" dirty="0"/>
              <a:t>                     $a = {6A 8D 91}</a:t>
            </a:r>
          </a:p>
          <a:p>
            <a:r>
              <a:rPr lang="fr-FR" i="1" dirty="0"/>
              <a:t>                     $b = {8D 4D B0}</a:t>
            </a:r>
          </a:p>
          <a:p>
            <a:r>
              <a:rPr lang="fr-FR" i="1" dirty="0"/>
              <a:t>                     $c = « UVODFRYSI »</a:t>
            </a:r>
          </a:p>
          <a:p>
            <a:endParaRPr lang="fr-FR" i="1" dirty="0"/>
          </a:p>
          <a:p>
            <a:r>
              <a:rPr lang="fr-FR" i="1" dirty="0"/>
              <a:t>          condition :</a:t>
            </a:r>
          </a:p>
          <a:p>
            <a:r>
              <a:rPr lang="fr-FR" i="1" dirty="0"/>
              <a:t>                     $a or $b or $c</a:t>
            </a:r>
          </a:p>
          <a:p>
            <a:endParaRPr lang="fr-FR" i="1" dirty="0"/>
          </a:p>
          <a:p>
            <a:r>
              <a:rPr lang="fr-FR" i="1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14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A0DD06C-4374-46D3-82CE-56089CE4A612}"/>
              </a:ext>
            </a:extLst>
          </p:cNvPr>
          <p:cNvSpPr/>
          <p:nvPr/>
        </p:nvSpPr>
        <p:spPr>
          <a:xfrm>
            <a:off x="1939868" y="2348880"/>
            <a:ext cx="46483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règle </a:t>
            </a:r>
            <a:r>
              <a:rPr lang="en-US" dirty="0" err="1"/>
              <a:t>yara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F282DA-0D4A-4B58-9444-08739EDD7FC8}"/>
              </a:ext>
            </a:extLst>
          </p:cNvPr>
          <p:cNvSpPr txBox="1"/>
          <p:nvPr/>
        </p:nvSpPr>
        <p:spPr>
          <a:xfrm>
            <a:off x="1939868" y="1714440"/>
            <a:ext cx="41751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rule</a:t>
            </a:r>
            <a:r>
              <a:rPr lang="fr-FR" i="1" dirty="0"/>
              <a:t>  </a:t>
            </a:r>
            <a:r>
              <a:rPr lang="fr-FR" i="1" dirty="0" err="1"/>
              <a:t>demo_rule</a:t>
            </a:r>
            <a:r>
              <a:rPr lang="fr-FR" i="1" dirty="0"/>
              <a:t> : tag</a:t>
            </a:r>
          </a:p>
          <a:p>
            <a:r>
              <a:rPr lang="fr-FR" i="1" dirty="0"/>
              <a:t>{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</a:t>
            </a:r>
            <a:r>
              <a:rPr lang="fr-FR" i="1" dirty="0" err="1">
                <a:solidFill>
                  <a:schemeClr val="bg1"/>
                </a:solidFill>
              </a:rPr>
              <a:t>meta</a:t>
            </a:r>
            <a:r>
              <a:rPr lang="fr-FR" i="1" dirty="0">
                <a:solidFill>
                  <a:schemeClr val="bg1"/>
                </a:solidFill>
              </a:rPr>
              <a:t> : 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            description = « Rule exemple »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            </a:t>
            </a:r>
            <a:r>
              <a:rPr lang="fr-FR" i="1" dirty="0" err="1">
                <a:solidFill>
                  <a:schemeClr val="bg1"/>
                </a:solidFill>
              </a:rPr>
              <a:t>thread_level</a:t>
            </a:r>
            <a:r>
              <a:rPr lang="fr-FR" i="1" dirty="0">
                <a:solidFill>
                  <a:schemeClr val="bg1"/>
                </a:solidFill>
              </a:rPr>
              <a:t> = 3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            </a:t>
            </a:r>
            <a:r>
              <a:rPr lang="fr-FR" i="1" dirty="0" err="1">
                <a:solidFill>
                  <a:schemeClr val="bg1"/>
                </a:solidFill>
              </a:rPr>
              <a:t>in_the_wild</a:t>
            </a:r>
            <a:r>
              <a:rPr lang="fr-FR" i="1" dirty="0">
                <a:solidFill>
                  <a:schemeClr val="bg1"/>
                </a:solidFill>
              </a:rPr>
              <a:t> = </a:t>
            </a:r>
            <a:r>
              <a:rPr lang="fr-FR" i="1" dirty="0" err="1">
                <a:solidFill>
                  <a:schemeClr val="bg1"/>
                </a:solidFill>
              </a:rPr>
              <a:t>true</a:t>
            </a:r>
            <a:endParaRPr lang="fr-FR" i="1" dirty="0">
              <a:solidFill>
                <a:schemeClr val="bg1"/>
              </a:solidFill>
            </a:endParaRPr>
          </a:p>
          <a:p>
            <a:endParaRPr lang="fr-FR" i="1" dirty="0"/>
          </a:p>
          <a:p>
            <a:r>
              <a:rPr lang="fr-FR" i="1" dirty="0"/>
              <a:t>         strings :</a:t>
            </a:r>
          </a:p>
          <a:p>
            <a:r>
              <a:rPr lang="fr-FR" i="1" dirty="0"/>
              <a:t>                     $a = {6A 8D 91}</a:t>
            </a:r>
          </a:p>
          <a:p>
            <a:r>
              <a:rPr lang="fr-FR" i="1" dirty="0"/>
              <a:t>                     $b = {8D 4D B0}</a:t>
            </a:r>
          </a:p>
          <a:p>
            <a:r>
              <a:rPr lang="fr-FR" i="1" dirty="0"/>
              <a:t>                     $c = « UVODFRYSI »</a:t>
            </a:r>
          </a:p>
          <a:p>
            <a:endParaRPr lang="fr-FR" i="1" dirty="0"/>
          </a:p>
          <a:p>
            <a:r>
              <a:rPr lang="fr-FR" i="1" dirty="0"/>
              <a:t>          condition :</a:t>
            </a:r>
          </a:p>
          <a:p>
            <a:r>
              <a:rPr lang="fr-FR" i="1" dirty="0"/>
              <a:t>                     $a or $b or $c</a:t>
            </a:r>
          </a:p>
          <a:p>
            <a:endParaRPr lang="fr-FR" i="1" dirty="0"/>
          </a:p>
          <a:p>
            <a:r>
              <a:rPr lang="fr-FR" i="1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35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1BF7366-1E01-4B22-B5B1-D2CB48939D7A}"/>
              </a:ext>
            </a:extLst>
          </p:cNvPr>
          <p:cNvSpPr/>
          <p:nvPr/>
        </p:nvSpPr>
        <p:spPr>
          <a:xfrm>
            <a:off x="2051720" y="3717032"/>
            <a:ext cx="417518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règle </a:t>
            </a:r>
            <a:r>
              <a:rPr lang="en-US" dirty="0" err="1"/>
              <a:t>yara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F282DA-0D4A-4B58-9444-08739EDD7FC8}"/>
              </a:ext>
            </a:extLst>
          </p:cNvPr>
          <p:cNvSpPr txBox="1"/>
          <p:nvPr/>
        </p:nvSpPr>
        <p:spPr>
          <a:xfrm>
            <a:off x="1939868" y="1714440"/>
            <a:ext cx="41751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rule</a:t>
            </a:r>
            <a:r>
              <a:rPr lang="fr-FR" i="1" dirty="0"/>
              <a:t>  </a:t>
            </a:r>
            <a:r>
              <a:rPr lang="fr-FR" i="1" dirty="0" err="1"/>
              <a:t>demo_rule</a:t>
            </a:r>
            <a:r>
              <a:rPr lang="fr-FR" i="1" dirty="0"/>
              <a:t> : tag</a:t>
            </a:r>
          </a:p>
          <a:p>
            <a:r>
              <a:rPr lang="fr-FR" i="1" dirty="0"/>
              <a:t>{</a:t>
            </a:r>
          </a:p>
          <a:p>
            <a:r>
              <a:rPr lang="fr-FR" i="1" dirty="0"/>
              <a:t>         </a:t>
            </a:r>
            <a:r>
              <a:rPr lang="fr-FR" i="1" dirty="0" err="1"/>
              <a:t>meta</a:t>
            </a:r>
            <a:r>
              <a:rPr lang="fr-FR" i="1" dirty="0"/>
              <a:t> : </a:t>
            </a:r>
          </a:p>
          <a:p>
            <a:r>
              <a:rPr lang="fr-FR" i="1" dirty="0"/>
              <a:t>                     description = « Rule exemple »</a:t>
            </a:r>
          </a:p>
          <a:p>
            <a:r>
              <a:rPr lang="fr-FR" i="1" dirty="0"/>
              <a:t>                     </a:t>
            </a:r>
            <a:r>
              <a:rPr lang="fr-FR" i="1" dirty="0" err="1"/>
              <a:t>thread_level</a:t>
            </a:r>
            <a:r>
              <a:rPr lang="fr-FR" i="1" dirty="0"/>
              <a:t> = 3</a:t>
            </a:r>
          </a:p>
          <a:p>
            <a:r>
              <a:rPr lang="fr-FR" i="1" dirty="0"/>
              <a:t>                     </a:t>
            </a:r>
            <a:r>
              <a:rPr lang="fr-FR" i="1" dirty="0" err="1"/>
              <a:t>in_the_wild</a:t>
            </a:r>
            <a:r>
              <a:rPr lang="fr-FR" i="1" dirty="0"/>
              <a:t> = </a:t>
            </a:r>
            <a:r>
              <a:rPr lang="fr-FR" i="1" dirty="0" err="1"/>
              <a:t>true</a:t>
            </a:r>
            <a:endParaRPr lang="fr-FR" i="1" dirty="0"/>
          </a:p>
          <a:p>
            <a:endParaRPr lang="fr-FR" i="1" dirty="0"/>
          </a:p>
          <a:p>
            <a:r>
              <a:rPr lang="fr-FR" i="1" dirty="0">
                <a:solidFill>
                  <a:schemeClr val="bg1"/>
                </a:solidFill>
              </a:rPr>
              <a:t>         strings :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            $a = {6A 8D 91}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            $b = {8D 4D B0}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            $c = « UVODFRYSI »</a:t>
            </a:r>
          </a:p>
          <a:p>
            <a:endParaRPr lang="fr-FR" i="1" dirty="0"/>
          </a:p>
          <a:p>
            <a:r>
              <a:rPr lang="fr-FR" i="1" dirty="0"/>
              <a:t>          condition :</a:t>
            </a:r>
          </a:p>
          <a:p>
            <a:r>
              <a:rPr lang="fr-FR" i="1" dirty="0"/>
              <a:t>                     $a or $b or $c</a:t>
            </a:r>
          </a:p>
          <a:p>
            <a:endParaRPr lang="fr-FR" i="1" dirty="0"/>
          </a:p>
          <a:p>
            <a:r>
              <a:rPr lang="fr-FR" i="1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17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AA896F6-F8AB-4C1D-9DB8-88BF463A8694}"/>
              </a:ext>
            </a:extLst>
          </p:cNvPr>
          <p:cNvSpPr/>
          <p:nvPr/>
        </p:nvSpPr>
        <p:spPr>
          <a:xfrm>
            <a:off x="2195736" y="5085184"/>
            <a:ext cx="391931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Anatomie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règle </a:t>
            </a:r>
            <a:r>
              <a:rPr lang="en-US" dirty="0" err="1"/>
              <a:t>yara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F282DA-0D4A-4B58-9444-08739EDD7FC8}"/>
              </a:ext>
            </a:extLst>
          </p:cNvPr>
          <p:cNvSpPr txBox="1"/>
          <p:nvPr/>
        </p:nvSpPr>
        <p:spPr>
          <a:xfrm>
            <a:off x="1939868" y="1714440"/>
            <a:ext cx="41751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rule</a:t>
            </a:r>
            <a:r>
              <a:rPr lang="fr-FR" i="1" dirty="0"/>
              <a:t>  </a:t>
            </a:r>
            <a:r>
              <a:rPr lang="fr-FR" i="1" dirty="0" err="1"/>
              <a:t>demo_rule</a:t>
            </a:r>
            <a:r>
              <a:rPr lang="fr-FR" i="1" dirty="0"/>
              <a:t> : tag</a:t>
            </a:r>
          </a:p>
          <a:p>
            <a:r>
              <a:rPr lang="fr-FR" i="1" dirty="0"/>
              <a:t>{</a:t>
            </a:r>
          </a:p>
          <a:p>
            <a:r>
              <a:rPr lang="fr-FR" i="1" dirty="0"/>
              <a:t>         </a:t>
            </a:r>
            <a:r>
              <a:rPr lang="fr-FR" i="1" dirty="0" err="1"/>
              <a:t>meta</a:t>
            </a:r>
            <a:r>
              <a:rPr lang="fr-FR" i="1" dirty="0"/>
              <a:t> : </a:t>
            </a:r>
          </a:p>
          <a:p>
            <a:r>
              <a:rPr lang="fr-FR" i="1" dirty="0"/>
              <a:t>                     description = « Rule exemple »</a:t>
            </a:r>
          </a:p>
          <a:p>
            <a:r>
              <a:rPr lang="fr-FR" i="1" dirty="0"/>
              <a:t>                     </a:t>
            </a:r>
            <a:r>
              <a:rPr lang="fr-FR" i="1" dirty="0" err="1"/>
              <a:t>thread_level</a:t>
            </a:r>
            <a:r>
              <a:rPr lang="fr-FR" i="1" dirty="0"/>
              <a:t> = 3</a:t>
            </a:r>
          </a:p>
          <a:p>
            <a:r>
              <a:rPr lang="fr-FR" i="1" dirty="0"/>
              <a:t>                     </a:t>
            </a:r>
            <a:r>
              <a:rPr lang="fr-FR" i="1" dirty="0" err="1"/>
              <a:t>in_the_wild</a:t>
            </a:r>
            <a:r>
              <a:rPr lang="fr-FR" i="1" dirty="0"/>
              <a:t> = </a:t>
            </a:r>
            <a:r>
              <a:rPr lang="fr-FR" i="1" dirty="0" err="1"/>
              <a:t>true</a:t>
            </a:r>
            <a:endParaRPr lang="fr-FR" i="1" dirty="0"/>
          </a:p>
          <a:p>
            <a:endParaRPr lang="fr-FR" i="1" dirty="0"/>
          </a:p>
          <a:p>
            <a:r>
              <a:rPr lang="fr-FR" i="1" dirty="0"/>
              <a:t>         strings :</a:t>
            </a:r>
          </a:p>
          <a:p>
            <a:r>
              <a:rPr lang="fr-FR" i="1" dirty="0"/>
              <a:t>                     $a = {6A 8D 91}</a:t>
            </a:r>
          </a:p>
          <a:p>
            <a:r>
              <a:rPr lang="fr-FR" i="1" dirty="0"/>
              <a:t>                     $b = {8D 4D B0}</a:t>
            </a:r>
          </a:p>
          <a:p>
            <a:r>
              <a:rPr lang="fr-FR" i="1" dirty="0"/>
              <a:t>                     $c = « UVODFRYSI »</a:t>
            </a:r>
          </a:p>
          <a:p>
            <a:endParaRPr lang="fr-FR" i="1" dirty="0"/>
          </a:p>
          <a:p>
            <a:r>
              <a:rPr lang="fr-FR" i="1" dirty="0"/>
              <a:t>          </a:t>
            </a:r>
            <a:r>
              <a:rPr lang="fr-FR" i="1" dirty="0">
                <a:solidFill>
                  <a:schemeClr val="bg1"/>
                </a:solidFill>
              </a:rPr>
              <a:t>condition :</a:t>
            </a:r>
          </a:p>
          <a:p>
            <a:r>
              <a:rPr lang="fr-FR" i="1" dirty="0">
                <a:solidFill>
                  <a:schemeClr val="bg1"/>
                </a:solidFill>
              </a:rPr>
              <a:t>                     $a or $b or $c</a:t>
            </a:r>
          </a:p>
          <a:p>
            <a:endParaRPr lang="fr-FR" i="1" dirty="0"/>
          </a:p>
          <a:p>
            <a:r>
              <a:rPr lang="fr-FR" i="1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17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des motifs (pattern definition) avec </a:t>
            </a:r>
            <a:r>
              <a:rPr lang="en-US" dirty="0" err="1"/>
              <a:t>modificateurs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A07AB0C-CA7A-497F-AFEB-A54B0335A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7944"/>
            <a:ext cx="2582111" cy="25821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1463675-6F55-4B37-A887-12834BFA561D}"/>
              </a:ext>
            </a:extLst>
          </p:cNvPr>
          <p:cNvSpPr txBox="1"/>
          <p:nvPr/>
        </p:nvSpPr>
        <p:spPr>
          <a:xfrm>
            <a:off x="3761955" y="2137944"/>
            <a:ext cx="5015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Permet de définir des motifs plus complexes.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Définir les motifs comme des multiples chaînes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caractères (strings)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Chaînes hexadécimales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Expressions régulières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07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A47AC81-1EFC-4E86-9BA3-38C051AA5479}"/>
              </a:ext>
            </a:extLst>
          </p:cNvPr>
          <p:cNvSpPr/>
          <p:nvPr/>
        </p:nvSpPr>
        <p:spPr>
          <a:xfrm>
            <a:off x="4355976" y="2852936"/>
            <a:ext cx="792088" cy="216024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Modificateurs de chaînes de caractères (strings modifiers)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3BC0C65-BA2C-4A08-BB6A-A3FA568C2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13537"/>
              </p:ext>
            </p:extLst>
          </p:nvPr>
        </p:nvGraphicFramePr>
        <p:xfrm>
          <a:off x="791580" y="2060848"/>
          <a:ext cx="7886700" cy="36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55562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340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189601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Modificateur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5449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$pattern = « </a:t>
                      </a:r>
                      <a:r>
                        <a:rPr lang="fr-FR" dirty="0" err="1"/>
                        <a:t>HeLLo</a:t>
                      </a:r>
                      <a:r>
                        <a:rPr lang="fr-FR" dirty="0"/>
                        <a:t> »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nocase</a:t>
                      </a:r>
                      <a:endParaRPr lang="fr-F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Hello, hello, HELLO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6132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$pattern = « hello »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fullword</a:t>
                      </a:r>
                      <a:endParaRPr lang="fr-F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Hello!, </a:t>
                      </a:r>
                      <a:r>
                        <a:rPr lang="fr-FR" strike="sngStrike" dirty="0" err="1"/>
                        <a:t>HelloWorld</a:t>
                      </a:r>
                      <a:endParaRPr lang="fr-FR" b="1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260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$pattern = « hello »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wide</a:t>
                      </a:r>
                      <a:endParaRPr lang="fr-F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h.e.l.l.o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325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$pattern = « hello »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ascii</a:t>
                      </a:r>
                      <a:endParaRPr lang="fr-FR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hello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0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1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Chaînes </a:t>
            </a:r>
            <a:r>
              <a:rPr lang="en-US" dirty="0" err="1"/>
              <a:t>hexa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8115F9-0940-4391-AA25-4D64A8B64CC7}"/>
              </a:ext>
            </a:extLst>
          </p:cNvPr>
          <p:cNvSpPr txBox="1"/>
          <p:nvPr/>
        </p:nvSpPr>
        <p:spPr>
          <a:xfrm>
            <a:off x="1187624" y="2132856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Motifs                                                                                              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_________________________________________________________</a:t>
            </a:r>
          </a:p>
          <a:p>
            <a:endParaRPr lang="fr-FR" dirty="0"/>
          </a:p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Wildcards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    $pattern = {48 65 6c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??</a:t>
            </a:r>
            <a:r>
              <a:rPr lang="fr-FR" dirty="0"/>
              <a:t> 6f}                                    Hello, Hel1o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Jumps</a:t>
            </a:r>
            <a:r>
              <a:rPr lang="fr-FR" dirty="0"/>
              <a:t>            $pattern = {48 65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[1-3] </a:t>
            </a:r>
            <a:r>
              <a:rPr lang="fr-FR" dirty="0"/>
              <a:t>6f}                        </a:t>
            </a:r>
            <a:r>
              <a:rPr lang="fr-FR" dirty="0" err="1"/>
              <a:t>Helo</a:t>
            </a:r>
            <a:r>
              <a:rPr lang="fr-FR" dirty="0"/>
              <a:t>, </a:t>
            </a:r>
            <a:r>
              <a:rPr lang="fr-FR" dirty="0" err="1"/>
              <a:t>Helllo</a:t>
            </a:r>
            <a:r>
              <a:rPr lang="fr-FR" dirty="0"/>
              <a:t>, </a:t>
            </a:r>
            <a:r>
              <a:rPr lang="fr-FR" strike="sngStrike" dirty="0" err="1"/>
              <a:t>Hellllo</a:t>
            </a:r>
            <a:endParaRPr lang="fr-FR" strike="sngStrike" dirty="0"/>
          </a:p>
          <a:p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Alternatives</a:t>
            </a:r>
            <a:r>
              <a:rPr lang="fr-FR" dirty="0"/>
              <a:t>  $pattern = 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{(48|68) </a:t>
            </a:r>
            <a:r>
              <a:rPr lang="fr-FR" dirty="0"/>
              <a:t>65 6c </a:t>
            </a:r>
            <a:r>
              <a:rPr lang="fr-FR" dirty="0" err="1"/>
              <a:t>6c</a:t>
            </a:r>
            <a:r>
              <a:rPr lang="fr-FR" dirty="0"/>
              <a:t> 6f}                          Hello, hello       </a:t>
            </a:r>
          </a:p>
        </p:txBody>
      </p:sp>
    </p:spTree>
    <p:extLst>
      <p:ext uri="{BB962C8B-B14F-4D97-AF65-F5344CB8AC3E}">
        <p14:creationId xmlns:p14="http://schemas.microsoft.com/office/powerpoint/2010/main" val="178445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Détection a l’aide des signatures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1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des artefacts malicieux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697F4D-4E46-4B82-AF47-56CFD93CB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2582111" cy="2582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BEB9D6-6B21-48FC-922E-B89589D1E78C}"/>
              </a:ext>
            </a:extLst>
          </p:cNvPr>
          <p:cNvSpPr txBox="1"/>
          <p:nvPr/>
        </p:nvSpPr>
        <p:spPr>
          <a:xfrm>
            <a:off x="3779912" y="2348880"/>
            <a:ext cx="5201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Identifier et extraire des motifs qui pourront être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utilisés pour élaborer des règles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Exploiter les modules de Yara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Tirer parti des générateurs de règles</a:t>
            </a:r>
          </a:p>
        </p:txBody>
      </p:sp>
    </p:spTree>
    <p:extLst>
      <p:ext uri="{BB962C8B-B14F-4D97-AF65-F5344CB8AC3E}">
        <p14:creationId xmlns:p14="http://schemas.microsoft.com/office/powerpoint/2010/main" val="395950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Comprendre la structure des fichiers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AFCFAC-E3F9-4D74-8208-9BC59305526C}"/>
              </a:ext>
            </a:extLst>
          </p:cNvPr>
          <p:cNvSpPr txBox="1"/>
          <p:nvPr/>
        </p:nvSpPr>
        <p:spPr>
          <a:xfrm>
            <a:off x="3923928" y="2132856"/>
            <a:ext cx="4139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 structure typique d'un fichier comprend un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en-tête (header)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et un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corps (body)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L'en-tête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contient des informations sur le type de fichier et d'autres paramètres. Ces informations sont utilisées par le programme pour analyser le fichier.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corps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 fichier contient les données proprement dites. Selon le format du fichier, il peut être divisé en plusieurs sections.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6DFC3E-45DA-4576-9886-84E7E5B3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5" y="2245956"/>
            <a:ext cx="2366087" cy="23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8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Comprendre </a:t>
            </a:r>
            <a:r>
              <a:rPr lang="en-US" dirty="0" err="1"/>
              <a:t>l’en</a:t>
            </a:r>
            <a:r>
              <a:rPr lang="en-US" dirty="0"/>
              <a:t>-tête des fichiers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AFCFAC-E3F9-4D74-8208-9BC59305526C}"/>
              </a:ext>
            </a:extLst>
          </p:cNvPr>
          <p:cNvSpPr txBox="1"/>
          <p:nvPr/>
        </p:nvSpPr>
        <p:spPr>
          <a:xfrm>
            <a:off x="3923928" y="2132856"/>
            <a:ext cx="4139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type de fichier est spécifié par les premiers octets au début du fichier - également connus sous le nom de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nombre magique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magic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 d'octets magiques.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Ils peuvent être utilisés comme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motifs(patterns)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construire des règles qui identifient les types de fichiers spécifiques.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6DFC3E-45DA-4576-9886-84E7E5B3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5" y="2245956"/>
            <a:ext cx="2366087" cy="23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5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DD6FF65-6C77-4096-80D2-E300D0141371}"/>
              </a:ext>
            </a:extLst>
          </p:cNvPr>
          <p:cNvSpPr/>
          <p:nvPr/>
        </p:nvSpPr>
        <p:spPr>
          <a:xfrm>
            <a:off x="5802520" y="3909249"/>
            <a:ext cx="849592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BB55ABE-C538-497F-AC10-13ECBC3444BD}"/>
              </a:ext>
            </a:extLst>
          </p:cNvPr>
          <p:cNvSpPr/>
          <p:nvPr/>
        </p:nvSpPr>
        <p:spPr>
          <a:xfrm>
            <a:off x="5724128" y="2101463"/>
            <a:ext cx="2032399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45D893D-14EE-4720-B05B-9592B2B00FC8}"/>
              </a:ext>
            </a:extLst>
          </p:cNvPr>
          <p:cNvSpPr/>
          <p:nvPr/>
        </p:nvSpPr>
        <p:spPr>
          <a:xfrm>
            <a:off x="1657350" y="2101463"/>
            <a:ext cx="2049407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26BC40-B6A5-4E1F-B078-7FF32FC81122}"/>
              </a:ext>
            </a:extLst>
          </p:cNvPr>
          <p:cNvSpPr txBox="1"/>
          <p:nvPr/>
        </p:nvSpPr>
        <p:spPr>
          <a:xfrm>
            <a:off x="1661346" y="2101463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Documents/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Achives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19630-7E52-4B0C-9D3D-6645E7B74E79}"/>
              </a:ext>
            </a:extLst>
          </p:cNvPr>
          <p:cNvSpPr txBox="1"/>
          <p:nvPr/>
        </p:nvSpPr>
        <p:spPr>
          <a:xfrm>
            <a:off x="1657350" y="2708920"/>
            <a:ext cx="203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50 4B 03 04</a:t>
            </a:r>
            <a:r>
              <a:rPr lang="fr-FR" dirty="0"/>
              <a:t>      docx</a:t>
            </a:r>
          </a:p>
          <a:p>
            <a:r>
              <a:rPr lang="fr-FR" dirty="0"/>
              <a:t>                           pptx</a:t>
            </a:r>
          </a:p>
          <a:p>
            <a:r>
              <a:rPr lang="fr-FR" dirty="0"/>
              <a:t>                           xlsx</a:t>
            </a:r>
          </a:p>
          <a:p>
            <a:r>
              <a:rPr lang="fr-FR" dirty="0"/>
              <a:t>                           zip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A780F1-8D40-49E8-B138-1A69E3A09DE1}"/>
              </a:ext>
            </a:extLst>
          </p:cNvPr>
          <p:cNvSpPr txBox="1"/>
          <p:nvPr/>
        </p:nvSpPr>
        <p:spPr>
          <a:xfrm>
            <a:off x="494596" y="4332040"/>
            <a:ext cx="3202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D0 CF 11 E0 A1 B1 1A E1       </a:t>
            </a:r>
            <a:r>
              <a:rPr lang="fr-FR" dirty="0"/>
              <a:t>doc</a:t>
            </a:r>
          </a:p>
          <a:p>
            <a:r>
              <a:rPr lang="fr-FR" dirty="0"/>
              <a:t>                                                   </a:t>
            </a:r>
            <a:r>
              <a:rPr lang="fr-FR" dirty="0" err="1"/>
              <a:t>xls</a:t>
            </a:r>
            <a:endParaRPr lang="fr-FR" dirty="0"/>
          </a:p>
          <a:p>
            <a:r>
              <a:rPr lang="fr-FR" dirty="0"/>
              <a:t>                                                   </a:t>
            </a:r>
            <a:r>
              <a:rPr lang="fr-FR" dirty="0" err="1"/>
              <a:t>ppt</a:t>
            </a:r>
            <a:endParaRPr lang="fr-FR" dirty="0"/>
          </a:p>
          <a:p>
            <a:r>
              <a:rPr lang="fr-FR" dirty="0"/>
              <a:t>                                                   </a:t>
            </a:r>
            <a:r>
              <a:rPr lang="fr-FR" dirty="0" err="1"/>
              <a:t>vsd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7D988A-80A6-4DDC-8D36-92BD95925CBF}"/>
              </a:ext>
            </a:extLst>
          </p:cNvPr>
          <p:cNvSpPr txBox="1"/>
          <p:nvPr/>
        </p:nvSpPr>
        <p:spPr>
          <a:xfrm>
            <a:off x="5724128" y="2101498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Portable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Executable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448FB3-71D6-4A8F-9DC7-835B68B8E755}"/>
              </a:ext>
            </a:extLst>
          </p:cNvPr>
          <p:cNvSpPr txBox="1"/>
          <p:nvPr/>
        </p:nvSpPr>
        <p:spPr>
          <a:xfrm>
            <a:off x="5940152" y="2927598"/>
            <a:ext cx="133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4D 5A     </a:t>
            </a:r>
            <a:r>
              <a:rPr lang="fr-FR" dirty="0"/>
              <a:t>exe</a:t>
            </a:r>
          </a:p>
          <a:p>
            <a:r>
              <a:rPr lang="fr-FR" dirty="0"/>
              <a:t>                dll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AC40E0-EC62-41B3-B35D-EAA94E7A7DCF}"/>
              </a:ext>
            </a:extLst>
          </p:cNvPr>
          <p:cNvSpPr txBox="1"/>
          <p:nvPr/>
        </p:nvSpPr>
        <p:spPr>
          <a:xfrm>
            <a:off x="5802520" y="3911095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Images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0CB026-826D-46C3-8F7E-970422703097}"/>
              </a:ext>
            </a:extLst>
          </p:cNvPr>
          <p:cNvSpPr txBox="1"/>
          <p:nvPr/>
        </p:nvSpPr>
        <p:spPr>
          <a:xfrm>
            <a:off x="5856648" y="4658705"/>
            <a:ext cx="1899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89 50 4E 47</a:t>
            </a:r>
            <a:r>
              <a:rPr lang="fr-FR" dirty="0"/>
              <a:t>    png</a:t>
            </a:r>
          </a:p>
          <a:p>
            <a:r>
              <a:rPr lang="fr-FR" dirty="0"/>
              <a:t>           </a:t>
            </a:r>
            <a:r>
              <a:rPr lang="fr-FR" b="1" dirty="0">
                <a:solidFill>
                  <a:srgbClr val="FF0000"/>
                </a:solidFill>
              </a:rPr>
              <a:t>FF D8   </a:t>
            </a:r>
            <a:r>
              <a:rPr lang="fr-FR" dirty="0"/>
              <a:t>jpg</a:t>
            </a:r>
          </a:p>
          <a:p>
            <a:r>
              <a:rPr lang="fr-FR" dirty="0"/>
              <a:t>           </a:t>
            </a:r>
            <a:r>
              <a:rPr lang="fr-FR" b="1" dirty="0">
                <a:solidFill>
                  <a:srgbClr val="FF0000"/>
                </a:solidFill>
              </a:rPr>
              <a:t>42 4D</a:t>
            </a:r>
            <a:r>
              <a:rPr lang="fr-FR" dirty="0"/>
              <a:t>   </a:t>
            </a:r>
            <a:r>
              <a:rPr lang="fr-FR" dirty="0" err="1"/>
              <a:t>bmp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25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2630078-3935-4020-9EB2-B2C89F19E9A7}"/>
              </a:ext>
            </a:extLst>
          </p:cNvPr>
          <p:cNvSpPr/>
          <p:nvPr/>
        </p:nvSpPr>
        <p:spPr>
          <a:xfrm>
            <a:off x="3865400" y="2201624"/>
            <a:ext cx="1631216" cy="3716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31AE60-F140-48A7-B58D-D37C26CBE043}"/>
              </a:ext>
            </a:extLst>
          </p:cNvPr>
          <p:cNvSpPr txBox="1"/>
          <p:nvPr/>
        </p:nvSpPr>
        <p:spPr>
          <a:xfrm>
            <a:off x="3808312" y="2200657"/>
            <a:ext cx="165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Host-</a:t>
            </a:r>
            <a:r>
              <a:rPr lang="fr-FR" b="1" dirty="0" err="1">
                <a:solidFill>
                  <a:schemeClr val="tx2"/>
                </a:solidFill>
              </a:rPr>
              <a:t>based</a:t>
            </a:r>
            <a:r>
              <a:rPr lang="fr-FR" b="1" dirty="0">
                <a:solidFill>
                  <a:schemeClr val="tx2"/>
                </a:solidFill>
              </a:rPr>
              <a:t> IOC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9E02649-E753-41B1-B3AD-2B5D3A6CC1F2}"/>
              </a:ext>
            </a:extLst>
          </p:cNvPr>
          <p:cNvSpPr/>
          <p:nvPr/>
        </p:nvSpPr>
        <p:spPr>
          <a:xfrm>
            <a:off x="974049" y="2204864"/>
            <a:ext cx="2032043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corps du fichier - IOCs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2B783E-A6CF-4BC9-94DC-7C65DB472D66}"/>
              </a:ext>
            </a:extLst>
          </p:cNvPr>
          <p:cNvSpPr txBox="1"/>
          <p:nvPr/>
        </p:nvSpPr>
        <p:spPr>
          <a:xfrm>
            <a:off x="974049" y="2204864"/>
            <a:ext cx="204543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Network-</a:t>
            </a:r>
            <a:r>
              <a:rPr lang="fr-FR" b="1" dirty="0" err="1">
                <a:solidFill>
                  <a:schemeClr val="tx2"/>
                </a:solidFill>
              </a:rPr>
              <a:t>based</a:t>
            </a:r>
            <a:r>
              <a:rPr lang="fr-FR" b="1" dirty="0">
                <a:solidFill>
                  <a:schemeClr val="tx2"/>
                </a:solidFill>
              </a:rPr>
              <a:t> IOC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E24CF6-BA6C-4B92-BCC4-398B0DF399C8}"/>
              </a:ext>
            </a:extLst>
          </p:cNvPr>
          <p:cNvSpPr txBox="1"/>
          <p:nvPr/>
        </p:nvSpPr>
        <p:spPr>
          <a:xfrm>
            <a:off x="6298836" y="2210624"/>
            <a:ext cx="113204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2"/>
                </a:solidFill>
              </a:rPr>
              <a:t>Other</a:t>
            </a:r>
            <a:r>
              <a:rPr lang="fr-FR" b="1" dirty="0">
                <a:solidFill>
                  <a:schemeClr val="tx2"/>
                </a:solidFill>
              </a:rPr>
              <a:t> IOC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49B31A-B336-4C2B-82BF-77124C26A63D}"/>
              </a:ext>
            </a:extLst>
          </p:cNvPr>
          <p:cNvSpPr txBox="1"/>
          <p:nvPr/>
        </p:nvSpPr>
        <p:spPr>
          <a:xfrm>
            <a:off x="1426640" y="3114315"/>
            <a:ext cx="1159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6F9F05A-7A71-4816-BF96-03BEE24B11D5}"/>
              </a:ext>
            </a:extLst>
          </p:cNvPr>
          <p:cNvSpPr txBox="1"/>
          <p:nvPr/>
        </p:nvSpPr>
        <p:spPr>
          <a:xfrm>
            <a:off x="4095968" y="3114315"/>
            <a:ext cx="1421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Filenames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paths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Registry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keys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8FB943-2ED7-47B8-A28F-8BD5165FA509}"/>
              </a:ext>
            </a:extLst>
          </p:cNvPr>
          <p:cNvSpPr txBox="1"/>
          <p:nvPr/>
        </p:nvSpPr>
        <p:spPr>
          <a:xfrm>
            <a:off x="6298836" y="3122317"/>
            <a:ext cx="20306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PDB File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Mutex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Encoded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/Encryptes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00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Extraire des motifs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E84E49-65EB-41CF-B1FD-D4154140F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14" y="2317964"/>
            <a:ext cx="2222071" cy="22220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C19A326-3FFE-4C7B-90CE-D3EC865E1A1F}"/>
              </a:ext>
            </a:extLst>
          </p:cNvPr>
          <p:cNvSpPr txBox="1"/>
          <p:nvPr/>
        </p:nvSpPr>
        <p:spPr>
          <a:xfrm>
            <a:off x="3419872" y="2133298"/>
            <a:ext cx="53679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artefacts dans notre champ d'application sont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sous la forme de chaînes de caractères (strings)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/>
              <a:t>	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- Outil qui extrait des chaînes de caractères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 a besoin aussi d’un outil pour explorer la structure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binaire des fichiers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- Un éditeur hexa</a:t>
            </a:r>
          </a:p>
        </p:txBody>
      </p:sp>
    </p:spTree>
    <p:extLst>
      <p:ext uri="{BB962C8B-B14F-4D97-AF65-F5344CB8AC3E}">
        <p14:creationId xmlns:p14="http://schemas.microsoft.com/office/powerpoint/2010/main" val="287437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outils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9DA5E7-210B-46B8-A10E-35F27F6D2AE2}"/>
              </a:ext>
            </a:extLst>
          </p:cNvPr>
          <p:cNvSpPr txBox="1"/>
          <p:nvPr/>
        </p:nvSpPr>
        <p:spPr>
          <a:xfrm>
            <a:off x="1691680" y="2204864"/>
            <a:ext cx="648966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Linux                                      |                                  Windows</a:t>
            </a:r>
          </a:p>
          <a:p>
            <a:r>
              <a:rPr lang="fr-FR" dirty="0"/>
              <a:t>                                               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 – outil natif                           strings – outil distribué avec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Sysinternals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Bless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outil natif</a:t>
            </a:r>
          </a:p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Hexdump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outil natif 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Pestr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fait partie du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pev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tools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HxD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ou n’importe quel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edieur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 hexa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Floss -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désobfuscation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automatique des strings</a:t>
            </a:r>
          </a:p>
        </p:txBody>
      </p:sp>
    </p:spTree>
    <p:extLst>
      <p:ext uri="{BB962C8B-B14F-4D97-AF65-F5344CB8AC3E}">
        <p14:creationId xmlns:p14="http://schemas.microsoft.com/office/powerpoint/2010/main" val="3789229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Commandes pratiques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EE5237-C770-41E9-98ED-C1F9B864FED4}"/>
              </a:ext>
            </a:extLst>
          </p:cNvPr>
          <p:cNvSpPr txBox="1"/>
          <p:nvPr/>
        </p:nvSpPr>
        <p:spPr>
          <a:xfrm>
            <a:off x="971600" y="2492896"/>
            <a:ext cx="79698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  </a:t>
            </a:r>
            <a:r>
              <a:rPr lang="fr-FR" b="1" dirty="0">
                <a:solidFill>
                  <a:srgbClr val="FF0000"/>
                </a:solidFill>
              </a:rPr>
              <a:t>-n 8 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filename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                  l'option -n peut identifier des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 séquences de caractères ayant la longueur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 minimale spécifiée.   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 </a:t>
            </a:r>
            <a:r>
              <a:rPr lang="fr-FR" b="1" dirty="0">
                <a:solidFill>
                  <a:srgbClr val="FF0000"/>
                </a:solidFill>
              </a:rPr>
              <a:t>–el 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filename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                     utilisé pour identifier les chaînes de caractères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 Unicode. Celles-ci sont représentées par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   deux octets par caractère (format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little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endian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Hexdump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–C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filename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                  permet d'afficher les caractères hexa et ascii.   </a:t>
            </a:r>
          </a:p>
        </p:txBody>
      </p:sp>
    </p:spTree>
    <p:extLst>
      <p:ext uri="{BB962C8B-B14F-4D97-AF65-F5344CB8AC3E}">
        <p14:creationId xmlns:p14="http://schemas.microsoft.com/office/powerpoint/2010/main" val="360649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446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Détection des malwares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9F1364E-AB55-4083-BC02-D5446A532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8" y="1815369"/>
            <a:ext cx="1615530" cy="16155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2E825F-1515-4366-82C7-4417FF9F2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22" y="1690689"/>
            <a:ext cx="1738311" cy="17383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860E20C-4D9C-4AD4-A669-A54D831D4D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87" y="1690689"/>
            <a:ext cx="1738311" cy="17383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4B8865D-3468-48CF-A404-424FD7903BA2}"/>
              </a:ext>
            </a:extLst>
          </p:cNvPr>
          <p:cNvSpPr txBox="1"/>
          <p:nvPr/>
        </p:nvSpPr>
        <p:spPr>
          <a:xfrm>
            <a:off x="755576" y="4127770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Nouvelles variantes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6143CE-E1A6-424F-855A-D3A70118F3D9}"/>
              </a:ext>
            </a:extLst>
          </p:cNvPr>
          <p:cNvSpPr txBox="1"/>
          <p:nvPr/>
        </p:nvSpPr>
        <p:spPr>
          <a:xfrm>
            <a:off x="3419872" y="4111558"/>
            <a:ext cx="256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Détection traditionnelles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échouent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BE2A84-2C6B-4794-8D3B-A3183F13604E}"/>
              </a:ext>
            </a:extLst>
          </p:cNvPr>
          <p:cNvSpPr txBox="1"/>
          <p:nvPr/>
        </p:nvSpPr>
        <p:spPr>
          <a:xfrm>
            <a:off x="6586100" y="4127770"/>
            <a:ext cx="16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Ecart d'analyse</a:t>
            </a:r>
          </a:p>
        </p:txBody>
      </p:sp>
    </p:spTree>
    <p:extLst>
      <p:ext uri="{BB962C8B-B14F-4D97-AF65-F5344CB8AC3E}">
        <p14:creationId xmlns:p14="http://schemas.microsoft.com/office/powerpoint/2010/main" val="1887698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modules </a:t>
            </a:r>
            <a:r>
              <a:rPr lang="en-US" dirty="0" err="1"/>
              <a:t>yara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DEE538-0433-4C3B-B013-ECA22181B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74917"/>
            <a:ext cx="2448272" cy="2448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BF02F1D-5D15-4FBE-BAEF-681ADC458DBF}"/>
              </a:ext>
            </a:extLst>
          </p:cNvPr>
          <p:cNvSpPr txBox="1"/>
          <p:nvPr/>
        </p:nvSpPr>
        <p:spPr>
          <a:xfrm>
            <a:off x="3779912" y="2074917"/>
            <a:ext cx="50898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Fournit une couche d'abstraction pour la définition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 motifs en étendant les capacités natives de Yara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Simplifie le processus de détection à l’aide des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motifs préparés et testés à l’avance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Disponibles depuis la version 3.0 de Yara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 de compatibilité déscendente</a:t>
            </a:r>
          </a:p>
        </p:txBody>
      </p:sp>
    </p:spTree>
    <p:extLst>
      <p:ext uri="{BB962C8B-B14F-4D97-AF65-F5344CB8AC3E}">
        <p14:creationId xmlns:p14="http://schemas.microsoft.com/office/powerpoint/2010/main" val="1050085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yara</a:t>
            </a:r>
            <a:r>
              <a:rPr lang="en-US" dirty="0"/>
              <a:t> 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D50C1-921A-4386-B9EF-D74728ED3BB6}"/>
              </a:ext>
            </a:extLst>
          </p:cNvPr>
          <p:cNvSpPr/>
          <p:nvPr/>
        </p:nvSpPr>
        <p:spPr>
          <a:xfrm>
            <a:off x="755576" y="1689795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C70D8-DDD9-4D97-AA60-8B530410DCEC}"/>
              </a:ext>
            </a:extLst>
          </p:cNvPr>
          <p:cNvSpPr/>
          <p:nvPr/>
        </p:nvSpPr>
        <p:spPr>
          <a:xfrm>
            <a:off x="4516760" y="1690689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Hash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C2998-07A7-41B3-AB04-2FDD780AAF31}"/>
              </a:ext>
            </a:extLst>
          </p:cNvPr>
          <p:cNvSpPr/>
          <p:nvPr/>
        </p:nvSpPr>
        <p:spPr>
          <a:xfrm>
            <a:off x="755576" y="3789040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Elf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7DEE4-BBFB-4866-9CCE-0F650CB7A694}"/>
              </a:ext>
            </a:extLst>
          </p:cNvPr>
          <p:cNvSpPr/>
          <p:nvPr/>
        </p:nvSpPr>
        <p:spPr>
          <a:xfrm>
            <a:off x="4515093" y="3777134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270520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yara</a:t>
            </a:r>
            <a:r>
              <a:rPr lang="en-US" dirty="0"/>
              <a:t> 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D50C1-921A-4386-B9EF-D74728ED3BB6}"/>
              </a:ext>
            </a:extLst>
          </p:cNvPr>
          <p:cNvSpPr/>
          <p:nvPr/>
        </p:nvSpPr>
        <p:spPr>
          <a:xfrm>
            <a:off x="755576" y="1689795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Cuckoo</a:t>
            </a:r>
            <a:endParaRPr lang="fr-FR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C70D8-DDD9-4D97-AA60-8B530410DCEC}"/>
              </a:ext>
            </a:extLst>
          </p:cNvPr>
          <p:cNvSpPr/>
          <p:nvPr/>
        </p:nvSpPr>
        <p:spPr>
          <a:xfrm>
            <a:off x="4516760" y="1690689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C2998-07A7-41B3-AB04-2FDD780AAF31}"/>
              </a:ext>
            </a:extLst>
          </p:cNvPr>
          <p:cNvSpPr/>
          <p:nvPr/>
        </p:nvSpPr>
        <p:spPr>
          <a:xfrm>
            <a:off x="755576" y="3789040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7DEE4-BBFB-4866-9CCE-0F650CB7A694}"/>
              </a:ext>
            </a:extLst>
          </p:cNvPr>
          <p:cNvSpPr/>
          <p:nvPr/>
        </p:nvSpPr>
        <p:spPr>
          <a:xfrm>
            <a:off x="4515093" y="3777134"/>
            <a:ext cx="3456384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Dotnet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0406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UTILISER LES 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E3F081-BD4D-4CAD-8BE8-12CE2A647AD3}"/>
              </a:ext>
            </a:extLst>
          </p:cNvPr>
          <p:cNvSpPr txBox="1"/>
          <p:nvPr/>
        </p:nvSpPr>
        <p:spPr>
          <a:xfrm>
            <a:off x="1691680" y="1988840"/>
            <a:ext cx="576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rule</a:t>
            </a:r>
            <a:r>
              <a:rPr lang="fr-FR" i="1" dirty="0"/>
              <a:t> </a:t>
            </a:r>
            <a:r>
              <a:rPr lang="fr-FR" i="1" dirty="0" err="1"/>
              <a:t>portable_executable</a:t>
            </a:r>
            <a:endParaRPr lang="fr-FR" i="1" dirty="0"/>
          </a:p>
          <a:p>
            <a:r>
              <a:rPr lang="fr-FR" i="1" dirty="0"/>
              <a:t>{</a:t>
            </a:r>
          </a:p>
          <a:p>
            <a:r>
              <a:rPr lang="fr-FR" i="1" dirty="0"/>
              <a:t>	</a:t>
            </a:r>
            <a:r>
              <a:rPr lang="fr-FR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meta</a:t>
            </a:r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:</a:t>
            </a:r>
            <a:r>
              <a:rPr lang="fr-FR" i="1" dirty="0"/>
              <a:t> </a:t>
            </a:r>
          </a:p>
          <a:p>
            <a:r>
              <a:rPr lang="fr-FR" i="1" dirty="0"/>
              <a:t>                       description = « Portable </a:t>
            </a:r>
            <a:r>
              <a:rPr lang="fr-FR" i="1" dirty="0" err="1"/>
              <a:t>Executable</a:t>
            </a:r>
            <a:r>
              <a:rPr lang="fr-FR" i="1" dirty="0"/>
              <a:t> »</a:t>
            </a:r>
          </a:p>
          <a:p>
            <a:endParaRPr lang="fr-FR" i="1" dirty="0"/>
          </a:p>
          <a:p>
            <a:r>
              <a:rPr lang="fr-FR" i="1" dirty="0"/>
              <a:t>	</a:t>
            </a:r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 :</a:t>
            </a:r>
          </a:p>
          <a:p>
            <a:r>
              <a:rPr lang="fr-FR" i="1" dirty="0"/>
              <a:t>	     $</a:t>
            </a:r>
            <a:r>
              <a:rPr lang="fr-FR" i="1" dirty="0" err="1"/>
              <a:t>mz</a:t>
            </a:r>
            <a:r>
              <a:rPr lang="fr-FR" i="1" dirty="0"/>
              <a:t> = {4D 5A}</a:t>
            </a:r>
          </a:p>
          <a:p>
            <a:endParaRPr lang="fr-FR" i="1" dirty="0"/>
          </a:p>
          <a:p>
            <a:r>
              <a:rPr lang="fr-FR" i="1" dirty="0"/>
              <a:t>	</a:t>
            </a:r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 :</a:t>
            </a:r>
          </a:p>
          <a:p>
            <a:r>
              <a:rPr lang="fr-FR" i="1" dirty="0"/>
              <a:t>	     $</a:t>
            </a:r>
            <a:r>
              <a:rPr lang="fr-FR" i="1" dirty="0" err="1"/>
              <a:t>mz</a:t>
            </a:r>
            <a:r>
              <a:rPr lang="fr-FR" i="1" dirty="0"/>
              <a:t> at 0</a:t>
            </a:r>
          </a:p>
          <a:p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833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UTILISER LES 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E3F081-BD4D-4CAD-8BE8-12CE2A647AD3}"/>
              </a:ext>
            </a:extLst>
          </p:cNvPr>
          <p:cNvSpPr txBox="1"/>
          <p:nvPr/>
        </p:nvSpPr>
        <p:spPr>
          <a:xfrm>
            <a:off x="1691680" y="1988840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</a:t>
            </a:r>
            <a:r>
              <a:rPr lang="fr-FR" i="1" dirty="0"/>
              <a:t>« </a:t>
            </a:r>
            <a:r>
              <a:rPr lang="fr-FR" i="1" dirty="0" err="1"/>
              <a:t>pe</a:t>
            </a:r>
            <a:r>
              <a:rPr lang="fr-FR" i="1" dirty="0"/>
              <a:t> »</a:t>
            </a:r>
          </a:p>
          <a:p>
            <a:endParaRPr lang="fr-FR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rule</a:t>
            </a:r>
            <a:r>
              <a:rPr lang="fr-FR" i="1" dirty="0"/>
              <a:t> </a:t>
            </a:r>
            <a:r>
              <a:rPr lang="fr-FR" i="1" dirty="0" err="1"/>
              <a:t>portable_executable</a:t>
            </a:r>
            <a:endParaRPr lang="fr-FR" i="1" dirty="0"/>
          </a:p>
          <a:p>
            <a:r>
              <a:rPr lang="fr-FR" i="1" dirty="0"/>
              <a:t>{</a:t>
            </a:r>
          </a:p>
          <a:p>
            <a:r>
              <a:rPr lang="fr-FR" i="1" dirty="0"/>
              <a:t>	</a:t>
            </a:r>
            <a:r>
              <a:rPr lang="fr-FR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meta</a:t>
            </a:r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:</a:t>
            </a:r>
            <a:r>
              <a:rPr lang="fr-FR" i="1" dirty="0"/>
              <a:t> </a:t>
            </a:r>
          </a:p>
          <a:p>
            <a:r>
              <a:rPr lang="fr-FR" i="1" dirty="0"/>
              <a:t>                       description = « Portable </a:t>
            </a:r>
            <a:r>
              <a:rPr lang="fr-FR" i="1" dirty="0" err="1"/>
              <a:t>Executable</a:t>
            </a:r>
            <a:r>
              <a:rPr lang="fr-FR" i="1" dirty="0"/>
              <a:t> »</a:t>
            </a:r>
          </a:p>
          <a:p>
            <a:endParaRPr lang="fr-FR" i="1" dirty="0"/>
          </a:p>
          <a:p>
            <a:r>
              <a:rPr lang="fr-FR" i="1" dirty="0"/>
              <a:t>	</a:t>
            </a:r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 :</a:t>
            </a:r>
          </a:p>
          <a:p>
            <a:r>
              <a:rPr lang="fr-FR" i="1" dirty="0"/>
              <a:t>	     $</a:t>
            </a:r>
            <a:r>
              <a:rPr lang="fr-FR" i="1" dirty="0" err="1"/>
              <a:t>mz</a:t>
            </a:r>
            <a:r>
              <a:rPr lang="fr-FR" i="1" dirty="0"/>
              <a:t> = {4D 5A}</a:t>
            </a:r>
          </a:p>
          <a:p>
            <a:endParaRPr lang="fr-FR" i="1" dirty="0"/>
          </a:p>
          <a:p>
            <a:r>
              <a:rPr lang="fr-FR" i="1" dirty="0"/>
              <a:t>	</a:t>
            </a:r>
            <a:r>
              <a:rPr lang="fr-F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 :</a:t>
            </a:r>
          </a:p>
          <a:p>
            <a:r>
              <a:rPr lang="fr-FR" i="1" dirty="0"/>
              <a:t>	     $</a:t>
            </a:r>
            <a:r>
              <a:rPr lang="fr-FR" i="1" dirty="0" err="1"/>
              <a:t>mz</a:t>
            </a:r>
            <a:r>
              <a:rPr lang="fr-FR" i="1" dirty="0"/>
              <a:t> at 0 and not </a:t>
            </a:r>
            <a:r>
              <a:rPr lang="fr-FR" i="1" dirty="0" err="1"/>
              <a:t>pe.is_dll</a:t>
            </a:r>
            <a:r>
              <a:rPr lang="fr-FR" i="1" dirty="0"/>
              <a:t>()</a:t>
            </a:r>
          </a:p>
          <a:p>
            <a:r>
              <a:rPr lang="fr-FR" i="1" dirty="0"/>
              <a:t>                       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//$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mz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 at 0 and not 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pe.characteristics</a:t>
            </a:r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 &amp; pe.DLL</a:t>
            </a:r>
          </a:p>
          <a:p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598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Génerateurs de règles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0C1C66-A5A1-48EE-B7F7-3F49F2353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2366087" cy="23660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1EE8C02-09DC-47D2-BF53-9BB1C91DC4D0}"/>
              </a:ext>
            </a:extLst>
          </p:cNvPr>
          <p:cNvSpPr txBox="1"/>
          <p:nvPr/>
        </p:nvSpPr>
        <p:spPr>
          <a:xfrm>
            <a:off x="4272778" y="1918929"/>
            <a:ext cx="45946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Analysent un binaire et génèrent une règle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YARA correspondante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Prennent en charge les listes blanches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composées de binaires et motifs propres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Livrés avec une base de données 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motifs génériques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YarGen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un outil très populaire</a:t>
            </a:r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108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3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5712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COMparer les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490802-6DEC-4EB4-91F3-C47B2BEB30C7}"/>
              </a:ext>
            </a:extLst>
          </p:cNvPr>
          <p:cNvSpPr txBox="1"/>
          <p:nvPr/>
        </p:nvSpPr>
        <p:spPr>
          <a:xfrm>
            <a:off x="827584" y="2204864"/>
            <a:ext cx="73884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Règles auto-génères                        Règles manuelles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Offrent l'avantage de pouvoir               Peut prendre beaucoup de temps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générer rapidement des règles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pendant un incident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Cela peut devenir trop                            Contrôle fin des motifs et détections.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générique ou trop spécifique</a:t>
            </a:r>
          </a:p>
        </p:txBody>
      </p:sp>
    </p:spTree>
    <p:extLst>
      <p:ext uri="{BB962C8B-B14F-4D97-AF65-F5344CB8AC3E}">
        <p14:creationId xmlns:p14="http://schemas.microsoft.com/office/powerpoint/2010/main" val="2381749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Améliorer sa technique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3ACE86-060A-4A79-88A3-13278AB58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04864"/>
            <a:ext cx="2726127" cy="272612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127AC46-2CC8-463F-857F-6222EFCC1CE5}"/>
              </a:ext>
            </a:extLst>
          </p:cNvPr>
          <p:cNvSpPr txBox="1"/>
          <p:nvPr/>
        </p:nvSpPr>
        <p:spPr>
          <a:xfrm>
            <a:off x="3779912" y="2829263"/>
            <a:ext cx="5094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Utiliser les deux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Utiliser la génération automatique pour le triage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Réglage fin manuel après analyse</a:t>
            </a:r>
          </a:p>
        </p:txBody>
      </p:sp>
    </p:spTree>
    <p:extLst>
      <p:ext uri="{BB962C8B-B14F-4D97-AF65-F5344CB8AC3E}">
        <p14:creationId xmlns:p14="http://schemas.microsoft.com/office/powerpoint/2010/main" val="4220568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chasse aux artefacts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2076ED-9C7C-4743-B12C-C2FEBA23A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8" y="2204864"/>
            <a:ext cx="2726127" cy="27261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63E54DF-E177-4A3E-883C-966430941AC5}"/>
              </a:ext>
            </a:extLst>
          </p:cNvPr>
          <p:cNvSpPr txBox="1"/>
          <p:nvPr/>
        </p:nvSpPr>
        <p:spPr>
          <a:xfrm>
            <a:off x="3491880" y="2552264"/>
            <a:ext cx="55043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Relève de l'analyse statique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Flux de travail typique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Outils qui aident à analyser les binaires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Codifier tous les artefacts pertinents dans une règle.</a:t>
            </a:r>
          </a:p>
        </p:txBody>
      </p:sp>
    </p:spTree>
    <p:extLst>
      <p:ext uri="{BB962C8B-B14F-4D97-AF65-F5344CB8AC3E}">
        <p14:creationId xmlns:p14="http://schemas.microsoft.com/office/powerpoint/2010/main" val="192693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ça fonctionne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22F90B-F6FB-4E1D-99BD-B48C13B50773}"/>
              </a:ext>
            </a:extLst>
          </p:cNvPr>
          <p:cNvSpPr txBox="1"/>
          <p:nvPr/>
        </p:nvSpPr>
        <p:spPr>
          <a:xfrm>
            <a:off x="1608222" y="2654444"/>
            <a:ext cx="6527749" cy="5847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/>
              <a:t>48 65 6c </a:t>
            </a:r>
            <a:r>
              <a:rPr lang="fr-FR" sz="3200" dirty="0" err="1"/>
              <a:t>6c</a:t>
            </a:r>
            <a:r>
              <a:rPr lang="fr-FR" sz="3200" dirty="0"/>
              <a:t> 6f 20 57 6f 72 6c 64 21 0a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6931B2-10C8-4B87-A2CC-CA525010BF3B}"/>
              </a:ext>
            </a:extLst>
          </p:cNvPr>
          <p:cNvSpPr txBox="1"/>
          <p:nvPr/>
        </p:nvSpPr>
        <p:spPr>
          <a:xfrm>
            <a:off x="2600467" y="1969981"/>
            <a:ext cx="176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Hello World!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A9962F8-2347-4056-9749-EB9BA4628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56" y="3391629"/>
            <a:ext cx="1096888" cy="10968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566A05A-91BA-4851-9F0D-655E1303C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2" y="1431067"/>
            <a:ext cx="1077828" cy="1077828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55196631-6B84-4B97-A68D-FE56557A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136" y="4628362"/>
            <a:ext cx="55739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5eb63bbbe01eeed093cb22bb8f5acdc3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DE45DE9-8D99-445D-AAFE-FF8713F4A4B1}"/>
              </a:ext>
            </a:extLst>
          </p:cNvPr>
          <p:cNvSpPr txBox="1"/>
          <p:nvPr/>
        </p:nvSpPr>
        <p:spPr>
          <a:xfrm>
            <a:off x="5387785" y="374440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Hash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(MD5)</a:t>
            </a:r>
          </a:p>
        </p:txBody>
      </p:sp>
    </p:spTree>
    <p:extLst>
      <p:ext uri="{BB962C8B-B14F-4D97-AF65-F5344CB8AC3E}">
        <p14:creationId xmlns:p14="http://schemas.microsoft.com/office/powerpoint/2010/main" val="2799958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A3C99D-6D7F-4159-852B-5DA9DDF2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4" y="1528497"/>
            <a:ext cx="757343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71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Construire </a:t>
            </a:r>
            <a:r>
              <a:rPr lang="en-US" dirty="0" err="1"/>
              <a:t>une</a:t>
            </a:r>
            <a:r>
              <a:rPr lang="en-US" dirty="0"/>
              <a:t> règle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90F7C5-7576-4E3A-9746-A3E5F846F337}"/>
              </a:ext>
            </a:extLst>
          </p:cNvPr>
          <p:cNvSpPr txBox="1"/>
          <p:nvPr/>
        </p:nvSpPr>
        <p:spPr>
          <a:xfrm>
            <a:off x="765094" y="2276872"/>
            <a:ext cx="146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Motif binaire </a:t>
            </a:r>
          </a:p>
          <a:p>
            <a:r>
              <a:rPr lang="fr-FR" dirty="0"/>
              <a:t>identifié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0CB80A-7CA3-4937-937C-109EA3754D1B}"/>
              </a:ext>
            </a:extLst>
          </p:cNvPr>
          <p:cNvSpPr txBox="1"/>
          <p:nvPr/>
        </p:nvSpPr>
        <p:spPr>
          <a:xfrm>
            <a:off x="765094" y="3232387"/>
            <a:ext cx="1430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Identification</a:t>
            </a:r>
          </a:p>
          <a:p>
            <a:r>
              <a:rPr lang="fr-FR" dirty="0"/>
              <a:t>du fichier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477887-F1B3-4F00-A282-7FF4933BEE5E}"/>
              </a:ext>
            </a:extLst>
          </p:cNvPr>
          <p:cNvSpPr txBox="1"/>
          <p:nvPr/>
        </p:nvSpPr>
        <p:spPr>
          <a:xfrm>
            <a:off x="765094" y="437993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62DF01-F043-42F3-ABF9-50E72FE069AB}"/>
              </a:ext>
            </a:extLst>
          </p:cNvPr>
          <p:cNvSpPr/>
          <p:nvPr/>
        </p:nvSpPr>
        <p:spPr>
          <a:xfrm>
            <a:off x="2975240" y="3228959"/>
            <a:ext cx="2357996" cy="6463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Metadonnées</a:t>
            </a:r>
            <a:r>
              <a:rPr lang="fr-FR" dirty="0"/>
              <a:t> (</a:t>
            </a:r>
            <a:r>
              <a:rPr lang="fr-FR" dirty="0" err="1"/>
              <a:t>type,taille,etc</a:t>
            </a:r>
            <a:r>
              <a:rPr lang="fr-FR" dirty="0"/>
              <a:t>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1BD59DA-446B-44AB-8C57-52338EEFF260}"/>
              </a:ext>
            </a:extLst>
          </p:cNvPr>
          <p:cNvSpPr/>
          <p:nvPr/>
        </p:nvSpPr>
        <p:spPr>
          <a:xfrm>
            <a:off x="2975240" y="2276872"/>
            <a:ext cx="2357996" cy="6463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Strings, nom fichier,</a:t>
            </a:r>
          </a:p>
          <a:p>
            <a:r>
              <a:rPr lang="fr-FR" dirty="0">
                <a:solidFill>
                  <a:schemeClr val="bg1"/>
                </a:solidFill>
              </a:rPr>
              <a:t>chemin fichier, </a:t>
            </a:r>
            <a:r>
              <a:rPr lang="fr-FR" dirty="0" err="1">
                <a:solidFill>
                  <a:schemeClr val="bg1"/>
                </a:solidFill>
              </a:rPr>
              <a:t>urls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ip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34EF1DD-0C71-438C-8059-C51841668143}"/>
              </a:ext>
            </a:extLst>
          </p:cNvPr>
          <p:cNvSpPr/>
          <p:nvPr/>
        </p:nvSpPr>
        <p:spPr>
          <a:xfrm>
            <a:off x="2975240" y="4202185"/>
            <a:ext cx="2357996" cy="6463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Etablir les motifs à identifier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BC86E48-3E1B-49AF-97F8-E64F597693BE}"/>
              </a:ext>
            </a:extLst>
          </p:cNvPr>
          <p:cNvSpPr/>
          <p:nvPr/>
        </p:nvSpPr>
        <p:spPr>
          <a:xfrm>
            <a:off x="6092192" y="3228959"/>
            <a:ext cx="2286714" cy="8237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REGLE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D389E9D-9D49-49F2-8AC4-AE8BAA5A9B4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5333236" y="2600038"/>
            <a:ext cx="758956" cy="104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4B7F119-1C21-453D-9D34-365AD6DED2B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5333236" y="3552125"/>
            <a:ext cx="758956" cy="8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AF4165A-9FAE-459B-9E76-C348CBACBCC7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333236" y="3640835"/>
            <a:ext cx="758956" cy="8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35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092" y="6237312"/>
            <a:ext cx="3086100" cy="365125"/>
          </a:xfrm>
        </p:spPr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ADD987-3572-4238-AAA4-6C4D0566EBB0}"/>
              </a:ext>
            </a:extLst>
          </p:cNvPr>
          <p:cNvSpPr txBox="1"/>
          <p:nvPr/>
        </p:nvSpPr>
        <p:spPr>
          <a:xfrm>
            <a:off x="628650" y="1628199"/>
            <a:ext cx="80478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Accédez au dossier « 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homework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». Avec un éditeur hexa de votre choix, écrivez </a:t>
            </a:r>
          </a:p>
          <a:p>
            <a:r>
              <a:rPr lang="fr-FR" b="1" dirty="0">
                <a:solidFill>
                  <a:srgbClr val="FF0000"/>
                </a:solidFill>
              </a:rPr>
              <a:t>3 règles YARA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pour détecter les fichiers </a:t>
            </a:r>
            <a:r>
              <a:rPr lang="fr-FR" b="1" dirty="0">
                <a:solidFill>
                  <a:srgbClr val="FF0000"/>
                </a:solidFill>
              </a:rPr>
              <a:t>zip, 7z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rar</a:t>
            </a:r>
            <a:r>
              <a:rPr lang="fr-FR" dirty="0"/>
              <a:t>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ainsi qu</a:t>
            </a:r>
            <a:r>
              <a:rPr lang="fr-FR" dirty="0"/>
              <a:t>’</a:t>
            </a:r>
            <a:r>
              <a:rPr lang="fr-FR" b="1" dirty="0">
                <a:solidFill>
                  <a:srgbClr val="FF0000"/>
                </a:solidFill>
              </a:rPr>
              <a:t>une unique règle </a:t>
            </a:r>
          </a:p>
          <a:p>
            <a:r>
              <a:rPr lang="fr-FR" b="1" dirty="0">
                <a:solidFill>
                  <a:srgbClr val="FF0000"/>
                </a:solidFill>
              </a:rPr>
              <a:t>globale</a:t>
            </a:r>
            <a:r>
              <a:rPr lang="fr-FR" dirty="0"/>
              <a:t>.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Vous pouvez utiliser la section « condition » pour les match ou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 strings avec un offset spécifique. Il peut y avoir plusieurs solutions.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solutions seront notés avec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5 points / règle</a:t>
            </a:r>
            <a:r>
              <a:rPr lang="fr-FR" dirty="0"/>
              <a:t>.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  <a:r>
              <a:rPr lang="fr-FR" dirty="0"/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d’un point si</a:t>
            </a:r>
            <a:r>
              <a:rPr lang="fr-FR" dirty="0"/>
              <a:t>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réponse à la question :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« Laquelle de ces quatre règles est plus efficiente ? »</a:t>
            </a:r>
          </a:p>
          <a:p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Prérequis :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Conversion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héxa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/décimal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Utilisation des outils strings,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hexdump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bless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Identification des « nombres magiques » : </a:t>
            </a: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https://www.garykessler.net/library/file_sigs.html 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rendre </a:t>
            </a:r>
            <a:r>
              <a:rPr lang="fr-FR" b="1" dirty="0">
                <a:solidFill>
                  <a:srgbClr val="FF0000"/>
                </a:solidFill>
              </a:rPr>
              <a:t>dans une semaine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244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748785-4654-4DC6-B3F1-4F4B9D320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24401"/>
            <a:ext cx="1480050" cy="1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ça fonctionne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22F90B-F6FB-4E1D-99BD-B48C13B50773}"/>
              </a:ext>
            </a:extLst>
          </p:cNvPr>
          <p:cNvSpPr txBox="1"/>
          <p:nvPr/>
        </p:nvSpPr>
        <p:spPr>
          <a:xfrm>
            <a:off x="1608222" y="2654444"/>
            <a:ext cx="6527749" cy="5847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DBDBDB"/>
                </a:solidFill>
              </a:rPr>
              <a:t>48 65 6c </a:t>
            </a:r>
            <a:r>
              <a:rPr lang="fr-FR" sz="3200" dirty="0" err="1">
                <a:solidFill>
                  <a:srgbClr val="DBDBDB"/>
                </a:solidFill>
              </a:rPr>
              <a:t>6c</a:t>
            </a:r>
            <a:r>
              <a:rPr lang="fr-FR" sz="3200" dirty="0">
                <a:solidFill>
                  <a:srgbClr val="DBDBDB"/>
                </a:solidFill>
              </a:rPr>
              <a:t> 6f 20 57 6f 72 6c 64 2</a:t>
            </a:r>
            <a:r>
              <a:rPr lang="fr-FR" sz="3200" dirty="0">
                <a:solidFill>
                  <a:srgbClr val="FF0000"/>
                </a:solidFill>
              </a:rPr>
              <a:t>e</a:t>
            </a:r>
            <a:r>
              <a:rPr lang="fr-FR" sz="3200" dirty="0"/>
              <a:t> </a:t>
            </a:r>
            <a:r>
              <a:rPr lang="fr-FR" sz="3200" dirty="0">
                <a:solidFill>
                  <a:srgbClr val="DBDBDB"/>
                </a:solidFill>
              </a:rPr>
              <a:t>0a</a:t>
            </a:r>
            <a:r>
              <a:rPr lang="fr-FR" sz="3200" dirty="0"/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6931B2-10C8-4B87-A2CC-CA525010BF3B}"/>
              </a:ext>
            </a:extLst>
          </p:cNvPr>
          <p:cNvSpPr txBox="1"/>
          <p:nvPr/>
        </p:nvSpPr>
        <p:spPr>
          <a:xfrm>
            <a:off x="2600467" y="1969981"/>
            <a:ext cx="174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Hello World.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A9962F8-2347-4056-9749-EB9BA4628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56" y="3391629"/>
            <a:ext cx="1096888" cy="10968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566A05A-91BA-4851-9F0D-655E1303C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2" y="1431067"/>
            <a:ext cx="1077828" cy="107782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DE45DE9-8D99-445D-AAFE-FF8713F4A4B1}"/>
              </a:ext>
            </a:extLst>
          </p:cNvPr>
          <p:cNvSpPr txBox="1"/>
          <p:nvPr/>
        </p:nvSpPr>
        <p:spPr>
          <a:xfrm>
            <a:off x="5387785" y="374440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Hash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(MD5)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8B3068-81B6-4E40-ABE1-4AF386D91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4713860"/>
            <a:ext cx="55976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3c4292ae95be58e0c58e4e5511f09647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3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ça fonctionne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22F90B-F6FB-4E1D-99BD-B48C13B50773}"/>
              </a:ext>
            </a:extLst>
          </p:cNvPr>
          <p:cNvSpPr txBox="1"/>
          <p:nvPr/>
        </p:nvSpPr>
        <p:spPr>
          <a:xfrm>
            <a:off x="1608222" y="2654444"/>
            <a:ext cx="6527749" cy="5847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48 65 </a:t>
            </a:r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6c </a:t>
            </a:r>
            <a:r>
              <a:rPr lang="fr-FR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6c</a:t>
            </a:r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6f 20 57 6f 72 6c 64 21 0a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6931B2-10C8-4B87-A2CC-CA525010BF3B}"/>
              </a:ext>
            </a:extLst>
          </p:cNvPr>
          <p:cNvSpPr txBox="1"/>
          <p:nvPr/>
        </p:nvSpPr>
        <p:spPr>
          <a:xfrm>
            <a:off x="2600467" y="1969981"/>
            <a:ext cx="176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Hello World!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566A05A-91BA-4851-9F0D-655E1303C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2" y="1431067"/>
            <a:ext cx="1077828" cy="107782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70D354-2504-4E9B-9D0F-33692BB7BFCB}"/>
              </a:ext>
            </a:extLst>
          </p:cNvPr>
          <p:cNvCxnSpPr>
            <a:cxnSpLocks/>
          </p:cNvCxnSpPr>
          <p:nvPr/>
        </p:nvCxnSpPr>
        <p:spPr>
          <a:xfrm>
            <a:off x="1608222" y="3645024"/>
            <a:ext cx="10778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821CB5F-1726-4A34-A11D-D718F3746E18}"/>
              </a:ext>
            </a:extLst>
          </p:cNvPr>
          <p:cNvCxnSpPr>
            <a:cxnSpLocks/>
          </p:cNvCxnSpPr>
          <p:nvPr/>
        </p:nvCxnSpPr>
        <p:spPr>
          <a:xfrm>
            <a:off x="1608222" y="342900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697F92A-4843-4659-A460-EC3E427BBA99}"/>
              </a:ext>
            </a:extLst>
          </p:cNvPr>
          <p:cNvCxnSpPr>
            <a:cxnSpLocks/>
          </p:cNvCxnSpPr>
          <p:nvPr/>
        </p:nvCxnSpPr>
        <p:spPr>
          <a:xfrm>
            <a:off x="2658019" y="3429000"/>
            <a:ext cx="0" cy="20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A707068-9E5B-4FF9-847C-CC383ACCA165}"/>
              </a:ext>
            </a:extLst>
          </p:cNvPr>
          <p:cNvCxnSpPr>
            <a:cxnSpLocks/>
          </p:cNvCxnSpPr>
          <p:nvPr/>
        </p:nvCxnSpPr>
        <p:spPr>
          <a:xfrm>
            <a:off x="2123728" y="3645024"/>
            <a:ext cx="0" cy="405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EBAC5F4-AC56-4840-A168-BF5D45FCFCD7}"/>
              </a:ext>
            </a:extLst>
          </p:cNvPr>
          <p:cNvSpPr txBox="1"/>
          <p:nvPr/>
        </p:nvSpPr>
        <p:spPr>
          <a:xfrm>
            <a:off x="1731580" y="405082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65937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ça fonctionne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22F90B-F6FB-4E1D-99BD-B48C13B50773}"/>
              </a:ext>
            </a:extLst>
          </p:cNvPr>
          <p:cNvSpPr txBox="1"/>
          <p:nvPr/>
        </p:nvSpPr>
        <p:spPr>
          <a:xfrm>
            <a:off x="1608222" y="2654444"/>
            <a:ext cx="6611105" cy="5847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48 65 </a:t>
            </a:r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6c </a:t>
            </a:r>
            <a:r>
              <a:rPr lang="fr-FR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6c</a:t>
            </a:r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6f 2</a:t>
            </a:r>
            <a:r>
              <a:rPr lang="fr-FR" sz="3200" dirty="0">
                <a:solidFill>
                  <a:srgbClr val="FF0000"/>
                </a:solidFill>
              </a:rPr>
              <a:t>c</a:t>
            </a:r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3200" dirty="0">
                <a:solidFill>
                  <a:srgbClr val="FF0000"/>
                </a:solidFill>
              </a:rPr>
              <a:t>20 59 61 72 61 </a:t>
            </a:r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 0a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6931B2-10C8-4B87-A2CC-CA525010BF3B}"/>
              </a:ext>
            </a:extLst>
          </p:cNvPr>
          <p:cNvSpPr txBox="1"/>
          <p:nvPr/>
        </p:nvSpPr>
        <p:spPr>
          <a:xfrm>
            <a:off x="2600467" y="1969981"/>
            <a:ext cx="176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Hello World!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566A05A-91BA-4851-9F0D-655E1303C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2" y="1431067"/>
            <a:ext cx="1077828" cy="107782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70D354-2504-4E9B-9D0F-33692BB7BFCB}"/>
              </a:ext>
            </a:extLst>
          </p:cNvPr>
          <p:cNvCxnSpPr>
            <a:cxnSpLocks/>
          </p:cNvCxnSpPr>
          <p:nvPr/>
        </p:nvCxnSpPr>
        <p:spPr>
          <a:xfrm>
            <a:off x="1608222" y="3645024"/>
            <a:ext cx="10778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821CB5F-1726-4A34-A11D-D718F3746E18}"/>
              </a:ext>
            </a:extLst>
          </p:cNvPr>
          <p:cNvCxnSpPr>
            <a:cxnSpLocks/>
          </p:cNvCxnSpPr>
          <p:nvPr/>
        </p:nvCxnSpPr>
        <p:spPr>
          <a:xfrm>
            <a:off x="1608222" y="3429000"/>
            <a:ext cx="0" cy="216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697F92A-4843-4659-A460-EC3E427BBA99}"/>
              </a:ext>
            </a:extLst>
          </p:cNvPr>
          <p:cNvCxnSpPr>
            <a:cxnSpLocks/>
          </p:cNvCxnSpPr>
          <p:nvPr/>
        </p:nvCxnSpPr>
        <p:spPr>
          <a:xfrm>
            <a:off x="2658019" y="3429000"/>
            <a:ext cx="0" cy="20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A707068-9E5B-4FF9-847C-CC383ACCA165}"/>
              </a:ext>
            </a:extLst>
          </p:cNvPr>
          <p:cNvCxnSpPr>
            <a:cxnSpLocks/>
          </p:cNvCxnSpPr>
          <p:nvPr/>
        </p:nvCxnSpPr>
        <p:spPr>
          <a:xfrm>
            <a:off x="2123728" y="3645024"/>
            <a:ext cx="0" cy="405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EBAC5F4-AC56-4840-A168-BF5D45FCFCD7}"/>
              </a:ext>
            </a:extLst>
          </p:cNvPr>
          <p:cNvSpPr txBox="1"/>
          <p:nvPr/>
        </p:nvSpPr>
        <p:spPr>
          <a:xfrm>
            <a:off x="1731580" y="405082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30414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AC184B-A1B8-4C52-BA0B-2D000FCFE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4" y="2209952"/>
            <a:ext cx="2438095" cy="24380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91741A2-46DD-4308-B4F6-7FB52826EE4C}"/>
              </a:ext>
            </a:extLst>
          </p:cNvPr>
          <p:cNvSpPr txBox="1"/>
          <p:nvPr/>
        </p:nvSpPr>
        <p:spPr>
          <a:xfrm>
            <a:off x="3347865" y="1867442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YARA est un utilitaire open-source conçu pour la comparaison de motifs (</a:t>
            </a:r>
            <a:r>
              <a:rPr lang="fr-FR" i="1" dirty="0"/>
              <a:t>pattern-</a:t>
            </a:r>
            <a:r>
              <a:rPr lang="fr-FR" i="1" dirty="0" err="1"/>
              <a:t>matching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Fonctionne avec des règles qui contiennent des motifs (</a:t>
            </a:r>
            <a:r>
              <a:rPr lang="fr-FR" i="1" dirty="0"/>
              <a:t>patterns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Comprend une logique conditionnelle pour élaborer des règles qui correspondent à certains motifs tout en en excluant d'autres.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Largement adopté par la communauté de la sécurité</a:t>
            </a:r>
          </a:p>
        </p:txBody>
      </p:sp>
    </p:spTree>
    <p:extLst>
      <p:ext uri="{BB962C8B-B14F-4D97-AF65-F5344CB8AC3E}">
        <p14:creationId xmlns:p14="http://schemas.microsoft.com/office/powerpoint/2010/main" val="428663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31.05.2021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247CFA-71C5-4053-B554-122527CA8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20" y="1652118"/>
            <a:ext cx="1718015" cy="17180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EF1838-53AC-4470-A5A7-380E5F7C15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5" y="1652119"/>
            <a:ext cx="1718015" cy="17180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AA3435-12FD-46AA-BC0A-03D88A817E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5" y="4006552"/>
            <a:ext cx="1718016" cy="17180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85D8F54-3860-4C74-A9F0-0F5DDCE78B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20" y="4006552"/>
            <a:ext cx="1718016" cy="171801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9F599D8-171C-45D7-8719-EEC8097E1C92}"/>
              </a:ext>
            </a:extLst>
          </p:cNvPr>
          <p:cNvSpPr txBox="1"/>
          <p:nvPr/>
        </p:nvSpPr>
        <p:spPr>
          <a:xfrm>
            <a:off x="866942" y="1654871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Standalone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AAB7D4B-DC3B-4339-B752-79E5F475CFD8}"/>
              </a:ext>
            </a:extLst>
          </p:cNvPr>
          <p:cNvSpPr txBox="1"/>
          <p:nvPr/>
        </p:nvSpPr>
        <p:spPr>
          <a:xfrm>
            <a:off x="6296852" y="1676036"/>
            <a:ext cx="147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Security Tools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5F45044-4965-4810-AECE-128EFD21166D}"/>
              </a:ext>
            </a:extLst>
          </p:cNvPr>
          <p:cNvSpPr txBox="1"/>
          <p:nvPr/>
        </p:nvSpPr>
        <p:spPr>
          <a:xfrm>
            <a:off x="6364141" y="5036410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Analysis</a:t>
            </a:r>
            <a:r>
              <a:rPr lang="fr-FR" dirty="0"/>
              <a:t> Tools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AEC609-F1AC-40E3-8BDD-8EED8E6D091C}"/>
              </a:ext>
            </a:extLst>
          </p:cNvPr>
          <p:cNvSpPr txBox="1"/>
          <p:nvPr/>
        </p:nvSpPr>
        <p:spPr>
          <a:xfrm>
            <a:off x="740647" y="5107355"/>
            <a:ext cx="11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Extensible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2EC77F7-BABA-4CD5-B538-2197449223A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512535" y="2511126"/>
            <a:ext cx="1165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90172F0-AA70-4BD8-9863-4B3270ADE6E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537413" y="3370134"/>
            <a:ext cx="0" cy="63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16F1D9F-947D-4C0E-98F9-E7D076FE4AF8}"/>
              </a:ext>
            </a:extLst>
          </p:cNvPr>
          <p:cNvCxnSpPr>
            <a:stCxn id="15" idx="3"/>
          </p:cNvCxnSpPr>
          <p:nvPr/>
        </p:nvCxnSpPr>
        <p:spPr>
          <a:xfrm>
            <a:off x="3512536" y="4865560"/>
            <a:ext cx="116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0155BC3-E563-4084-B06F-B7600D0760FC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2653528" y="3370133"/>
            <a:ext cx="0" cy="63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13EEC25-A1F5-4FA5-A8F5-EE32CBEB3ADA}"/>
              </a:ext>
            </a:extLst>
          </p:cNvPr>
          <p:cNvSpPr txBox="1"/>
          <p:nvPr/>
        </p:nvSpPr>
        <p:spPr>
          <a:xfrm>
            <a:off x="1017642" y="20242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Yara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9328DA4-7190-43BF-81EF-16CBE14D5453}"/>
              </a:ext>
            </a:extLst>
          </p:cNvPr>
          <p:cNvSpPr txBox="1"/>
          <p:nvPr/>
        </p:nvSpPr>
        <p:spPr>
          <a:xfrm>
            <a:off x="6634472" y="2020728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ClamAV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ABF913B-8B20-4C34-8516-10B0F6A037B1}"/>
              </a:ext>
            </a:extLst>
          </p:cNvPr>
          <p:cNvSpPr txBox="1"/>
          <p:nvPr/>
        </p:nvSpPr>
        <p:spPr>
          <a:xfrm>
            <a:off x="6634472" y="545105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Volatility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4112AE2-732A-4457-9C8D-1941994AE54B}"/>
              </a:ext>
            </a:extLst>
          </p:cNvPr>
          <p:cNvSpPr txBox="1"/>
          <p:nvPr/>
        </p:nvSpPr>
        <p:spPr>
          <a:xfrm>
            <a:off x="705590" y="5539902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Yara-Python</a:t>
            </a:r>
          </a:p>
        </p:txBody>
      </p:sp>
    </p:spTree>
    <p:extLst>
      <p:ext uri="{BB962C8B-B14F-4D97-AF65-F5344CB8AC3E}">
        <p14:creationId xmlns:p14="http://schemas.microsoft.com/office/powerpoint/2010/main" val="2928596624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1805</Words>
  <Application>Microsoft Office PowerPoint</Application>
  <PresentationFormat>Affichage à l'écran (4:3)</PresentationFormat>
  <Paragraphs>543</Paragraphs>
  <Slides>43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43</vt:i4>
      </vt:variant>
    </vt:vector>
  </HeadingPairs>
  <TitlesOfParts>
    <vt:vector size="53" baseType="lpstr">
      <vt:lpstr>Arial</vt:lpstr>
      <vt:lpstr>Arial Black</vt:lpstr>
      <vt:lpstr>Arial Unicode MS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Yara workshop part 1</vt:lpstr>
      <vt:lpstr>Détection a l’aide des signatures</vt:lpstr>
      <vt:lpstr>Détection des malwares</vt:lpstr>
      <vt:lpstr>Comment ça fonctionne </vt:lpstr>
      <vt:lpstr>Comment ça fonctionne </vt:lpstr>
      <vt:lpstr>Comment ça fonctionne </vt:lpstr>
      <vt:lpstr>Comment ça fonctionne </vt:lpstr>
      <vt:lpstr>Yara </vt:lpstr>
      <vt:lpstr>Yara </vt:lpstr>
      <vt:lpstr>USE CASES </vt:lpstr>
      <vt:lpstr>Qui utiliSe yara ? </vt:lpstr>
      <vt:lpstr>Les règles yara (rules) </vt:lpstr>
      <vt:lpstr>Anatomie d’une règle yara </vt:lpstr>
      <vt:lpstr>Anatomie d’une règle yara </vt:lpstr>
      <vt:lpstr>Anatomie d’une règle yara </vt:lpstr>
      <vt:lpstr>Anatomie d’une règle yara </vt:lpstr>
      <vt:lpstr>Definition des motifs (pattern definition) avec modificateurs</vt:lpstr>
      <vt:lpstr>Modificateurs de chaînes de caractères (strings modifiers)</vt:lpstr>
      <vt:lpstr>Chaînes hexa</vt:lpstr>
      <vt:lpstr>DEMO 1</vt:lpstr>
      <vt:lpstr>Identification des artefacts malicieux</vt:lpstr>
      <vt:lpstr>Comprendre la structure des fichiers</vt:lpstr>
      <vt:lpstr>Comprendre l’en-tête des fichiers</vt:lpstr>
      <vt:lpstr>Magic numbers</vt:lpstr>
      <vt:lpstr>Le corps du fichier - IOCs</vt:lpstr>
      <vt:lpstr>Extraire des motifs</vt:lpstr>
      <vt:lpstr>outils</vt:lpstr>
      <vt:lpstr>Commandes pratiques</vt:lpstr>
      <vt:lpstr>DEMO 2</vt:lpstr>
      <vt:lpstr>Les modules yara</vt:lpstr>
      <vt:lpstr>Modules yara de base</vt:lpstr>
      <vt:lpstr>Modules yara de base</vt:lpstr>
      <vt:lpstr>UTILISER LES MODULES</vt:lpstr>
      <vt:lpstr>UTILISER LES MODULES</vt:lpstr>
      <vt:lpstr>Génerateurs de règles</vt:lpstr>
      <vt:lpstr>DEMO 3</vt:lpstr>
      <vt:lpstr>COMparer les techniques</vt:lpstr>
      <vt:lpstr>Améliorer sa technique</vt:lpstr>
      <vt:lpstr>La chasse aux artefacts</vt:lpstr>
      <vt:lpstr>WOrkflow</vt:lpstr>
      <vt:lpstr>Construire une règle</vt:lpstr>
      <vt:lpstr>HOmework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2021-06-17T20:04:32Z</dcterms:created>
  <dcterms:modified xsi:type="dcterms:W3CDTF">2021-06-17T20:05:00Z</dcterms:modified>
  <cp:category/>
</cp:coreProperties>
</file>