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0" r:id="rId1"/>
    <p:sldMasterId id="2147483698" r:id="rId2"/>
    <p:sldMasterId id="2147483764" r:id="rId3"/>
    <p:sldMasterId id="2147483823" r:id="rId4"/>
  </p:sldMasterIdLst>
  <p:notesMasterIdLst>
    <p:notesMasterId r:id="rId19"/>
  </p:notesMasterIdLst>
  <p:handoutMasterIdLst>
    <p:handoutMasterId r:id="rId20"/>
  </p:handoutMasterIdLst>
  <p:sldIdLst>
    <p:sldId id="1044" r:id="rId5"/>
    <p:sldId id="1045" r:id="rId6"/>
    <p:sldId id="1046" r:id="rId7"/>
    <p:sldId id="915" r:id="rId8"/>
    <p:sldId id="1049" r:id="rId9"/>
    <p:sldId id="1050" r:id="rId10"/>
    <p:sldId id="1051" r:id="rId11"/>
    <p:sldId id="1052" r:id="rId12"/>
    <p:sldId id="1053" r:id="rId13"/>
    <p:sldId id="1054" r:id="rId14"/>
    <p:sldId id="1055" r:id="rId15"/>
    <p:sldId id="1056" r:id="rId16"/>
    <p:sldId id="1047" r:id="rId17"/>
    <p:sldId id="916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ART 2" id="{13A18B1B-C52E-4B32-BF88-1B0F1C4F0456}">
          <p14:sldIdLst>
            <p14:sldId id="1044"/>
            <p14:sldId id="1045"/>
            <p14:sldId id="1046"/>
            <p14:sldId id="915"/>
            <p14:sldId id="1049"/>
            <p14:sldId id="1050"/>
            <p14:sldId id="1051"/>
            <p14:sldId id="1052"/>
            <p14:sldId id="1053"/>
            <p14:sldId id="1054"/>
            <p14:sldId id="1055"/>
            <p14:sldId id="1056"/>
            <p14:sldId id="1047"/>
            <p14:sldId id="9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51">
          <p15:clr>
            <a:srgbClr val="A4A3A4"/>
          </p15:clr>
        </p15:guide>
        <p15:guide id="3" orient="horz" pos="3158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2880">
          <p15:clr>
            <a:srgbClr val="A4A3A4"/>
          </p15:clr>
        </p15:guide>
        <p15:guide id="7" pos="431">
          <p15:clr>
            <a:srgbClr val="A4A3A4"/>
          </p15:clr>
        </p15:guide>
        <p15:guide id="8" pos="5329">
          <p15:clr>
            <a:srgbClr val="A4A3A4"/>
          </p15:clr>
        </p15:guide>
        <p15:guide id="9" pos="5556" userDrawn="1">
          <p15:clr>
            <a:srgbClr val="A4A3A4"/>
          </p15:clr>
        </p15:guide>
        <p15:guide id="10" pos="249">
          <p15:clr>
            <a:srgbClr val="A4A3A4"/>
          </p15:clr>
        </p15:guide>
        <p15:guide id="11" pos="1474" userDrawn="1">
          <p15:clr>
            <a:srgbClr val="A4A3A4"/>
          </p15:clr>
        </p15:guide>
        <p15:guide id="12" pos="4286" userDrawn="1">
          <p15:clr>
            <a:srgbClr val="A4A3A4"/>
          </p15:clr>
        </p15:guide>
        <p15:guide id="13" pos="3288" userDrawn="1">
          <p15:clr>
            <a:srgbClr val="A4A3A4"/>
          </p15:clr>
        </p15:guide>
        <p15:guide id="14" orient="horz" pos="3294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CEEF"/>
    <a:srgbClr val="1F608B"/>
    <a:srgbClr val="2C3E50"/>
    <a:srgbClr val="222A35"/>
    <a:srgbClr val="FFFFFF"/>
    <a:srgbClr val="2A9A72"/>
    <a:srgbClr val="1E2631"/>
    <a:srgbClr val="7F7F7F"/>
    <a:srgbClr val="2F3A46"/>
    <a:srgbClr val="DB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6370" autoAdjust="0"/>
  </p:normalViewPr>
  <p:slideViewPr>
    <p:cSldViewPr>
      <p:cViewPr varScale="1">
        <p:scale>
          <a:sx n="67" d="100"/>
          <a:sy n="67" d="100"/>
        </p:scale>
        <p:origin x="1224" y="48"/>
      </p:cViewPr>
      <p:guideLst>
        <p:guide orient="horz" pos="2251"/>
        <p:guide orient="horz" pos="3158"/>
        <p:guide orient="horz" pos="981"/>
        <p:guide pos="2880"/>
        <p:guide pos="431"/>
        <p:guide pos="5329"/>
        <p:guide pos="5556"/>
        <p:guide pos="249"/>
        <p:guide pos="1474"/>
        <p:guide pos="4286"/>
        <p:guide pos="3288"/>
        <p:guide orient="horz" pos="329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94"/>
    </p:cViewPr>
  </p:sorterViewPr>
  <p:notesViewPr>
    <p:cSldViewPr>
      <p:cViewPr varScale="1">
        <p:scale>
          <a:sx n="84" d="100"/>
          <a:sy n="84" d="100"/>
        </p:scale>
        <p:origin x="2976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4798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84818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4613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55267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46880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7891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4645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8886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2010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2272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4316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8301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5885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3255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70C67-4150-4956-8729-9415F8BA8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536" y="2780928"/>
            <a:ext cx="5719514" cy="1944216"/>
          </a:xfrm>
        </p:spPr>
        <p:txBody>
          <a:bodyPr anchor="ctr"/>
          <a:lstStyle>
            <a:lvl1pPr algn="ctr">
              <a:defRPr sz="4500" b="1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67B7FC-7BD6-47E1-BA5F-22C947BEF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0192" y="5085184"/>
            <a:ext cx="2211421" cy="935682"/>
          </a:xfrm>
        </p:spPr>
        <p:txBody>
          <a:bodyPr anchor="ctr"/>
          <a:lstStyle>
            <a:lvl1pPr marL="0" indent="0" algn="r">
              <a:buNone/>
              <a:defRPr sz="18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2907A-3CB0-4790-A989-C433C4D1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4825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11FA0-CB36-4653-B24F-0D8BECF0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4825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48B60-676B-471F-8CB5-EDE5EBB26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48252"/>
            <a:ext cx="2057400" cy="365125"/>
          </a:xfrm>
        </p:spPr>
        <p:txBody>
          <a:bodyPr/>
          <a:lstStyle/>
          <a:p>
            <a:fld id="{F9036A72-EF4D-4486-A23C-054FE2E2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20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 w/ Nber and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">
            <a:extLst>
              <a:ext uri="{FF2B5EF4-FFF2-40B4-BE49-F238E27FC236}">
                <a16:creationId xmlns:a16="http://schemas.microsoft.com/office/drawing/2014/main" id="{806AE780-5361-49C3-9E63-C5BA3BDBAB95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414758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C268EA9E-D57B-4237-A9D1-EAE6115C19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585220" y="-230809"/>
            <a:ext cx="2456920" cy="1525802"/>
          </a:xfrm>
        </p:spPr>
        <p:txBody>
          <a:bodyPr wrap="square">
            <a:spAutoFit/>
          </a:bodyPr>
          <a:lstStyle>
            <a:lvl1pPr marL="0" indent="0" algn="r">
              <a:buNone/>
              <a:defRPr sz="10350" b="1">
                <a:solidFill>
                  <a:srgbClr val="49CEEF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D3D2EE-DB03-49BE-8799-D61A60F1F5C3}"/>
              </a:ext>
            </a:extLst>
          </p:cNvPr>
          <p:cNvSpPr/>
          <p:nvPr userDrawn="1"/>
        </p:nvSpPr>
        <p:spPr>
          <a:xfrm>
            <a:off x="845587" y="1343211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AEFFD09-48BC-4833-B5CE-02BF474012A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52121" y="-30569"/>
            <a:ext cx="3491880" cy="5338723"/>
          </a:xfrm>
          <a:custGeom>
            <a:avLst/>
            <a:gdLst>
              <a:gd name="connsiteX0" fmla="*/ 425718 w 3491880"/>
              <a:gd name="connsiteY0" fmla="*/ 0 h 5338723"/>
              <a:gd name="connsiteX1" fmla="*/ 3491880 w 3491880"/>
              <a:gd name="connsiteY1" fmla="*/ 0 h 5338723"/>
              <a:gd name="connsiteX2" fmla="*/ 3491880 w 3491880"/>
              <a:gd name="connsiteY2" fmla="*/ 5338723 h 5338723"/>
              <a:gd name="connsiteX3" fmla="*/ 3449275 w 3491880"/>
              <a:gd name="connsiteY3" fmla="*/ 5337645 h 5338723"/>
              <a:gd name="connsiteX4" fmla="*/ 0 w 3491880"/>
              <a:gd name="connsiteY4" fmla="*/ 1705973 h 5338723"/>
              <a:gd name="connsiteX5" fmla="*/ 285767 w 3491880"/>
              <a:gd name="connsiteY5" fmla="*/ 290521 h 533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1880" h="5338723">
                <a:moveTo>
                  <a:pt x="425718" y="0"/>
                </a:moveTo>
                <a:lnTo>
                  <a:pt x="3491880" y="0"/>
                </a:lnTo>
                <a:lnTo>
                  <a:pt x="3491880" y="5338723"/>
                </a:lnTo>
                <a:lnTo>
                  <a:pt x="3449275" y="5337645"/>
                </a:lnTo>
                <a:cubicBezTo>
                  <a:pt x="1527910" y="5240251"/>
                  <a:pt x="0" y="3651543"/>
                  <a:pt x="0" y="1705973"/>
                </a:cubicBezTo>
                <a:cubicBezTo>
                  <a:pt x="0" y="1203891"/>
                  <a:pt x="101755" y="725574"/>
                  <a:pt x="285767" y="29052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EB87E7E-43E7-4AF7-8528-C70F5237C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931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 and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">
            <a:extLst>
              <a:ext uri="{FF2B5EF4-FFF2-40B4-BE49-F238E27FC236}">
                <a16:creationId xmlns:a16="http://schemas.microsoft.com/office/drawing/2014/main" id="{FA72BDEA-FCD4-4B6A-8F93-78CEA73264E8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539063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77D8F52-0FBD-47DD-A025-CFA3B29BCF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52121" y="-30569"/>
            <a:ext cx="3491880" cy="5338723"/>
          </a:xfrm>
          <a:custGeom>
            <a:avLst/>
            <a:gdLst>
              <a:gd name="connsiteX0" fmla="*/ 425718 w 3491880"/>
              <a:gd name="connsiteY0" fmla="*/ 0 h 5338723"/>
              <a:gd name="connsiteX1" fmla="*/ 3491880 w 3491880"/>
              <a:gd name="connsiteY1" fmla="*/ 0 h 5338723"/>
              <a:gd name="connsiteX2" fmla="*/ 3491880 w 3491880"/>
              <a:gd name="connsiteY2" fmla="*/ 5338723 h 5338723"/>
              <a:gd name="connsiteX3" fmla="*/ 3449275 w 3491880"/>
              <a:gd name="connsiteY3" fmla="*/ 5337645 h 5338723"/>
              <a:gd name="connsiteX4" fmla="*/ 0 w 3491880"/>
              <a:gd name="connsiteY4" fmla="*/ 1705973 h 5338723"/>
              <a:gd name="connsiteX5" fmla="*/ 285767 w 3491880"/>
              <a:gd name="connsiteY5" fmla="*/ 290521 h 533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1880" h="5338723">
                <a:moveTo>
                  <a:pt x="425718" y="0"/>
                </a:moveTo>
                <a:lnTo>
                  <a:pt x="3491880" y="0"/>
                </a:lnTo>
                <a:lnTo>
                  <a:pt x="3491880" y="5338723"/>
                </a:lnTo>
                <a:lnTo>
                  <a:pt x="3449275" y="5337645"/>
                </a:lnTo>
                <a:cubicBezTo>
                  <a:pt x="1527910" y="5240251"/>
                  <a:pt x="0" y="3651543"/>
                  <a:pt x="0" y="1705973"/>
                </a:cubicBezTo>
                <a:cubicBezTo>
                  <a:pt x="0" y="1203891"/>
                  <a:pt x="101755" y="725574"/>
                  <a:pt x="285767" y="29052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560269F-271B-4812-A5BD-C4AB8B32F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78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#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3928" y="-38694"/>
            <a:ext cx="4969464" cy="1325563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4048" y="1286870"/>
            <a:ext cx="3889344" cy="1325563"/>
          </a:xfrm>
        </p:spPr>
        <p:txBody>
          <a:bodyPr>
            <a:normAutofit/>
          </a:bodyPr>
          <a:lstStyle>
            <a:lvl1pPr marL="0" indent="0" algn="just">
              <a:buNone/>
              <a:defRPr sz="1500" cap="all" baseline="0"/>
            </a:lvl1pPr>
            <a:lvl2pPr marL="342900" indent="0" algn="r">
              <a:buNone/>
              <a:defRPr/>
            </a:lvl2pPr>
            <a:lvl3pPr marL="685800" indent="0" algn="r">
              <a:buNone/>
              <a:defRPr/>
            </a:lvl3pPr>
            <a:lvl4pPr marL="1028700" indent="0" algn="r">
              <a:buNone/>
              <a:defRPr/>
            </a:lvl4pPr>
            <a:lvl5pPr marL="1371600" indent="0" algn="r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48252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48252"/>
            <a:ext cx="30861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0BDDA-974C-4553-B192-00D80DAA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48252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B821264-AC07-4573-9198-981E26063A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51720" y="4724401"/>
            <a:ext cx="3308474" cy="1463675"/>
          </a:xfrm>
        </p:spPr>
        <p:txBody>
          <a:bodyPr anchor="ctr">
            <a:normAutofit/>
          </a:bodyPr>
          <a:lstStyle>
            <a:lvl1pPr marL="0" indent="0" algn="just">
              <a:buNone/>
              <a:defRPr sz="1350" cap="all" baseline="0"/>
            </a:lvl1pPr>
          </a:lstStyle>
          <a:p>
            <a:pPr lvl="0"/>
            <a:r>
              <a:rPr lang="en-US" dirty="0"/>
              <a:t>Edit Master</a:t>
            </a:r>
          </a:p>
        </p:txBody>
      </p:sp>
    </p:spTree>
    <p:extLst>
      <p:ext uri="{BB962C8B-B14F-4D97-AF65-F5344CB8AC3E}">
        <p14:creationId xmlns:p14="http://schemas.microsoft.com/office/powerpoint/2010/main" val="2837312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048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220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E20C6-1B1C-461A-BEE2-33AB72A1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8024" y="2852936"/>
            <a:ext cx="3816424" cy="1709539"/>
          </a:xfrm>
        </p:spPr>
        <p:txBody>
          <a:bodyPr anchor="b"/>
          <a:lstStyle>
            <a:lvl1pPr>
              <a:defRPr sz="45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7FA11-B4D1-46FE-8CB0-523566563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88024" y="5047036"/>
            <a:ext cx="3816424" cy="1042614"/>
          </a:xfrm>
        </p:spPr>
        <p:txBody>
          <a:bodyPr/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F688A-88C7-41EC-8D1B-DE4800AD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9A666-1BD0-4A7D-8187-AC685D44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FC625-9580-4818-A170-98C4E6A44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C313AD-DADB-4065-B469-1688801CCE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450558" y="2170938"/>
            <a:ext cx="4886158" cy="3073534"/>
          </a:xfrm>
        </p:spPr>
        <p:txBody>
          <a:bodyPr wrap="square">
            <a:spAutoFit/>
          </a:bodyPr>
          <a:lstStyle>
            <a:lvl1pPr marL="0" indent="0">
              <a:buNone/>
              <a:defRPr sz="21525" b="1" kern="0" spc="8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32297E-EF6D-4FDD-96E6-ACE1CE56D479}"/>
              </a:ext>
            </a:extLst>
          </p:cNvPr>
          <p:cNvSpPr/>
          <p:nvPr userDrawn="1"/>
        </p:nvSpPr>
        <p:spPr>
          <a:xfrm>
            <a:off x="4932040" y="4754879"/>
            <a:ext cx="673331" cy="99753"/>
          </a:xfrm>
          <a:prstGeom prst="rect">
            <a:avLst/>
          </a:prstGeom>
          <a:solidFill>
            <a:srgbClr val="4AC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820629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#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E20C6-1B1C-461A-BEE2-33AB72A1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514" y="806742"/>
            <a:ext cx="4158462" cy="1709539"/>
          </a:xfrm>
        </p:spPr>
        <p:txBody>
          <a:bodyPr anchor="b"/>
          <a:lstStyle>
            <a:lvl1pPr>
              <a:defRPr sz="45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7FA11-B4D1-46FE-8CB0-523566563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7514" y="3000841"/>
            <a:ext cx="4158462" cy="1042614"/>
          </a:xfrm>
        </p:spPr>
        <p:txBody>
          <a:bodyPr/>
          <a:lstStyle>
            <a:lvl1pPr marL="0" indent="0">
              <a:buNone/>
              <a:defRPr sz="1800" cap="all" baseline="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F688A-88C7-41EC-8D1B-DE4800AD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9A666-1BD0-4A7D-8187-AC685D44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FC625-9580-4818-A170-98C4E6A44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C313AD-DADB-4065-B469-1688801CCE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12" y="2011650"/>
            <a:ext cx="4886157" cy="3073534"/>
          </a:xfrm>
        </p:spPr>
        <p:txBody>
          <a:bodyPr vert="horz" wrap="square" lIns="91440" tIns="45720" rIns="91440" bIns="45720" rtlCol="0">
            <a:spAutoFit/>
          </a:bodyPr>
          <a:lstStyle>
            <a:lvl1pPr marL="0" indent="0" algn="r">
              <a:buNone/>
              <a:defRPr lang="en-US" sz="21525" b="1" kern="0" spc="8" baseline="0" dirty="0">
                <a:solidFill>
                  <a:srgbClr val="49CEEF"/>
                </a:solidFill>
                <a:latin typeface="Arial Black" panose="020B0A04020102020204" pitchFamily="34" charset="0"/>
              </a:defRPr>
            </a:lvl1pPr>
          </a:lstStyle>
          <a:p>
            <a:pPr marL="171450" lvl="0" indent="-171450"/>
            <a:r>
              <a:rPr lang="en-US" dirty="0"/>
              <a:t>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32297E-EF6D-4FDD-96E6-ACE1CE56D479}"/>
              </a:ext>
            </a:extLst>
          </p:cNvPr>
          <p:cNvSpPr/>
          <p:nvPr userDrawn="1"/>
        </p:nvSpPr>
        <p:spPr>
          <a:xfrm>
            <a:off x="251521" y="2708685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431008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 Nb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">
            <a:extLst>
              <a:ext uri="{FF2B5EF4-FFF2-40B4-BE49-F238E27FC236}">
                <a16:creationId xmlns:a16="http://schemas.microsoft.com/office/drawing/2014/main" id="{C59143D0-FCAF-41FB-A492-540C43DB83C0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64365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60848"/>
            <a:ext cx="7886700" cy="38884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40715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40715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0BDDA-974C-4553-B192-00D80DAA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7FE1E8C5-1D73-4362-8287-0FBC5752C1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585220" y="-230809"/>
            <a:ext cx="2456920" cy="1525802"/>
          </a:xfrm>
        </p:spPr>
        <p:txBody>
          <a:bodyPr wrap="square">
            <a:spAutoFit/>
          </a:bodyPr>
          <a:lstStyle>
            <a:lvl1pPr marL="0" indent="0" algn="r">
              <a:buNone/>
              <a:defRPr sz="10350" b="1">
                <a:solidFill>
                  <a:srgbClr val="49CEEF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108B4F-6DCF-4C31-9E72-BA4F0AB127A6}"/>
              </a:ext>
            </a:extLst>
          </p:cNvPr>
          <p:cNvSpPr/>
          <p:nvPr userDrawn="1"/>
        </p:nvSpPr>
        <p:spPr>
          <a:xfrm>
            <a:off x="845587" y="1343211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96891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">
            <a:extLst>
              <a:ext uri="{FF2B5EF4-FFF2-40B4-BE49-F238E27FC236}">
                <a16:creationId xmlns:a16="http://schemas.microsoft.com/office/drawing/2014/main" id="{393D0A2B-8CA2-4129-B929-D9E67C2B6001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60848"/>
            <a:ext cx="7886700" cy="38884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EC362DE-2C35-4627-AE02-92D400E68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0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 w/ Nber and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">
            <a:extLst>
              <a:ext uri="{FF2B5EF4-FFF2-40B4-BE49-F238E27FC236}">
                <a16:creationId xmlns:a16="http://schemas.microsoft.com/office/drawing/2014/main" id="{D7B3B274-7B3E-4E06-9B7D-FB0F9E4DD9B3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C4F1F8B5-C38A-4C79-8C7A-E92064C4916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52121" y="-30569"/>
            <a:ext cx="3491880" cy="5338723"/>
          </a:xfrm>
          <a:custGeom>
            <a:avLst/>
            <a:gdLst>
              <a:gd name="connsiteX0" fmla="*/ 425718 w 3491880"/>
              <a:gd name="connsiteY0" fmla="*/ 0 h 5338723"/>
              <a:gd name="connsiteX1" fmla="*/ 3491880 w 3491880"/>
              <a:gd name="connsiteY1" fmla="*/ 0 h 5338723"/>
              <a:gd name="connsiteX2" fmla="*/ 3491880 w 3491880"/>
              <a:gd name="connsiteY2" fmla="*/ 5338723 h 5338723"/>
              <a:gd name="connsiteX3" fmla="*/ 3449275 w 3491880"/>
              <a:gd name="connsiteY3" fmla="*/ 5337645 h 5338723"/>
              <a:gd name="connsiteX4" fmla="*/ 0 w 3491880"/>
              <a:gd name="connsiteY4" fmla="*/ 1705973 h 5338723"/>
              <a:gd name="connsiteX5" fmla="*/ 285767 w 3491880"/>
              <a:gd name="connsiteY5" fmla="*/ 290521 h 533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1880" h="5338723">
                <a:moveTo>
                  <a:pt x="425718" y="0"/>
                </a:moveTo>
                <a:lnTo>
                  <a:pt x="3491880" y="0"/>
                </a:lnTo>
                <a:lnTo>
                  <a:pt x="3491880" y="5338723"/>
                </a:lnTo>
                <a:lnTo>
                  <a:pt x="3449275" y="5337645"/>
                </a:lnTo>
                <a:cubicBezTo>
                  <a:pt x="1527910" y="5240251"/>
                  <a:pt x="0" y="3651543"/>
                  <a:pt x="0" y="1705973"/>
                </a:cubicBezTo>
                <a:cubicBezTo>
                  <a:pt x="0" y="1203891"/>
                  <a:pt x="101755" y="725574"/>
                  <a:pt x="285767" y="29052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414758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55812"/>
            <a:ext cx="5390636" cy="38934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4177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4177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C268EA9E-D57B-4237-A9D1-EAE6115C19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585220" y="-230809"/>
            <a:ext cx="2456920" cy="1525802"/>
          </a:xfrm>
        </p:spPr>
        <p:txBody>
          <a:bodyPr wrap="square">
            <a:spAutoFit/>
          </a:bodyPr>
          <a:lstStyle>
            <a:lvl1pPr marL="0" indent="0" algn="r">
              <a:buNone/>
              <a:defRPr sz="10350" b="1">
                <a:solidFill>
                  <a:srgbClr val="49CEEF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4740D3-9A63-4C53-B603-AFD5EA4CA9CD}"/>
              </a:ext>
            </a:extLst>
          </p:cNvPr>
          <p:cNvSpPr/>
          <p:nvPr userDrawn="1"/>
        </p:nvSpPr>
        <p:spPr>
          <a:xfrm>
            <a:off x="845587" y="1343211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19F662AB-A8A3-470F-9DCD-352D470E7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61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">
            <a:extLst>
              <a:ext uri="{FF2B5EF4-FFF2-40B4-BE49-F238E27FC236}">
                <a16:creationId xmlns:a16="http://schemas.microsoft.com/office/drawing/2014/main" id="{246823F7-560F-47A1-9C6B-36CC8094373A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539063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55812"/>
            <a:ext cx="5390636" cy="38934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57008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57008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43F1024-EF52-4829-ACC7-45E662D8EA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52121" y="-30569"/>
            <a:ext cx="3491880" cy="5338723"/>
          </a:xfrm>
          <a:custGeom>
            <a:avLst/>
            <a:gdLst>
              <a:gd name="connsiteX0" fmla="*/ 425718 w 3491880"/>
              <a:gd name="connsiteY0" fmla="*/ 0 h 5338723"/>
              <a:gd name="connsiteX1" fmla="*/ 3491880 w 3491880"/>
              <a:gd name="connsiteY1" fmla="*/ 0 h 5338723"/>
              <a:gd name="connsiteX2" fmla="*/ 3491880 w 3491880"/>
              <a:gd name="connsiteY2" fmla="*/ 5338723 h 5338723"/>
              <a:gd name="connsiteX3" fmla="*/ 3449275 w 3491880"/>
              <a:gd name="connsiteY3" fmla="*/ 5337645 h 5338723"/>
              <a:gd name="connsiteX4" fmla="*/ 0 w 3491880"/>
              <a:gd name="connsiteY4" fmla="*/ 1705973 h 5338723"/>
              <a:gd name="connsiteX5" fmla="*/ 285767 w 3491880"/>
              <a:gd name="connsiteY5" fmla="*/ 290521 h 533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1880" h="5338723">
                <a:moveTo>
                  <a:pt x="425718" y="0"/>
                </a:moveTo>
                <a:lnTo>
                  <a:pt x="3491880" y="0"/>
                </a:lnTo>
                <a:lnTo>
                  <a:pt x="3491880" y="5338723"/>
                </a:lnTo>
                <a:lnTo>
                  <a:pt x="3449275" y="5337645"/>
                </a:lnTo>
                <a:cubicBezTo>
                  <a:pt x="1527910" y="5240251"/>
                  <a:pt x="0" y="3651543"/>
                  <a:pt x="0" y="1705973"/>
                </a:cubicBezTo>
                <a:cubicBezTo>
                  <a:pt x="0" y="1203891"/>
                  <a:pt x="101755" y="725574"/>
                  <a:pt x="285767" y="29052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B78B0F8-B40D-4A4E-B27D-5EF16C096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56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 w/ Nb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">
            <a:extLst>
              <a:ext uri="{FF2B5EF4-FFF2-40B4-BE49-F238E27FC236}">
                <a16:creationId xmlns:a16="http://schemas.microsoft.com/office/drawing/2014/main" id="{90A16866-A797-497B-A805-B8495A4782F9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64365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7FE1E8C5-1D73-4362-8287-0FBC5752C1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585220" y="-230809"/>
            <a:ext cx="2456920" cy="1525802"/>
          </a:xfrm>
        </p:spPr>
        <p:txBody>
          <a:bodyPr wrap="square">
            <a:spAutoFit/>
          </a:bodyPr>
          <a:lstStyle>
            <a:lvl1pPr marL="0" indent="0" algn="r">
              <a:buNone/>
              <a:defRPr sz="10350" b="1">
                <a:solidFill>
                  <a:srgbClr val="49CEEF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981CE4-8F55-4D35-A8A0-65318B7E1DE5}"/>
              </a:ext>
            </a:extLst>
          </p:cNvPr>
          <p:cNvSpPr/>
          <p:nvPr userDrawn="1"/>
        </p:nvSpPr>
        <p:spPr>
          <a:xfrm>
            <a:off x="845587" y="1343211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24781C0-54CA-4BFB-9E7D-758C840C6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64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">
            <a:extLst>
              <a:ext uri="{FF2B5EF4-FFF2-40B4-BE49-F238E27FC236}">
                <a16:creationId xmlns:a16="http://schemas.microsoft.com/office/drawing/2014/main" id="{679304BB-F47B-412D-98CB-4648E4549405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AAA8E90-1821-4DCE-98D4-E1849A571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1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92820E-F81D-4DFD-8733-1D24A4D6F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84069-DA73-4ED1-8EA9-C3006B8E9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7D7BE-CE32-4BF8-BBEB-E4E9D6548A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35E2F-C15A-4548-80F5-181D09C672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E0BA0-643A-4B18-BC5E-12B02C3A0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7A131-9B76-4E64-AD97-136DDE626FB1}"/>
              </a:ext>
            </a:extLst>
          </p:cNvPr>
          <p:cNvSpPr/>
          <p:nvPr userDrawn="1"/>
        </p:nvSpPr>
        <p:spPr>
          <a:xfrm rot="5400000">
            <a:off x="8678099" y="5823007"/>
            <a:ext cx="1430200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1831596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 cap="all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146304"/>
            <a:ext cx="8229600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8473620" y="5799923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974763103"/>
      </p:ext>
    </p:extLst>
  </p:cSld>
  <p:clrMap bg1="lt1" tx1="dk1" bg2="lt2" tx2="dk2" accent1="accent1" accent2="accent2" accent3="accent3" accent4="accent4" accent5="accent5" accent6="accent6" hlink="hlink" folHlink="folHlink"/>
  <p:hf hdr="0"/>
  <p:txStyles>
    <p:titleStyle>
      <a:lvl1pPr algn="r" defTabSz="914400" rtl="0" eaLnBrk="1" latinLnBrk="0" hangingPunct="1">
        <a:spcBef>
          <a:spcPct val="0"/>
        </a:spcBef>
        <a:buNone/>
        <a:defRPr lang="en-US" sz="32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39461" y="2574491"/>
            <a:ext cx="5865080" cy="258532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685766"/>
            <a:r>
              <a:rPr lang="en-US" sz="405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405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405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14930" y="341033"/>
            <a:ext cx="2914141" cy="8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01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</p:sldLayoutIdLst>
  <p:hf hdr="0"/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14104"/>
            <a:ext cx="8229600" cy="55399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8678099" y="5823007"/>
            <a:ext cx="1430200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2716954348"/>
      </p:ext>
    </p:extLst>
  </p:cSld>
  <p:clrMap bg1="lt1" tx1="dk1" bg2="lt2" tx2="dk2" accent1="accent1" accent2="accent2" accent3="accent3" accent4="accent4" accent5="accent5" accent6="accent6" hlink="hlink" folHlink="folHlink"/>
  <p:hf hdr="0"/>
  <p:txStyles>
    <p:titleStyle>
      <a:lvl1pPr algn="r" defTabSz="685766" rtl="0" eaLnBrk="1" latinLnBrk="0" hangingPunct="1">
        <a:spcBef>
          <a:spcPct val="0"/>
        </a:spcBef>
        <a:buNone/>
        <a:defRPr lang="en-US" sz="3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57162" indent="-257162" algn="l" defTabSz="68576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557185" indent="-214303" algn="l" defTabSz="685766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857207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200090" indent="-171442" algn="l" defTabSz="685766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542974" indent="-171442" algn="l" defTabSz="685766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1885856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C58EDE2-9C12-4E95-AE15-1944DE2521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LINUX FORENSICS WORKSHOP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6DCAC89-5D68-4BB2-9B66-DFA32988E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8224" y="5085184"/>
            <a:ext cx="2211421" cy="935682"/>
          </a:xfrm>
        </p:spPr>
        <p:txBody>
          <a:bodyPr>
            <a:normAutofit/>
          </a:bodyPr>
          <a:lstStyle/>
          <a:p>
            <a:r>
              <a:rPr lang="en-US" dirty="0" smtClean="0"/>
              <a:t>HOREA MOLDOVAN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2780928" cy="242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51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464" y="452005"/>
            <a:ext cx="4147586" cy="1325563"/>
          </a:xfrm>
        </p:spPr>
        <p:txBody>
          <a:bodyPr>
            <a:noAutofit/>
          </a:bodyPr>
          <a:lstStyle/>
          <a:p>
            <a:r>
              <a:rPr lang="fr-FR" noProof="1"/>
              <a:t>HISTORIQUE DES COMMANDES</a:t>
            </a:r>
            <a:r>
              <a:rPr lang="en-US" noProof="1"/>
              <a:t/>
            </a:r>
            <a:br>
              <a:rPr lang="en-US" noProof="1"/>
            </a:br>
            <a:endParaRPr lang="en-US" noProof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55812"/>
            <a:ext cx="6507378" cy="389346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noProof="1"/>
              <a:t>$ gdb /bin/bash </a:t>
            </a:r>
            <a:endParaRPr lang="en-US" b="1" noProof="1" smtClean="0"/>
          </a:p>
          <a:p>
            <a:pPr marL="0" indent="0">
              <a:buNone/>
            </a:pPr>
            <a:r>
              <a:rPr lang="en-US" noProof="1" smtClean="0"/>
              <a:t>(</a:t>
            </a:r>
            <a:r>
              <a:rPr lang="en-US" noProof="1"/>
              <a:t>gdb) disassemble history_list </a:t>
            </a:r>
            <a:endParaRPr lang="en-US" noProof="1" smtClean="0"/>
          </a:p>
          <a:p>
            <a:pPr marL="0" indent="0">
              <a:buNone/>
            </a:pPr>
            <a:r>
              <a:rPr lang="en-US" noProof="1" smtClean="0"/>
              <a:t>Dump </a:t>
            </a:r>
            <a:r>
              <a:rPr lang="en-US" noProof="1"/>
              <a:t>of assembler code for function history_list: </a:t>
            </a:r>
            <a:endParaRPr lang="en-US" noProof="1" smtClean="0"/>
          </a:p>
          <a:p>
            <a:pPr marL="0" indent="0">
              <a:buNone/>
            </a:pPr>
            <a:r>
              <a:rPr lang="en-US" noProof="1" smtClean="0"/>
              <a:t>0x00000000004a2490 </a:t>
            </a:r>
            <a:r>
              <a:rPr lang="en-US" noProof="1"/>
              <a:t>&lt;+0&gt;: mov 0x248f81(%rip),%rax </a:t>
            </a:r>
            <a:r>
              <a:rPr lang="en-US" noProof="1" smtClean="0"/>
              <a:t>                  # </a:t>
            </a:r>
            <a:r>
              <a:rPr lang="en-US" noProof="1"/>
              <a:t>0x6eb418 </a:t>
            </a:r>
            <a:endParaRPr lang="en-US" noProof="1" smtClean="0"/>
          </a:p>
          <a:p>
            <a:pPr marL="0" indent="0">
              <a:buNone/>
            </a:pPr>
            <a:r>
              <a:rPr lang="en-US" noProof="1" smtClean="0"/>
              <a:t>0x00000000004a2497 </a:t>
            </a:r>
            <a:r>
              <a:rPr lang="en-US" noProof="1"/>
              <a:t>&lt;+7&gt;: retq </a:t>
            </a:r>
            <a:endParaRPr lang="en-US" noProof="1" smtClean="0"/>
          </a:p>
          <a:p>
            <a:pPr marL="0" indent="0">
              <a:buNone/>
            </a:pPr>
            <a:r>
              <a:rPr lang="en-US" noProof="1" smtClean="0"/>
              <a:t>End </a:t>
            </a:r>
            <a:r>
              <a:rPr lang="en-US" noProof="1"/>
              <a:t>of assembler dump. </a:t>
            </a:r>
            <a:endParaRPr lang="en-US" noProof="1" smtClean="0"/>
          </a:p>
          <a:p>
            <a:pPr marL="0" indent="0">
              <a:buNone/>
            </a:pPr>
            <a:r>
              <a:rPr lang="en-US" noProof="1" smtClean="0"/>
              <a:t>(</a:t>
            </a:r>
            <a:r>
              <a:rPr lang="en-US" noProof="1"/>
              <a:t>gdb) quit </a:t>
            </a:r>
            <a:endParaRPr lang="en-US" noProof="1" smtClean="0"/>
          </a:p>
          <a:p>
            <a:pPr marL="0" indent="0">
              <a:buNone/>
            </a:pPr>
            <a:r>
              <a:rPr lang="en-US" noProof="1" smtClean="0"/>
              <a:t>$ </a:t>
            </a:r>
            <a:r>
              <a:rPr lang="en-US" b="1" noProof="1"/>
              <a:t>vol.py linux_bash -p 14527 -H 0x6eb418 </a:t>
            </a:r>
            <a:endParaRPr lang="en-US" b="1" noProof="1" smtClean="0"/>
          </a:p>
          <a:p>
            <a:pPr marL="0" indent="0">
              <a:buNone/>
            </a:pPr>
            <a:r>
              <a:rPr lang="en-US" noProof="1" smtClean="0"/>
              <a:t>Pid </a:t>
            </a:r>
            <a:r>
              <a:rPr lang="en-US" noProof="1"/>
              <a:t>Name Command Time Command </a:t>
            </a:r>
            <a:endParaRPr lang="en-US" noProof="1" smtClean="0"/>
          </a:p>
          <a:p>
            <a:pPr marL="0" indent="0">
              <a:buNone/>
            </a:pPr>
            <a:r>
              <a:rPr lang="en-US" noProof="1" smtClean="0"/>
              <a:t>-------- </a:t>
            </a:r>
            <a:r>
              <a:rPr lang="en-US" noProof="1"/>
              <a:t>----------- ------------------------------ </a:t>
            </a:r>
            <a:r>
              <a:rPr lang="en-US" noProof="1" smtClean="0"/>
              <a:t>------</a:t>
            </a:r>
          </a:p>
          <a:p>
            <a:pPr marL="0" indent="0">
              <a:buNone/>
            </a:pPr>
            <a:r>
              <a:rPr lang="en-US" noProof="1" smtClean="0"/>
              <a:t>… </a:t>
            </a:r>
          </a:p>
          <a:p>
            <a:pPr marL="0" indent="0">
              <a:buNone/>
            </a:pPr>
            <a:r>
              <a:rPr lang="en-US" noProof="1" smtClean="0"/>
              <a:t>14257 </a:t>
            </a:r>
            <a:r>
              <a:rPr lang="en-US" noProof="1"/>
              <a:t>bash        2020-01-30 20:43:09 UTC+0000   mkdir ~lab/memory </a:t>
            </a:r>
            <a:endParaRPr lang="en-US" noProof="1" smtClean="0"/>
          </a:p>
          <a:p>
            <a:pPr marL="0" indent="0">
              <a:buNone/>
            </a:pPr>
            <a:r>
              <a:rPr lang="en-US" noProof="1" smtClean="0"/>
              <a:t>14257 </a:t>
            </a:r>
            <a:r>
              <a:rPr lang="en-US" noProof="1"/>
              <a:t>bash        2020-01-30 20:44:24 UTC+0000   cd ~lab/memory </a:t>
            </a:r>
            <a:endParaRPr lang="en-US" noProof="1" smtClean="0"/>
          </a:p>
          <a:p>
            <a:pPr marL="0" indent="0">
              <a:buNone/>
            </a:pPr>
            <a:r>
              <a:rPr lang="en-US" noProof="1" smtClean="0"/>
              <a:t>14257 </a:t>
            </a:r>
            <a:r>
              <a:rPr lang="en-US" noProof="1"/>
              <a:t>bash        2020-01-30 20:44:56 UTC+0000   avml centos-mem…</a:t>
            </a:r>
          </a:p>
          <a:p>
            <a:pPr marL="0" indent="0">
              <a:buNone/>
            </a:pP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Date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Footer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02</a:t>
            </a:r>
            <a:endParaRPr lang="en-US" noProof="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10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995936" y="3140968"/>
            <a:ext cx="2016224" cy="7920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91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464" y="452005"/>
            <a:ext cx="4147586" cy="1325563"/>
          </a:xfrm>
        </p:spPr>
        <p:txBody>
          <a:bodyPr>
            <a:noAutofit/>
          </a:bodyPr>
          <a:lstStyle/>
          <a:p>
            <a:r>
              <a:rPr lang="fr-FR" noProof="1"/>
              <a:t>POURQUOI EST-CE MIEUX ?</a:t>
            </a:r>
            <a:r>
              <a:rPr lang="en-US" noProof="1"/>
              <a:t/>
            </a:r>
            <a:br>
              <a:rPr lang="en-US" noProof="1"/>
            </a:br>
            <a:endParaRPr lang="en-US" noProof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55812"/>
            <a:ext cx="6507378" cy="38934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noProof="1"/>
              <a:t>L'historique des commandes n'est écrit sur le disque que lorsque le shell quitte </a:t>
            </a:r>
            <a:endParaRPr lang="fr-FR" noProof="1" smtClean="0"/>
          </a:p>
          <a:p>
            <a:pPr marL="0" indent="0">
              <a:buNone/>
            </a:pPr>
            <a:r>
              <a:rPr lang="fr-FR" i="1" noProof="1" smtClean="0"/>
              <a:t>L'historique </a:t>
            </a:r>
            <a:r>
              <a:rPr lang="fr-FR" i="1" noProof="1"/>
              <a:t>en mémoire contient toutes les commandes de la session</a:t>
            </a:r>
          </a:p>
          <a:p>
            <a:pPr marL="0" indent="0">
              <a:buNone/>
            </a:pPr>
            <a:endParaRPr lang="fr-FR" noProof="1" smtClean="0"/>
          </a:p>
          <a:p>
            <a:pPr marL="0" indent="0">
              <a:buNone/>
            </a:pPr>
            <a:r>
              <a:rPr lang="fr-FR" noProof="1" smtClean="0"/>
              <a:t>Les </a:t>
            </a:r>
            <a:r>
              <a:rPr lang="fr-FR" noProof="1"/>
              <a:t>commandes </a:t>
            </a:r>
            <a:r>
              <a:rPr lang="fr-FR" b="1" noProof="1"/>
              <a:t>bash_history</a:t>
            </a:r>
            <a:r>
              <a:rPr lang="fr-FR" noProof="1"/>
              <a:t> ne sont normalement pas horodatées </a:t>
            </a:r>
            <a:endParaRPr lang="fr-FR" noProof="1" smtClean="0"/>
          </a:p>
          <a:p>
            <a:pPr marL="0" indent="0">
              <a:buNone/>
            </a:pPr>
            <a:r>
              <a:rPr lang="fr-FR" i="1" noProof="1" smtClean="0"/>
              <a:t>Les </a:t>
            </a:r>
            <a:r>
              <a:rPr lang="fr-FR" i="1" noProof="1"/>
              <a:t>informations complètes d'horodatage sont visibles avec </a:t>
            </a:r>
            <a:r>
              <a:rPr lang="fr-FR" b="1" i="1" noProof="1"/>
              <a:t>linux_bash</a:t>
            </a:r>
            <a:endParaRPr lang="en-US" b="1" i="1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Date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Footer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02</a:t>
            </a:r>
            <a:endParaRPr lang="en-US" noProof="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11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81236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464" y="452005"/>
            <a:ext cx="4147586" cy="1325563"/>
          </a:xfrm>
        </p:spPr>
        <p:txBody>
          <a:bodyPr>
            <a:noAutofit/>
          </a:bodyPr>
          <a:lstStyle/>
          <a:p>
            <a:r>
              <a:rPr lang="fr-FR" noProof="1" smtClean="0"/>
              <a:t>INFOS DU CACHE FS</a:t>
            </a:r>
            <a:r>
              <a:rPr lang="en-US" noProof="1"/>
              <a:t/>
            </a:r>
            <a:br>
              <a:rPr lang="en-US" noProof="1"/>
            </a:br>
            <a:endParaRPr lang="en-US" noProof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55812"/>
            <a:ext cx="6507378" cy="38934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noProof="1"/>
              <a:t>linux_mount - systèmes de fichiers montés et options de montage</a:t>
            </a:r>
          </a:p>
          <a:p>
            <a:pPr marL="0" indent="0">
              <a:buNone/>
            </a:pPr>
            <a:r>
              <a:rPr lang="fr-FR" noProof="1"/>
              <a:t>linux_enumerate_files - mappage des noms d'inode/fichiers</a:t>
            </a:r>
          </a:p>
          <a:p>
            <a:pPr marL="0" indent="0">
              <a:buNone/>
            </a:pPr>
            <a:r>
              <a:rPr lang="fr-FR" noProof="1"/>
              <a:t>linux_find_file - liste des fichiers, éventuellement récupération du contenu</a:t>
            </a:r>
          </a:p>
          <a:p>
            <a:pPr marL="0" indent="0">
              <a:buNone/>
            </a:pPr>
            <a:r>
              <a:rPr lang="fr-FR" noProof="1"/>
              <a:t>linux_recover_filesystem - récupérer les systèmes de fichiers mis en cache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Date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Footer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02</a:t>
            </a:r>
            <a:endParaRPr lang="en-US" noProof="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12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68946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714F9A-57FC-47D3-A196-531173ED6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719" y="134854"/>
            <a:ext cx="4158462" cy="1709539"/>
          </a:xfrm>
        </p:spPr>
        <p:txBody>
          <a:bodyPr>
            <a:noAutofit/>
          </a:bodyPr>
          <a:lstStyle/>
          <a:p>
            <a:r>
              <a:rPr lang="en-US" dirty="0" smtClean="0"/>
              <a:t>LAB 02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7E9A6-4B72-4A45-A29F-D1E0E340AA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VOLATILITY</a:t>
            </a:r>
            <a:endParaRPr lang="en-US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4C66CD44-9C52-4CFB-8975-3B034BC5D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Your Date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67294BB8-BC44-4C40-92EC-EEECFE98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Horea Moldovan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5826006-0080-44B8-8BE8-BA93ED3550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08A41B7-7A1A-4B77-9C9D-D763CFA0D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13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6913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3928" y="-38694"/>
            <a:ext cx="4969464" cy="1325563"/>
          </a:xfrm>
        </p:spPr>
        <p:txBody>
          <a:bodyPr>
            <a:noAutofit/>
          </a:bodyPr>
          <a:lstStyle/>
          <a:p>
            <a:r>
              <a:rPr lang="en-US" noProof="1"/>
              <a:t>LA SEMAINE PROCHAINE</a:t>
            </a:r>
            <a:r>
              <a:rPr lang="en-US" noProof="1" smtClean="0"/>
              <a:t>:</a:t>
            </a:r>
            <a:br>
              <a:rPr lang="en-US" noProof="1" smtClean="0"/>
            </a:br>
            <a:r>
              <a:rPr lang="en-US" noProof="1" smtClean="0"/>
              <a:t>ROOTKITS</a:t>
            </a: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Your Date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Horea Moldovan</a:t>
            </a:r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95531-C87C-4E0C-AD7B-1163A36C4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14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869160"/>
            <a:ext cx="1800200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29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ANALYSE DE LA MEMOIRE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Volatility</a:t>
            </a:r>
            <a:endParaRPr lang="en-US" dirty="0"/>
          </a:p>
        </p:txBody>
      </p:sp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214893A6-5453-4772-A5C3-6E8247B9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Your Date</a:t>
            </a:r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19A88EA5-E6FB-4BFB-9421-CB6C4447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Horea Moldovan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56FE4-C890-4B94-95A1-A512A00995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C42DE-7F41-490E-BFA9-AAF4F8F2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0904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2474426" y="5754866"/>
            <a:ext cx="3983524" cy="340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 smtClean="0"/>
              <a:t>LES BASES DE VOLATILITY</a:t>
            </a:r>
            <a:endParaRPr lang="en-US" noProof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014" y="2093429"/>
            <a:ext cx="7886700" cy="38884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noProof="1" smtClean="0"/>
          </a:p>
          <a:p>
            <a:pPr marL="0" indent="0">
              <a:buNone/>
            </a:pPr>
            <a:endParaRPr lang="en-US" noProof="1"/>
          </a:p>
          <a:p>
            <a:pPr marL="0" indent="0">
              <a:buNone/>
            </a:pPr>
            <a:endParaRPr lang="en-US" noProof="1" smtClean="0"/>
          </a:p>
          <a:p>
            <a:pPr marL="0" indent="0">
              <a:buNone/>
            </a:pPr>
            <a:r>
              <a:rPr lang="en-US" noProof="1"/>
              <a:t>$ </a:t>
            </a:r>
            <a:r>
              <a:rPr lang="en-US" b="1" noProof="1"/>
              <a:t>vol.py --plugins=. --profile=LinuxCentOSx64 \ </a:t>
            </a:r>
          </a:p>
          <a:p>
            <a:pPr marL="0" indent="0">
              <a:buNone/>
            </a:pPr>
            <a:r>
              <a:rPr lang="en-US" b="1" noProof="1" smtClean="0"/>
              <a:t>                                                                 -</a:t>
            </a:r>
            <a:r>
              <a:rPr lang="en-US" b="1" noProof="1"/>
              <a:t>f memory.raw linux_banner </a:t>
            </a:r>
            <a:endParaRPr lang="en-US" b="1" noProof="1" smtClean="0"/>
          </a:p>
          <a:p>
            <a:pPr marL="0" indent="0">
              <a:buNone/>
            </a:pPr>
            <a:r>
              <a:rPr lang="en-US" noProof="1" smtClean="0"/>
              <a:t>Linux </a:t>
            </a:r>
            <a:r>
              <a:rPr lang="en-US" noProof="1"/>
              <a:t>version 3.10.0-862.3.2.el7.x86_64 (builder…</a:t>
            </a:r>
          </a:p>
          <a:p>
            <a:pPr marL="0" indent="0">
              <a:buNone/>
            </a:pP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Date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3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02</a:t>
            </a:r>
            <a:endParaRPr lang="en-US" noProof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E3A871-2B0F-49E8-8DE8-0A8764B33D44}"/>
              </a:ext>
            </a:extLst>
          </p:cNvPr>
          <p:cNvSpPr txBox="1"/>
          <p:nvPr/>
        </p:nvSpPr>
        <p:spPr>
          <a:xfrm>
            <a:off x="809014" y="4140513"/>
            <a:ext cx="1514385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endParaRPr lang="en-US" sz="1500" i="1" noProof="1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7CF111-A838-41CA-A56E-86A47853AF4E}"/>
              </a:ext>
            </a:extLst>
          </p:cNvPr>
          <p:cNvSpPr txBox="1"/>
          <p:nvPr/>
        </p:nvSpPr>
        <p:spPr>
          <a:xfrm>
            <a:off x="3814809" y="4140513"/>
            <a:ext cx="1514385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endParaRPr lang="en-US" sz="1500" i="1" noProof="1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7F7552-2DF0-46A1-A623-A141B1F8CA79}"/>
              </a:ext>
            </a:extLst>
          </p:cNvPr>
          <p:cNvSpPr txBox="1"/>
          <p:nvPr/>
        </p:nvSpPr>
        <p:spPr>
          <a:xfrm>
            <a:off x="6820605" y="4140513"/>
            <a:ext cx="1514385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endParaRPr lang="en-US" sz="1500" i="1" noProof="1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EDAE61-B0D0-4F7C-9669-49875994EDA0}"/>
              </a:ext>
            </a:extLst>
          </p:cNvPr>
          <p:cNvSpPr txBox="1"/>
          <p:nvPr/>
        </p:nvSpPr>
        <p:spPr>
          <a:xfrm>
            <a:off x="2571834" y="4140513"/>
            <a:ext cx="1015264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endParaRPr lang="en-US" sz="1500" i="1" noProof="1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B3B522-D73C-4532-B532-C6AE5A5DE343}"/>
              </a:ext>
            </a:extLst>
          </p:cNvPr>
          <p:cNvSpPr txBox="1"/>
          <p:nvPr/>
        </p:nvSpPr>
        <p:spPr>
          <a:xfrm>
            <a:off x="5547268" y="4140513"/>
            <a:ext cx="1015264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endParaRPr lang="en-US" sz="1500" i="1" noProof="1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71600" y="2654911"/>
            <a:ext cx="2322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Emplacement du profil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979712" y="2992669"/>
            <a:ext cx="343687" cy="29231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61602" y="2654911"/>
            <a:ext cx="1485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Nom du profil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5436096" y="3024243"/>
            <a:ext cx="360040" cy="2607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465858" y="4652481"/>
            <a:ext cx="1659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>
                <a:solidFill>
                  <a:schemeClr val="accent1">
                    <a:lumMod val="75000"/>
                  </a:schemeClr>
                </a:solidFill>
              </a:rPr>
              <a:t>Image 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mémoire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427984" y="3909514"/>
            <a:ext cx="697174" cy="81563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904497" y="4649171"/>
            <a:ext cx="2508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Choix du plugin </a:t>
            </a:r>
            <a:r>
              <a:rPr lang="fr-FR" i="1" dirty="0" err="1">
                <a:solidFill>
                  <a:schemeClr val="accent1">
                    <a:lumMod val="75000"/>
                  </a:schemeClr>
                </a:solidFill>
              </a:rPr>
              <a:t>Volatility</a:t>
            </a:r>
            <a:endParaRPr lang="fr-FR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6820605" y="3909514"/>
            <a:ext cx="127659" cy="74296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440215" y="5751557"/>
            <a:ext cx="4121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N'oubliez </a:t>
            </a:r>
            <a:r>
              <a:rPr lang="fr-FR" dirty="0" smtClean="0"/>
              <a:t>pas </a:t>
            </a:r>
            <a:r>
              <a:rPr lang="fr-FR" b="1" dirty="0" smtClean="0"/>
              <a:t>vol.py </a:t>
            </a:r>
            <a:r>
              <a:rPr lang="fr-FR" b="1" dirty="0"/>
              <a:t>--help </a:t>
            </a:r>
            <a:r>
              <a:rPr lang="fr-FR" dirty="0"/>
              <a:t>et </a:t>
            </a:r>
            <a:r>
              <a:rPr lang="fr-FR" b="1" dirty="0"/>
              <a:t>vol.py --info</a:t>
            </a:r>
          </a:p>
        </p:txBody>
      </p:sp>
    </p:spTree>
    <p:extLst>
      <p:ext uri="{BB962C8B-B14F-4D97-AF65-F5344CB8AC3E}">
        <p14:creationId xmlns:p14="http://schemas.microsoft.com/office/powerpoint/2010/main" val="373315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13742" y="5414212"/>
            <a:ext cx="5063502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TROP DE TEXTE </a:t>
            </a:r>
            <a:r>
              <a:rPr lang="en-US" noProof="1" smtClean="0"/>
              <a:t>A TAPER?</a:t>
            </a:r>
            <a:endParaRPr lang="en-US" noProof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55812"/>
            <a:ext cx="6507378" cy="38934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noProof="1" smtClean="0"/>
          </a:p>
          <a:p>
            <a:pPr marL="0" indent="0">
              <a:buNone/>
            </a:pPr>
            <a:r>
              <a:rPr lang="en-US" noProof="1" smtClean="0"/>
              <a:t>$ </a:t>
            </a:r>
            <a:r>
              <a:rPr lang="en-US" b="1" noProof="1"/>
              <a:t>export VOLATILITY_PLUGINS=. </a:t>
            </a:r>
            <a:endParaRPr lang="en-US" b="1" noProof="1" smtClean="0"/>
          </a:p>
          <a:p>
            <a:pPr marL="0" indent="0">
              <a:buNone/>
            </a:pPr>
            <a:r>
              <a:rPr lang="en-US" noProof="1" smtClean="0"/>
              <a:t>$ </a:t>
            </a:r>
            <a:r>
              <a:rPr lang="en-US" b="1" noProof="1"/>
              <a:t>export VOLATILITY_PROFILE=LinuxCentOSx64 </a:t>
            </a:r>
            <a:endParaRPr lang="en-US" b="1" noProof="1" smtClean="0"/>
          </a:p>
          <a:p>
            <a:pPr marL="0" indent="0">
              <a:buNone/>
            </a:pPr>
            <a:r>
              <a:rPr lang="en-US" noProof="1" smtClean="0"/>
              <a:t>$ </a:t>
            </a:r>
            <a:r>
              <a:rPr lang="en-US" b="1" noProof="1" smtClean="0"/>
              <a:t>exportVOLATILITY_LOCATION=file</a:t>
            </a:r>
            <a:r>
              <a:rPr lang="en-US" b="1" noProof="1"/>
              <a:t>://memory.raw </a:t>
            </a:r>
            <a:endParaRPr lang="en-US" b="1" noProof="1" smtClean="0"/>
          </a:p>
          <a:p>
            <a:pPr marL="0" indent="0">
              <a:buNone/>
            </a:pPr>
            <a:r>
              <a:rPr lang="en-US" noProof="1" smtClean="0"/>
              <a:t>$ </a:t>
            </a:r>
            <a:r>
              <a:rPr lang="en-US" b="1" noProof="1"/>
              <a:t>vol.py linux_cpuinfo </a:t>
            </a:r>
            <a:endParaRPr lang="en-US" b="1" noProof="1" smtClean="0"/>
          </a:p>
          <a:p>
            <a:pPr marL="0" indent="0">
              <a:buNone/>
            </a:pPr>
            <a:r>
              <a:rPr lang="en-US" noProof="1" smtClean="0"/>
              <a:t>Processor           Vendor                          Model</a:t>
            </a:r>
          </a:p>
          <a:p>
            <a:pPr marL="0" indent="0">
              <a:buNone/>
            </a:pPr>
            <a:r>
              <a:rPr lang="en-US" noProof="1" smtClean="0"/>
              <a:t> </a:t>
            </a:r>
            <a:r>
              <a:rPr lang="en-US" noProof="1"/>
              <a:t>------------ </a:t>
            </a:r>
            <a:r>
              <a:rPr lang="en-US" noProof="1" smtClean="0"/>
              <a:t>        ----------------                    ----</a:t>
            </a:r>
          </a:p>
          <a:p>
            <a:pPr marL="0" indent="0">
              <a:buNone/>
            </a:pPr>
            <a:r>
              <a:rPr lang="en-US" noProof="1" smtClean="0"/>
              <a:t>0                        GenuineIntel              Intel(R</a:t>
            </a:r>
            <a:r>
              <a:rPr lang="en-US" noProof="1"/>
              <a:t>) i7-4650U…</a:t>
            </a:r>
          </a:p>
          <a:p>
            <a:pPr marL="0" indent="0">
              <a:buNone/>
            </a:pP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Date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Footer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02</a:t>
            </a:r>
            <a:endParaRPr lang="en-US" noProof="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4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sp>
        <p:nvSpPr>
          <p:cNvPr id="2" name="TextBox 1"/>
          <p:cNvSpPr txBox="1"/>
          <p:nvPr/>
        </p:nvSpPr>
        <p:spPr>
          <a:xfrm>
            <a:off x="1413742" y="5414212"/>
            <a:ext cx="5063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unset</a:t>
            </a:r>
            <a:r>
              <a:rPr lang="fr-FR" b="1" dirty="0"/>
              <a:t> VOLATILITY_&lt;</a:t>
            </a:r>
            <a:r>
              <a:rPr lang="fr-FR" b="1" dirty="0" err="1"/>
              <a:t>blah</a:t>
            </a:r>
            <a:r>
              <a:rPr lang="fr-FR" b="1" dirty="0"/>
              <a:t>&gt; </a:t>
            </a:r>
            <a:r>
              <a:rPr lang="fr-FR" dirty="0"/>
              <a:t>lorsque vous avez terminé</a:t>
            </a:r>
          </a:p>
        </p:txBody>
      </p:sp>
    </p:spTree>
    <p:extLst>
      <p:ext uri="{BB962C8B-B14F-4D97-AF65-F5344CB8AC3E}">
        <p14:creationId xmlns:p14="http://schemas.microsoft.com/office/powerpoint/2010/main" val="366069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noProof="1"/>
              <a:t>SUIVRE LES INFORMATIONS SUR LE DÉMARRAGE ET LE MATÉRIEL</a:t>
            </a:r>
            <a:endParaRPr lang="en-US" noProof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55812"/>
            <a:ext cx="6507378" cy="389346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noProof="1" smtClean="0"/>
          </a:p>
          <a:p>
            <a:pPr marL="0" indent="0">
              <a:buNone/>
            </a:pPr>
            <a:r>
              <a:rPr lang="en-US" noProof="1"/>
              <a:t>$ </a:t>
            </a:r>
            <a:r>
              <a:rPr lang="en-US" b="1" noProof="1"/>
              <a:t>vol.py linux_dmesg </a:t>
            </a:r>
            <a:endParaRPr lang="en-US" b="1" noProof="1" smtClean="0"/>
          </a:p>
          <a:p>
            <a:pPr marL="0" indent="0">
              <a:buNone/>
            </a:pPr>
            <a:r>
              <a:rPr lang="en-US" noProof="1" smtClean="0"/>
              <a:t>… </a:t>
            </a:r>
          </a:p>
          <a:p>
            <a:pPr marL="0" indent="0">
              <a:buNone/>
            </a:pPr>
            <a:r>
              <a:rPr lang="en-US" noProof="1" smtClean="0"/>
              <a:t>[</a:t>
            </a:r>
            <a:r>
              <a:rPr lang="en-US" noProof="1"/>
              <a:t>0.0] Linux version 3.10.0-862.3.2.el7.x86_64 … </a:t>
            </a:r>
            <a:endParaRPr lang="en-US" noProof="1" smtClean="0"/>
          </a:p>
          <a:p>
            <a:pPr marL="0" indent="0">
              <a:buNone/>
            </a:pPr>
            <a:r>
              <a:rPr lang="en-US" noProof="1" smtClean="0"/>
              <a:t>[</a:t>
            </a:r>
            <a:r>
              <a:rPr lang="en-US" noProof="1"/>
              <a:t>0.0] Command line: BOOT_IMAGE=/vmlinuz-3.10.0-… root=… </a:t>
            </a:r>
            <a:endParaRPr lang="en-US" noProof="1" smtClean="0"/>
          </a:p>
          <a:p>
            <a:pPr marL="0" indent="0">
              <a:buNone/>
            </a:pPr>
            <a:r>
              <a:rPr lang="en-US" noProof="1" smtClean="0"/>
              <a:t>… </a:t>
            </a:r>
          </a:p>
          <a:p>
            <a:pPr marL="0" indent="0">
              <a:buNone/>
            </a:pPr>
            <a:r>
              <a:rPr lang="en-US" noProof="1" smtClean="0"/>
              <a:t>[</a:t>
            </a:r>
            <a:r>
              <a:rPr lang="en-US" noProof="1"/>
              <a:t>163494710.0] RTC time: 20:11:31, date: 07/10/18 </a:t>
            </a:r>
            <a:endParaRPr lang="en-US" noProof="1" smtClean="0"/>
          </a:p>
          <a:p>
            <a:pPr marL="0" indent="0">
              <a:buNone/>
            </a:pPr>
            <a:r>
              <a:rPr lang="en-US" noProof="1" smtClean="0"/>
              <a:t>… </a:t>
            </a:r>
          </a:p>
          <a:p>
            <a:pPr marL="0" indent="0">
              <a:buNone/>
            </a:pPr>
            <a:r>
              <a:rPr lang="en-US" noProof="1" smtClean="0"/>
              <a:t>[</a:t>
            </a:r>
            <a:r>
              <a:rPr lang="en-US" noProof="1"/>
              <a:t>2170532118.2] usb 2-1: Product: VMware Virtual USB Mouse </a:t>
            </a:r>
            <a:endParaRPr lang="en-US" noProof="1" smtClean="0"/>
          </a:p>
          <a:p>
            <a:pPr marL="0" indent="0">
              <a:buNone/>
            </a:pPr>
            <a:r>
              <a:rPr lang="en-US" noProof="1" smtClean="0"/>
              <a:t>… </a:t>
            </a:r>
          </a:p>
          <a:p>
            <a:pPr marL="0" indent="0">
              <a:buNone/>
            </a:pPr>
            <a:r>
              <a:rPr lang="en-US" noProof="1" smtClean="0"/>
              <a:t>[</a:t>
            </a:r>
            <a:r>
              <a:rPr lang="en-US" noProof="1"/>
              <a:t>4903934091145.4903] lime: loading out-of-tree module… [4903934159339.4903] lime: module verification failed:…</a:t>
            </a:r>
          </a:p>
          <a:p>
            <a:pPr marL="0" indent="0">
              <a:buNone/>
            </a:pP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Date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Footer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02</a:t>
            </a:r>
            <a:endParaRPr lang="en-US" noProof="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5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90485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464" y="452005"/>
            <a:ext cx="4147586" cy="1325563"/>
          </a:xfrm>
        </p:spPr>
        <p:txBody>
          <a:bodyPr>
            <a:noAutofit/>
          </a:bodyPr>
          <a:lstStyle/>
          <a:p>
            <a:r>
              <a:rPr lang="en-US" noProof="1"/>
              <a:t>PROCESS INFO</a:t>
            </a:r>
            <a:br>
              <a:rPr lang="en-US" noProof="1"/>
            </a:br>
            <a:endParaRPr lang="en-US" noProof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55812"/>
            <a:ext cx="6507378" cy="38934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noProof="1" smtClean="0"/>
          </a:p>
          <a:p>
            <a:pPr marL="0" indent="0">
              <a:buNone/>
            </a:pPr>
            <a:r>
              <a:rPr lang="en-US" b="1" noProof="1"/>
              <a:t>linux_psaux</a:t>
            </a:r>
            <a:r>
              <a:rPr lang="en-US" noProof="1"/>
              <a:t> – full command lines</a:t>
            </a:r>
          </a:p>
          <a:p>
            <a:pPr marL="0" indent="0">
              <a:buNone/>
            </a:pPr>
            <a:endParaRPr lang="en-US" noProof="1" smtClean="0"/>
          </a:p>
          <a:p>
            <a:pPr marL="0" indent="0">
              <a:buNone/>
            </a:pPr>
            <a:r>
              <a:rPr lang="en-US" b="1" noProof="1" smtClean="0"/>
              <a:t>linux_pslist</a:t>
            </a:r>
            <a:r>
              <a:rPr lang="en-US" noProof="1" smtClean="0"/>
              <a:t> </a:t>
            </a:r>
            <a:r>
              <a:rPr lang="en-US" noProof="1"/>
              <a:t>– PPID, start time, image offsets</a:t>
            </a:r>
          </a:p>
          <a:p>
            <a:pPr marL="0" indent="0">
              <a:buNone/>
            </a:pPr>
            <a:endParaRPr lang="en-US" noProof="1" smtClean="0"/>
          </a:p>
          <a:p>
            <a:pPr marL="0" indent="0">
              <a:buNone/>
            </a:pPr>
            <a:r>
              <a:rPr lang="en-US" b="1" noProof="1" smtClean="0"/>
              <a:t>linux_psenv</a:t>
            </a:r>
            <a:r>
              <a:rPr lang="en-US" noProof="1" smtClean="0"/>
              <a:t> </a:t>
            </a:r>
            <a:r>
              <a:rPr lang="en-US" noProof="1"/>
              <a:t>– environment variables</a:t>
            </a:r>
          </a:p>
          <a:p>
            <a:pPr marL="0" indent="0">
              <a:buNone/>
            </a:pPr>
            <a:endParaRPr lang="en-US" noProof="1" smtClean="0"/>
          </a:p>
          <a:p>
            <a:pPr marL="0" indent="0">
              <a:buNone/>
            </a:pPr>
            <a:r>
              <a:rPr lang="en-US" b="1" noProof="1" smtClean="0"/>
              <a:t>linux_pstree</a:t>
            </a:r>
            <a:r>
              <a:rPr lang="en-US" noProof="1" smtClean="0"/>
              <a:t> </a:t>
            </a:r>
            <a:r>
              <a:rPr lang="en-US" noProof="1"/>
              <a:t>– process hierarchies</a:t>
            </a:r>
          </a:p>
          <a:p>
            <a:pPr marL="0" indent="0">
              <a:buNone/>
            </a:pP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Date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Footer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02</a:t>
            </a:r>
            <a:endParaRPr lang="en-US" noProof="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6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81452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464" y="452005"/>
            <a:ext cx="4147586" cy="1325563"/>
          </a:xfrm>
        </p:spPr>
        <p:txBody>
          <a:bodyPr>
            <a:noAutofit/>
          </a:bodyPr>
          <a:lstStyle/>
          <a:p>
            <a:r>
              <a:rPr lang="en-US" noProof="1" smtClean="0"/>
              <a:t>LSOF</a:t>
            </a:r>
            <a:r>
              <a:rPr lang="en-US" noProof="1"/>
              <a:t/>
            </a:r>
            <a:br>
              <a:rPr lang="en-US" noProof="1"/>
            </a:br>
            <a:endParaRPr lang="en-US" noProof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55812"/>
            <a:ext cx="6507378" cy="38934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noProof="1" smtClean="0"/>
          </a:p>
          <a:p>
            <a:pPr marL="0" indent="0">
              <a:buNone/>
            </a:pPr>
            <a:r>
              <a:rPr lang="en-US" b="1" noProof="1"/>
              <a:t>$ vol.py linux_psaux | grep avml </a:t>
            </a:r>
            <a:endParaRPr lang="en-US" b="1" noProof="1" smtClean="0"/>
          </a:p>
          <a:p>
            <a:pPr marL="0" indent="0">
              <a:buNone/>
            </a:pPr>
            <a:r>
              <a:rPr lang="en-US" noProof="1" smtClean="0"/>
              <a:t>46838  </a:t>
            </a:r>
            <a:r>
              <a:rPr lang="en-US" noProof="1"/>
              <a:t>0      0      avml centos-memory.lime </a:t>
            </a:r>
            <a:endParaRPr lang="en-US" noProof="1" smtClean="0"/>
          </a:p>
          <a:p>
            <a:pPr marL="0" indent="0">
              <a:buNone/>
            </a:pPr>
            <a:r>
              <a:rPr lang="en-US" b="1" noProof="1" smtClean="0"/>
              <a:t>$ </a:t>
            </a:r>
            <a:r>
              <a:rPr lang="en-US" b="1" noProof="1"/>
              <a:t>vol.py linux_lsof -p 15223 </a:t>
            </a:r>
            <a:endParaRPr lang="en-US" b="1" noProof="1" smtClean="0"/>
          </a:p>
          <a:p>
            <a:pPr marL="0" indent="0">
              <a:buNone/>
            </a:pPr>
            <a:r>
              <a:rPr lang="en-US" noProof="1" smtClean="0"/>
              <a:t>Offset                          Name          Pid            FD      Path </a:t>
            </a:r>
          </a:p>
          <a:p>
            <a:pPr marL="0" indent="0">
              <a:buNone/>
            </a:pPr>
            <a:r>
              <a:rPr lang="en-US" noProof="1" smtClean="0"/>
              <a:t>------------------              -------       --------       ------   -----------0xffff8d393b2d17c0 </a:t>
            </a:r>
            <a:r>
              <a:rPr lang="en-US" noProof="1"/>
              <a:t>avml </a:t>
            </a:r>
            <a:r>
              <a:rPr lang="en-US" noProof="1" smtClean="0"/>
              <a:t>       46838        </a:t>
            </a:r>
            <a:r>
              <a:rPr lang="en-US" noProof="1"/>
              <a:t>0   </a:t>
            </a:r>
            <a:r>
              <a:rPr lang="en-US" noProof="1" smtClean="0"/>
              <a:t>      /</a:t>
            </a:r>
            <a:r>
              <a:rPr lang="en-US" noProof="1"/>
              <a:t>dev/pts 0xffff8d393b2d17c0 avml </a:t>
            </a:r>
            <a:r>
              <a:rPr lang="en-US" noProof="1" smtClean="0"/>
              <a:t>       46838        </a:t>
            </a:r>
            <a:r>
              <a:rPr lang="en-US" noProof="1"/>
              <a:t>1  </a:t>
            </a:r>
            <a:r>
              <a:rPr lang="en-US" noProof="1" smtClean="0"/>
              <a:t>      </a:t>
            </a:r>
            <a:r>
              <a:rPr lang="en-US" noProof="1"/>
              <a:t>/dev/pts 0xffff8d393b2d17c0 avml </a:t>
            </a:r>
            <a:r>
              <a:rPr lang="en-US" noProof="1" smtClean="0"/>
              <a:t>       46838        </a:t>
            </a:r>
            <a:r>
              <a:rPr lang="en-US" noProof="1"/>
              <a:t>2   </a:t>
            </a:r>
            <a:r>
              <a:rPr lang="en-US" noProof="1" smtClean="0"/>
              <a:t>     /</a:t>
            </a:r>
            <a:r>
              <a:rPr lang="en-US" noProof="1"/>
              <a:t>dev/pts 0xffff8d393b2d17c0 avml </a:t>
            </a:r>
            <a:r>
              <a:rPr lang="en-US" noProof="1" smtClean="0"/>
              <a:t>       46838        </a:t>
            </a:r>
            <a:r>
              <a:rPr lang="en-US" noProof="1"/>
              <a:t>3   </a:t>
            </a:r>
            <a:r>
              <a:rPr lang="en-US" noProof="1" smtClean="0"/>
              <a:t>/</a:t>
            </a:r>
            <a:r>
              <a:rPr lang="en-US" noProof="1"/>
              <a:t>proc/kcore 0xffff8d393b2d17c0 avml </a:t>
            </a:r>
            <a:r>
              <a:rPr lang="en-US" noProof="1" smtClean="0"/>
              <a:t>       46838        </a:t>
            </a:r>
            <a:r>
              <a:rPr lang="en-US" noProof="1"/>
              <a:t>4   /home/lab/…</a:t>
            </a:r>
          </a:p>
          <a:p>
            <a:pPr marL="0" indent="0">
              <a:buNone/>
            </a:pP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Date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Footer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02</a:t>
            </a:r>
            <a:endParaRPr lang="en-US" noProof="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7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09245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464" y="452005"/>
            <a:ext cx="4147586" cy="1325563"/>
          </a:xfrm>
        </p:spPr>
        <p:txBody>
          <a:bodyPr>
            <a:noAutofit/>
          </a:bodyPr>
          <a:lstStyle/>
          <a:p>
            <a:r>
              <a:rPr lang="fr-FR" noProof="1"/>
              <a:t>INFORMATIONS DE BASE SUR LE RÉSEAU</a:t>
            </a:r>
            <a:r>
              <a:rPr lang="en-US" noProof="1"/>
              <a:t/>
            </a:r>
            <a:br>
              <a:rPr lang="en-US" noProof="1"/>
            </a:br>
            <a:endParaRPr lang="en-US" noProof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55812"/>
            <a:ext cx="6507378" cy="389346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noProof="1"/>
              <a:t>$ </a:t>
            </a:r>
            <a:r>
              <a:rPr lang="en-US" b="1" noProof="1"/>
              <a:t>vol.py linux_netstat | grep -v UNIX </a:t>
            </a:r>
            <a:endParaRPr lang="en-US" b="1" noProof="1" smtClean="0"/>
          </a:p>
          <a:p>
            <a:pPr marL="0" indent="0">
              <a:buNone/>
            </a:pPr>
            <a:r>
              <a:rPr lang="en-US" noProof="1" smtClean="0"/>
              <a:t>UDP   </a:t>
            </a:r>
            <a:r>
              <a:rPr lang="en-US" noProof="1"/>
              <a:t>0.0.0.0:68         0.0.0.0:0                       </a:t>
            </a:r>
            <a:r>
              <a:rPr lang="en-US" noProof="1" smtClean="0"/>
              <a:t>dhclient/25981 </a:t>
            </a:r>
          </a:p>
          <a:p>
            <a:pPr marL="0" indent="0">
              <a:buNone/>
            </a:pPr>
            <a:r>
              <a:rPr lang="en-US" noProof="1" smtClean="0"/>
              <a:t>UDP </a:t>
            </a:r>
            <a:r>
              <a:rPr lang="en-US" noProof="1"/>
              <a:t>0.0.0.0:67         0.0.0.0:0                        </a:t>
            </a:r>
            <a:r>
              <a:rPr lang="en-US" noProof="1" smtClean="0"/>
              <a:t> dnsmasq/1802 </a:t>
            </a:r>
          </a:p>
          <a:p>
            <a:pPr marL="0" indent="0">
              <a:buNone/>
            </a:pPr>
            <a:r>
              <a:rPr lang="en-US" noProof="1" smtClean="0"/>
              <a:t>UDP </a:t>
            </a:r>
            <a:r>
              <a:rPr lang="en-US" noProof="1"/>
              <a:t>192.168.122.1:53   0.0.0.0:0                   </a:t>
            </a:r>
            <a:r>
              <a:rPr lang="en-US" noProof="1" smtClean="0"/>
              <a:t>dnsmasq/1802 </a:t>
            </a:r>
          </a:p>
          <a:p>
            <a:pPr marL="0" indent="0">
              <a:buNone/>
            </a:pPr>
            <a:r>
              <a:rPr lang="en-US" noProof="1" smtClean="0"/>
              <a:t>TCP </a:t>
            </a:r>
            <a:r>
              <a:rPr lang="en-US" noProof="1"/>
              <a:t>192.168.122.1:53   0.0.0.0:0           LISTEN       </a:t>
            </a:r>
            <a:r>
              <a:rPr lang="en-US" noProof="1" smtClean="0"/>
              <a:t>dnsmasq/1802</a:t>
            </a:r>
          </a:p>
          <a:p>
            <a:pPr marL="0" indent="0">
              <a:buNone/>
            </a:pPr>
            <a:r>
              <a:rPr lang="en-US" noProof="1" smtClean="0"/>
              <a:t>TCP </a:t>
            </a:r>
            <a:r>
              <a:rPr lang="en-US" noProof="1"/>
              <a:t>127.0.0.1:631      0.0.0.0:0           LISTEN       cupsd/2374 </a:t>
            </a:r>
            <a:endParaRPr lang="en-US" noProof="1" smtClean="0"/>
          </a:p>
          <a:p>
            <a:pPr marL="0" indent="0">
              <a:buNone/>
            </a:pPr>
            <a:r>
              <a:rPr lang="en-US" noProof="1" smtClean="0"/>
              <a:t>TCP </a:t>
            </a:r>
            <a:r>
              <a:rPr lang="en-US" noProof="1"/>
              <a:t>0.0.0.0:22         0.0.0.0:0           LISTEN       sshd/1130 </a:t>
            </a:r>
            <a:endParaRPr lang="en-US" noProof="1" smtClean="0"/>
          </a:p>
          <a:p>
            <a:pPr marL="0" indent="0">
              <a:buNone/>
            </a:pPr>
            <a:r>
              <a:rPr lang="en-US" noProof="1" smtClean="0"/>
              <a:t>TCP </a:t>
            </a:r>
            <a:r>
              <a:rPr lang="en-US" noProof="1"/>
              <a:t>192.168.46.149:22  192.168.46.1:49907  ESTABLISHED sshd/22334 </a:t>
            </a:r>
            <a:endParaRPr lang="en-US" noProof="1" smtClean="0"/>
          </a:p>
          <a:p>
            <a:pPr marL="0" indent="0">
              <a:buNone/>
            </a:pPr>
            <a:r>
              <a:rPr lang="en-US" noProof="1" smtClean="0"/>
              <a:t>TCP </a:t>
            </a:r>
            <a:r>
              <a:rPr lang="en-US" noProof="1"/>
              <a:t>192.168.46.149:22  192.168.46.1:49907  ESTABLISHED sshd/22338 </a:t>
            </a:r>
            <a:endParaRPr lang="en-US" noProof="1" smtClean="0"/>
          </a:p>
          <a:p>
            <a:pPr marL="0" indent="0">
              <a:buNone/>
            </a:pPr>
            <a:r>
              <a:rPr lang="en-US" noProof="1" smtClean="0"/>
              <a:t>TCP </a:t>
            </a:r>
            <a:r>
              <a:rPr lang="en-US" noProof="1"/>
              <a:t>192.168.46.150:22  192.168.46.1:52591  ESTABLISHED sshd/26023 </a:t>
            </a:r>
            <a:endParaRPr lang="en-US" noProof="1" smtClean="0"/>
          </a:p>
          <a:p>
            <a:pPr marL="0" indent="0">
              <a:buNone/>
            </a:pPr>
            <a:r>
              <a:rPr lang="en-US" noProof="1" smtClean="0"/>
              <a:t>TCP </a:t>
            </a:r>
            <a:r>
              <a:rPr lang="en-US" noProof="1"/>
              <a:t>192.168.46.150:22  192.168.46.1:52591  ESTABLISHED  sshd/26027</a:t>
            </a:r>
          </a:p>
          <a:p>
            <a:pPr marL="0" indent="0">
              <a:buNone/>
            </a:pP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Date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Footer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02</a:t>
            </a:r>
            <a:endParaRPr lang="en-US" noProof="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8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44831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15050" y="4149080"/>
            <a:ext cx="1121246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464" y="452005"/>
            <a:ext cx="4147586" cy="1325563"/>
          </a:xfrm>
        </p:spPr>
        <p:txBody>
          <a:bodyPr>
            <a:noAutofit/>
          </a:bodyPr>
          <a:lstStyle/>
          <a:p>
            <a:r>
              <a:rPr lang="fr-FR" noProof="1"/>
              <a:t>INTERFACES RESEAU ET </a:t>
            </a:r>
            <a:r>
              <a:rPr lang="fr-FR" noProof="1" smtClean="0"/>
              <a:t>ARP CACHE</a:t>
            </a:r>
            <a:r>
              <a:rPr lang="en-US" noProof="1"/>
              <a:t/>
            </a:r>
            <a:br>
              <a:rPr lang="en-US" noProof="1"/>
            </a:br>
            <a:endParaRPr lang="en-US" noProof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55812"/>
            <a:ext cx="6507378" cy="38934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noProof="1"/>
              <a:t>$ </a:t>
            </a:r>
            <a:r>
              <a:rPr lang="en-US" b="1" noProof="1"/>
              <a:t>vol.py linux_ifconfig </a:t>
            </a:r>
            <a:endParaRPr lang="en-US" b="1" noProof="1" smtClean="0"/>
          </a:p>
          <a:p>
            <a:pPr marL="0" indent="0">
              <a:buNone/>
            </a:pPr>
            <a:r>
              <a:rPr lang="en-US" noProof="1" smtClean="0"/>
              <a:t>Interface </a:t>
            </a:r>
            <a:r>
              <a:rPr lang="en-US" noProof="1"/>
              <a:t>IP Address MAC Address Promiscous Mode </a:t>
            </a:r>
            <a:endParaRPr lang="en-US" noProof="1" smtClean="0"/>
          </a:p>
          <a:p>
            <a:pPr marL="0" indent="0">
              <a:buNone/>
            </a:pPr>
            <a:r>
              <a:rPr lang="en-US" noProof="1" smtClean="0"/>
              <a:t>---------------- </a:t>
            </a:r>
            <a:r>
              <a:rPr lang="en-US" noProof="1"/>
              <a:t>----------------- ------------------ </a:t>
            </a:r>
            <a:r>
              <a:rPr lang="en-US" noProof="1" smtClean="0"/>
              <a:t>--------------</a:t>
            </a:r>
          </a:p>
          <a:p>
            <a:pPr marL="0" indent="0">
              <a:buNone/>
            </a:pPr>
            <a:r>
              <a:rPr lang="en-US" noProof="1" smtClean="0"/>
              <a:t>lo </a:t>
            </a:r>
            <a:r>
              <a:rPr lang="en-US" noProof="1"/>
              <a:t>127.0.0.1 00:00:00:00:00:00 False </a:t>
            </a:r>
            <a:endParaRPr lang="en-US" noProof="1" smtClean="0"/>
          </a:p>
          <a:p>
            <a:pPr marL="0" indent="0">
              <a:buNone/>
            </a:pPr>
            <a:r>
              <a:rPr lang="en-US" noProof="1" smtClean="0"/>
              <a:t>ens33 </a:t>
            </a:r>
            <a:r>
              <a:rPr lang="en-US" noProof="1"/>
              <a:t>192.168.46.145  00:0c:29:a0:98:fd False </a:t>
            </a:r>
            <a:endParaRPr lang="en-US" noProof="1" smtClean="0"/>
          </a:p>
          <a:p>
            <a:pPr marL="0" indent="0">
              <a:buNone/>
            </a:pPr>
            <a:r>
              <a:rPr lang="en-US" noProof="1" smtClean="0"/>
              <a:t>virbr0 </a:t>
            </a:r>
            <a:r>
              <a:rPr lang="en-US" noProof="1"/>
              <a:t>192.168.122.1 52:54:00:68:d8:5b False </a:t>
            </a:r>
            <a:endParaRPr lang="en-US" noProof="1" smtClean="0"/>
          </a:p>
          <a:p>
            <a:pPr marL="0" indent="0">
              <a:buNone/>
            </a:pPr>
            <a:r>
              <a:rPr lang="en-US" noProof="1" smtClean="0"/>
              <a:t>$ </a:t>
            </a:r>
            <a:r>
              <a:rPr lang="en-US" b="1" noProof="1"/>
              <a:t>vol.py linux_arp </a:t>
            </a:r>
            <a:endParaRPr lang="en-US" b="1" noProof="1" smtClean="0"/>
          </a:p>
          <a:p>
            <a:pPr marL="0" indent="0">
              <a:buNone/>
            </a:pPr>
            <a:r>
              <a:rPr lang="en-US" noProof="1" smtClean="0"/>
              <a:t>[</a:t>
            </a:r>
            <a:r>
              <a:rPr lang="en-US" noProof="1"/>
              <a:t>127.0.0.1 ] at 00:00:00:00:00:00 on lo </a:t>
            </a:r>
            <a:endParaRPr lang="en-US" noProof="1" smtClean="0"/>
          </a:p>
          <a:p>
            <a:pPr marL="0" indent="0">
              <a:buNone/>
            </a:pPr>
            <a:r>
              <a:rPr lang="en-US" noProof="1" smtClean="0"/>
              <a:t>[</a:t>
            </a:r>
            <a:r>
              <a:rPr lang="en-US" noProof="1"/>
              <a:t>192.168.46.254 ] at 00:50:56:ed:d4:8f on ens33 </a:t>
            </a:r>
            <a:endParaRPr lang="en-US" noProof="1" smtClean="0"/>
          </a:p>
          <a:p>
            <a:pPr marL="0" indent="0">
              <a:buNone/>
            </a:pPr>
            <a:r>
              <a:rPr lang="en-US" noProof="1" smtClean="0"/>
              <a:t>[</a:t>
            </a:r>
            <a:r>
              <a:rPr lang="en-US" noProof="1"/>
              <a:t>192.168.46.1 ] at 00:50:56:c0:00:01 on ens33 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Date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Footer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02</a:t>
            </a:r>
            <a:endParaRPr lang="en-US" noProof="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9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sp>
        <p:nvSpPr>
          <p:cNvPr id="2" name="TextBox 1"/>
          <p:cNvSpPr txBox="1"/>
          <p:nvPr/>
        </p:nvSpPr>
        <p:spPr>
          <a:xfrm>
            <a:off x="6115050" y="4149080"/>
            <a:ext cx="122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Pas fiable !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5868144" y="3861048"/>
            <a:ext cx="720080" cy="2160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46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OWEET-CORP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 theme">
  <a:themeElements>
    <a:clrScheme name="SHO-DARK PRO">
      <a:dk1>
        <a:srgbClr val="25252B"/>
      </a:dk1>
      <a:lt1>
        <a:sysClr val="window" lastClr="FFFFFF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Blank">
  <a:themeElements>
    <a:clrScheme name="Showeet">
      <a:dk1>
        <a:srgbClr val="95A5A6"/>
      </a:dk1>
      <a:lt1>
        <a:sysClr val="window" lastClr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16A085"/>
      </a:hlink>
      <a:folHlink>
        <a:srgbClr val="10786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Showeet theme">
  <a:themeElements>
    <a:clrScheme name="SHO-DARK PRO">
      <a:dk1>
        <a:srgbClr val="25252B"/>
      </a:dk1>
      <a:lt1>
        <a:sysClr val="window" lastClr="FFFFFF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62105</TotalTime>
  <Words>662</Words>
  <Application>Microsoft Office PowerPoint</Application>
  <PresentationFormat>On-screen Show (4:3)</PresentationFormat>
  <Paragraphs>173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Open Sans</vt:lpstr>
      <vt:lpstr>SHOWEET-CORPO</vt:lpstr>
      <vt:lpstr>Showeet theme</vt:lpstr>
      <vt:lpstr>1_Blank</vt:lpstr>
      <vt:lpstr>1_Showeet theme</vt:lpstr>
      <vt:lpstr>LINUX FORENSICS WORKSHOP</vt:lpstr>
      <vt:lpstr>ANALYSE DE LA MEMOIRE</vt:lpstr>
      <vt:lpstr>LES BASES DE VOLATILITY</vt:lpstr>
      <vt:lpstr>TROP DE TEXTE A TAPER?</vt:lpstr>
      <vt:lpstr>SUIVRE LES INFORMATIONS SUR LE DÉMARRAGE ET LE MATÉRIEL</vt:lpstr>
      <vt:lpstr>PROCESS INFO </vt:lpstr>
      <vt:lpstr>LSOF </vt:lpstr>
      <vt:lpstr>INFORMATIONS DE BASE SUR LE RÉSEAU </vt:lpstr>
      <vt:lpstr>INTERFACES RESEAU ET ARP CACHE </vt:lpstr>
      <vt:lpstr>HISTORIQUE DES COMMANDES </vt:lpstr>
      <vt:lpstr>POURQUOI EST-CE MIEUX ? </vt:lpstr>
      <vt:lpstr>INFOS DU CACHE FS </vt:lpstr>
      <vt:lpstr>LAB 02</vt:lpstr>
      <vt:lpstr>LA SEMAINE PROCHAINE: ROOTKITS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 - PowerPoint Template</dc:title>
  <dc:creator>showeet.com</dc:creator>
  <dc:description>© Copyright Showeet.com</dc:description>
  <cp:lastModifiedBy>Horea Moldovan</cp:lastModifiedBy>
  <cp:revision>12</cp:revision>
  <dcterms:created xsi:type="dcterms:W3CDTF">2011-05-09T14:18:21Z</dcterms:created>
  <dcterms:modified xsi:type="dcterms:W3CDTF">2020-05-20T09:57:32Z</dcterms:modified>
  <cp:category>Templates</cp:category>
</cp:coreProperties>
</file>