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0" r:id="rId1"/>
    <p:sldMasterId id="2147483698" r:id="rId2"/>
    <p:sldMasterId id="2147483764" r:id="rId3"/>
    <p:sldMasterId id="2147483823" r:id="rId4"/>
  </p:sldMasterIdLst>
  <p:notesMasterIdLst>
    <p:notesMasterId r:id="rId25"/>
  </p:notesMasterIdLst>
  <p:handoutMasterIdLst>
    <p:handoutMasterId r:id="rId26"/>
  </p:handoutMasterIdLst>
  <p:sldIdLst>
    <p:sldId id="1044" r:id="rId5"/>
    <p:sldId id="1045" r:id="rId6"/>
    <p:sldId id="1046" r:id="rId7"/>
    <p:sldId id="1076" r:id="rId8"/>
    <p:sldId id="915" r:id="rId9"/>
    <p:sldId id="1049" r:id="rId10"/>
    <p:sldId id="1077" r:id="rId11"/>
    <p:sldId id="1078" r:id="rId12"/>
    <p:sldId id="1079" r:id="rId13"/>
    <p:sldId id="1050" r:id="rId14"/>
    <p:sldId id="1080" r:id="rId15"/>
    <p:sldId id="1081" r:id="rId16"/>
    <p:sldId id="1082" r:id="rId17"/>
    <p:sldId id="1083" r:id="rId18"/>
    <p:sldId id="1084" r:id="rId19"/>
    <p:sldId id="1085" r:id="rId20"/>
    <p:sldId id="1086" r:id="rId21"/>
    <p:sldId id="1087" r:id="rId22"/>
    <p:sldId id="1088" r:id="rId23"/>
    <p:sldId id="1089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in Forensics" id="{13A18B1B-C52E-4B32-BF88-1B0F1C4F0456}">
          <p14:sldIdLst>
            <p14:sldId id="1044"/>
            <p14:sldId id="1045"/>
            <p14:sldId id="1046"/>
            <p14:sldId id="1076"/>
            <p14:sldId id="915"/>
            <p14:sldId id="1049"/>
            <p14:sldId id="1077"/>
            <p14:sldId id="1078"/>
            <p14:sldId id="1079"/>
            <p14:sldId id="1050"/>
            <p14:sldId id="1080"/>
            <p14:sldId id="1081"/>
            <p14:sldId id="1082"/>
            <p14:sldId id="1083"/>
            <p14:sldId id="1084"/>
            <p14:sldId id="1085"/>
            <p14:sldId id="1086"/>
            <p14:sldId id="1087"/>
            <p14:sldId id="1088"/>
            <p14:sldId id="10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3" orient="horz" pos="3158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2880">
          <p15:clr>
            <a:srgbClr val="A4A3A4"/>
          </p15:clr>
        </p15:guide>
        <p15:guide id="7" pos="431">
          <p15:clr>
            <a:srgbClr val="A4A3A4"/>
          </p15:clr>
        </p15:guide>
        <p15:guide id="8" pos="5329">
          <p15:clr>
            <a:srgbClr val="A4A3A4"/>
          </p15:clr>
        </p15:guide>
        <p15:guide id="9" pos="5556" userDrawn="1">
          <p15:clr>
            <a:srgbClr val="A4A3A4"/>
          </p15:clr>
        </p15:guide>
        <p15:guide id="10" pos="249">
          <p15:clr>
            <a:srgbClr val="A4A3A4"/>
          </p15:clr>
        </p15:guide>
        <p15:guide id="11" pos="1474" userDrawn="1">
          <p15:clr>
            <a:srgbClr val="A4A3A4"/>
          </p15:clr>
        </p15:guide>
        <p15:guide id="12" pos="4286" userDrawn="1">
          <p15:clr>
            <a:srgbClr val="A4A3A4"/>
          </p15:clr>
        </p15:guide>
        <p15:guide id="13" pos="3288" userDrawn="1">
          <p15:clr>
            <a:srgbClr val="A4A3A4"/>
          </p15:clr>
        </p15:guide>
        <p15:guide id="14" orient="horz" pos="3294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CEEF"/>
    <a:srgbClr val="1F608B"/>
    <a:srgbClr val="2C3E50"/>
    <a:srgbClr val="222A35"/>
    <a:srgbClr val="FFFFFF"/>
    <a:srgbClr val="2A9A72"/>
    <a:srgbClr val="1E2631"/>
    <a:srgbClr val="7F7F7F"/>
    <a:srgbClr val="2F3A46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6370" autoAdjust="0"/>
  </p:normalViewPr>
  <p:slideViewPr>
    <p:cSldViewPr>
      <p:cViewPr varScale="1">
        <p:scale>
          <a:sx n="106" d="100"/>
          <a:sy n="106" d="100"/>
        </p:scale>
        <p:origin x="1830" y="114"/>
      </p:cViewPr>
      <p:guideLst>
        <p:guide orient="horz" pos="2251"/>
        <p:guide orient="horz" pos="3158"/>
        <p:guide orient="horz" pos="981"/>
        <p:guide pos="2880"/>
        <p:guide pos="431"/>
        <p:guide pos="5329"/>
        <p:guide pos="5556"/>
        <p:guide pos="249"/>
        <p:guide pos="1474"/>
        <p:guide pos="4286"/>
        <p:guide pos="3288"/>
        <p:guide orient="horz" pos="3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>
      <p:cViewPr varScale="1">
        <p:scale>
          <a:sx n="84" d="100"/>
          <a:sy n="84" d="100"/>
        </p:scale>
        <p:origin x="297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8207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7219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5827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9019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2413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886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6837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427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99636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834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08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886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5084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010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6490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741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215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5973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0C67-4150-4956-8729-9415F8BA8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2780928"/>
            <a:ext cx="5719514" cy="1944216"/>
          </a:xfrm>
        </p:spPr>
        <p:txBody>
          <a:bodyPr anchor="ctr"/>
          <a:lstStyle>
            <a:lvl1pPr algn="ctr">
              <a:defRPr sz="45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7B7FC-7BD6-47E1-BA5F-22C947BEF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192" y="5085184"/>
            <a:ext cx="2211421" cy="935682"/>
          </a:xfrm>
        </p:spPr>
        <p:txBody>
          <a:bodyPr anchor="ctr"/>
          <a:lstStyle>
            <a:lvl1pPr marL="0" indent="0" algn="r">
              <a:buNone/>
              <a:defRPr sz="1800" cap="all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2907A-3CB0-4790-A989-C433C4D1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11FA0-CB36-4653-B24F-0D8BECF0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8B60-676B-471F-8CB5-EDE5EBB2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/>
          <a:p>
            <a:fld id="{F9036A72-EF4D-4486-A23C-054FE2E2A8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">
            <a:extLst>
              <a:ext uri="{FF2B5EF4-FFF2-40B4-BE49-F238E27FC236}">
                <a16:creationId xmlns:a16="http://schemas.microsoft.com/office/drawing/2014/main" id="{806AE780-5361-49C3-9E63-C5BA3BDBAB9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D3D2EE-DB03-49BE-8799-D61A60F1F5C3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AEFFD09-48BC-4833-B5CE-02BF474012A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EB87E7E-43E7-4AF7-8528-C70F5237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3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FA72BDEA-FCD4-4B6A-8F93-78CEA73264E8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77D8F52-0FBD-47DD-A025-CFA3B29BCF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560269F-271B-4812-A5BD-C4AB8B32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78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928" y="-38694"/>
            <a:ext cx="4969464" cy="1325563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048" y="1286870"/>
            <a:ext cx="3889344" cy="1325563"/>
          </a:xfrm>
        </p:spPr>
        <p:txBody>
          <a:bodyPr>
            <a:normAutofit/>
          </a:bodyPr>
          <a:lstStyle>
            <a:lvl1pPr marL="0" indent="0" algn="just">
              <a:buNone/>
              <a:defRPr sz="1500" cap="all" baseline="0"/>
            </a:lvl1pPr>
            <a:lvl2pPr marL="342900" indent="0" algn="r">
              <a:buNone/>
              <a:defRPr/>
            </a:lvl2pPr>
            <a:lvl3pPr marL="685800" indent="0" algn="r">
              <a:buNone/>
              <a:defRPr/>
            </a:lvl3pPr>
            <a:lvl4pPr marL="1028700" indent="0" algn="r">
              <a:buNone/>
              <a:defRPr/>
            </a:lvl4pPr>
            <a:lvl5pPr marL="1371600" indent="0" algn="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2"/>
            <a:ext cx="30861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2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821264-AC07-4573-9198-981E26063A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51720" y="4724401"/>
            <a:ext cx="3308474" cy="1463675"/>
          </a:xfrm>
        </p:spPr>
        <p:txBody>
          <a:bodyPr anchor="ctr">
            <a:normAutofit/>
          </a:bodyPr>
          <a:lstStyle>
            <a:lvl1pPr marL="0" indent="0" algn="just">
              <a:buNone/>
              <a:defRPr sz="1350" cap="all" baseline="0"/>
            </a:lvl1pPr>
          </a:lstStyle>
          <a:p>
            <a:pPr lvl="0"/>
            <a:r>
              <a:rPr lang="en-US" dirty="0"/>
              <a:t>Edit Master</a:t>
            </a:r>
          </a:p>
        </p:txBody>
      </p:sp>
    </p:spTree>
    <p:extLst>
      <p:ext uri="{BB962C8B-B14F-4D97-AF65-F5344CB8AC3E}">
        <p14:creationId xmlns:p14="http://schemas.microsoft.com/office/powerpoint/2010/main" val="2837312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2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24" y="2852936"/>
            <a:ext cx="3816424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8024" y="5047036"/>
            <a:ext cx="3816424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450558" y="2170938"/>
            <a:ext cx="4886158" cy="3073534"/>
          </a:xfrm>
        </p:spPr>
        <p:txBody>
          <a:bodyPr wrap="square">
            <a:spAutoFit/>
          </a:bodyPr>
          <a:lstStyle>
            <a:lvl1pPr marL="0" indent="0">
              <a:buNone/>
              <a:defRPr sz="21525" b="1" kern="0" spc="8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4932040" y="4754879"/>
            <a:ext cx="673331" cy="99753"/>
          </a:xfrm>
          <a:prstGeom prst="rect">
            <a:avLst/>
          </a:prstGeom>
          <a:solidFill>
            <a:srgbClr val="4AC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82062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14" y="806742"/>
            <a:ext cx="4158462" cy="1709539"/>
          </a:xfrm>
        </p:spPr>
        <p:txBody>
          <a:bodyPr anchor="b"/>
          <a:lstStyle>
            <a:lvl1pPr>
              <a:defRPr sz="45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514" y="3000841"/>
            <a:ext cx="4158462" cy="1042614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12" y="2011650"/>
            <a:ext cx="4886157" cy="3073534"/>
          </a:xfrm>
        </p:spPr>
        <p:txBody>
          <a:bodyPr vert="horz" wrap="square" lIns="91440" tIns="45720" rIns="91440" bIns="45720" rtlCol="0">
            <a:spAutoFit/>
          </a:bodyPr>
          <a:lstStyle>
            <a:lvl1pPr marL="0" indent="0" algn="r">
              <a:buNone/>
              <a:defRPr lang="en-US" sz="21525" b="1" kern="0" spc="8" baseline="0" dirty="0">
                <a:solidFill>
                  <a:srgbClr val="49CEEF"/>
                </a:solidFill>
                <a:latin typeface="Arial Black" panose="020B0A04020102020204" pitchFamily="34" charset="0"/>
              </a:defRPr>
            </a:lvl1pPr>
          </a:lstStyle>
          <a:p>
            <a:pPr marL="171450" lvl="0" indent="-17145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251521" y="2708685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3100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Nb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C59143D0-FCAF-41FB-A492-540C43DB83C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071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0715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08B4F-6DCF-4C31-9E72-BA4F0AB127A6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689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393D0A2B-8CA2-4129-B929-D9E67C2B6001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0848"/>
            <a:ext cx="78867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C362DE-2C35-4627-AE02-92D400E6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 w/ Nber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">
            <a:extLst>
              <a:ext uri="{FF2B5EF4-FFF2-40B4-BE49-F238E27FC236}">
                <a16:creationId xmlns:a16="http://schemas.microsoft.com/office/drawing/2014/main" id="{D7B3B274-7B3E-4E06-9B7D-FB0F9E4DD9B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4F1F8B5-C38A-4C79-8C7A-E92064C49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414758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4177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4177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4740D3-9A63-4C53-B603-AFD5EA4CA9CD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9F662AB-A8A3-470F-9DCD-352D470E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6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id="{246823F7-560F-47A1-9C6B-36CC8094373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39063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5812"/>
            <a:ext cx="5390636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57008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57008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43F1024-EF52-4829-ACC7-45E662D8EA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2121" y="-30569"/>
            <a:ext cx="3491880" cy="5338723"/>
          </a:xfrm>
          <a:custGeom>
            <a:avLst/>
            <a:gdLst>
              <a:gd name="connsiteX0" fmla="*/ 425718 w 3491880"/>
              <a:gd name="connsiteY0" fmla="*/ 0 h 5338723"/>
              <a:gd name="connsiteX1" fmla="*/ 3491880 w 3491880"/>
              <a:gd name="connsiteY1" fmla="*/ 0 h 5338723"/>
              <a:gd name="connsiteX2" fmla="*/ 3491880 w 3491880"/>
              <a:gd name="connsiteY2" fmla="*/ 5338723 h 5338723"/>
              <a:gd name="connsiteX3" fmla="*/ 3449275 w 3491880"/>
              <a:gd name="connsiteY3" fmla="*/ 5337645 h 5338723"/>
              <a:gd name="connsiteX4" fmla="*/ 0 w 3491880"/>
              <a:gd name="connsiteY4" fmla="*/ 1705973 h 5338723"/>
              <a:gd name="connsiteX5" fmla="*/ 285767 w 3491880"/>
              <a:gd name="connsiteY5" fmla="*/ 290521 h 53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1880" h="5338723">
                <a:moveTo>
                  <a:pt x="425718" y="0"/>
                </a:moveTo>
                <a:lnTo>
                  <a:pt x="3491880" y="0"/>
                </a:lnTo>
                <a:lnTo>
                  <a:pt x="3491880" y="5338723"/>
                </a:lnTo>
                <a:lnTo>
                  <a:pt x="3449275" y="5337645"/>
                </a:lnTo>
                <a:cubicBezTo>
                  <a:pt x="1527910" y="5240251"/>
                  <a:pt x="0" y="3651543"/>
                  <a:pt x="0" y="1705973"/>
                </a:cubicBezTo>
                <a:cubicBezTo>
                  <a:pt x="0" y="1203891"/>
                  <a:pt x="101755" y="725574"/>
                  <a:pt x="285767" y="2905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B78B0F8-B40D-4A4E-B27D-5EF16C09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5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90A16866-A797-497B-A805-B8495A4782F9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6436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85220" y="-230809"/>
            <a:ext cx="2456920" cy="1525802"/>
          </a:xfrm>
        </p:spPr>
        <p:txBody>
          <a:bodyPr wrap="square">
            <a:spAutoFit/>
          </a:bodyPr>
          <a:lstStyle>
            <a:lvl1pPr marL="0" indent="0" algn="r">
              <a:buNone/>
              <a:defRPr sz="10350" b="1">
                <a:solidFill>
                  <a:srgbClr val="49CEEF"/>
                </a:solidFill>
                <a:latin typeface="Arial Black" panose="020B0A040201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81CE4-8F55-4D35-A8A0-65318B7E1DE5}"/>
              </a:ext>
            </a:extLst>
          </p:cNvPr>
          <p:cNvSpPr/>
          <p:nvPr userDrawn="1"/>
        </p:nvSpPr>
        <p:spPr>
          <a:xfrm>
            <a:off x="845587" y="1343211"/>
            <a:ext cx="673331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24781C0-54CA-4BFB-9E7D-758C840C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">
            <a:extLst>
              <a:ext uri="{FF2B5EF4-FFF2-40B4-BE49-F238E27FC236}">
                <a16:creationId xmlns:a16="http://schemas.microsoft.com/office/drawing/2014/main" id="{679304BB-F47B-412D-98CB-4648E454940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227873"/>
            <a:ext cx="9144000" cy="630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49CEE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37312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37312"/>
            <a:ext cx="30861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AA8E90-1821-4DCE-98D4-E1849A57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8460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1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2820E-F81D-4DFD-8733-1D24A4D6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4069-DA73-4ED1-8EA9-C3006B8E9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D7BE-CE32-4BF8-BBEB-E4E9D6548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35E2F-C15A-4548-80F5-181D09C67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E0BA0-643A-4B18-BC5E-12B02C3A0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7A131-9B76-4E64-AD97-136DDE626FB1}"/>
              </a:ext>
            </a:extLst>
          </p:cNvPr>
          <p:cNvSpPr/>
          <p:nvPr userDrawn="1"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83159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 cap="all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46304"/>
            <a:ext cx="82296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39461" y="2574491"/>
            <a:ext cx="586508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766"/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405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4930" y="341033"/>
            <a:ext cx="2914141" cy="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0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hf hdr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14104"/>
            <a:ext cx="822960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678099" y="5823007"/>
            <a:ext cx="1430200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716954348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685766" rtl="0" eaLnBrk="1" latinLnBrk="0" hangingPunct="1">
        <a:spcBef>
          <a:spcPct val="0"/>
        </a:spcBef>
        <a:buNone/>
        <a:defRPr lang="en-US" sz="3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57162" indent="-257162" algn="l" defTabSz="6857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57185" indent="-214303" algn="l" defTabSz="68576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07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090" indent="-171442" algn="l" defTabSz="68576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2974" indent="-171442" algn="l" defTabSz="685766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\\10.11.11.128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724284(v=vs.85).aspx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\\10.11.11.12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forensics part 12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2280" y="5157192"/>
            <a:ext cx="1347325" cy="935682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5FFD332-A362-4A3B-BA75-F578571A0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94856"/>
            <a:ext cx="1905000" cy="19050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BA7D397-DB04-3456-71A1-9644C13443F3}"/>
              </a:ext>
            </a:extLst>
          </p:cNvPr>
          <p:cNvSpPr txBox="1"/>
          <p:nvPr/>
        </p:nvSpPr>
        <p:spPr>
          <a:xfrm>
            <a:off x="6271482" y="5440367"/>
            <a:ext cx="287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Utilisation des drives réseau</a:t>
            </a:r>
          </a:p>
        </p:txBody>
      </p:sp>
    </p:spTree>
    <p:extLst>
      <p:ext uri="{BB962C8B-B14F-4D97-AF65-F5344CB8AC3E}">
        <p14:creationId xmlns:p14="http://schemas.microsoft.com/office/powerpoint/2010/main" val="387351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5940660" cy="1325563"/>
          </a:xfrm>
        </p:spPr>
        <p:txBody>
          <a:bodyPr>
            <a:noAutofit/>
          </a:bodyPr>
          <a:lstStyle/>
          <a:p>
            <a:r>
              <a:rPr lang="fr-FR" noProof="1"/>
              <a:t>Les fichiers .lnk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20.06.2023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10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72361326-84F4-44AA-603E-7D11FED8A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552" y="1649524"/>
            <a:ext cx="4518674" cy="4592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6938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5940660" cy="1325563"/>
          </a:xfrm>
        </p:spPr>
        <p:txBody>
          <a:bodyPr>
            <a:noAutofit/>
          </a:bodyPr>
          <a:lstStyle/>
          <a:p>
            <a:r>
              <a:rPr lang="fr-FR" noProof="1"/>
              <a:t>Ou trouvers les .lnk ?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20.06.2023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11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7B89FFA-EE30-566C-D848-E0045BFF3454}"/>
              </a:ext>
            </a:extLst>
          </p:cNvPr>
          <p:cNvSpPr txBox="1"/>
          <p:nvPr/>
        </p:nvSpPr>
        <p:spPr>
          <a:xfrm>
            <a:off x="1115616" y="2132856"/>
            <a:ext cx="742466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Fichiers récemment utilisés via des liens : Windows et Office</a:t>
            </a:r>
          </a:p>
          <a:p>
            <a:endParaRPr lang="fr-FR" dirty="0"/>
          </a:p>
          <a:p>
            <a:r>
              <a:rPr lang="en-US" dirty="0"/>
              <a:t>Windows 7 et +</a:t>
            </a:r>
          </a:p>
          <a:p>
            <a:endParaRPr lang="en-US" dirty="0"/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C:\Users\%USERNAME%\AppData\Roaming\Microsoft\Windows\Recent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C:\Users\%USERNAME%\AppData\Roaming\Microsoft\Office\Recent\</a:t>
            </a:r>
          </a:p>
          <a:p>
            <a:endParaRPr lang="en-US" dirty="0"/>
          </a:p>
          <a:p>
            <a:r>
              <a:rPr lang="en-US" dirty="0"/>
              <a:t>Windows XP</a:t>
            </a:r>
          </a:p>
          <a:p>
            <a:endParaRPr lang="en-US" dirty="0"/>
          </a:p>
          <a:p>
            <a:r>
              <a:rPr lang="en-US" i="1" dirty="0">
                <a:solidFill>
                  <a:srgbClr val="7030A0"/>
                </a:solidFill>
              </a:rPr>
              <a:t>         C:\Documents and Settings\%USERNAME%\Recent</a:t>
            </a:r>
          </a:p>
          <a:p>
            <a:r>
              <a:rPr lang="en-US" dirty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6725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5940660" cy="1325563"/>
          </a:xfrm>
        </p:spPr>
        <p:txBody>
          <a:bodyPr>
            <a:noAutofit/>
          </a:bodyPr>
          <a:lstStyle/>
          <a:p>
            <a:r>
              <a:rPr lang="fr-FR" noProof="1"/>
              <a:t>Les fichiers .lnk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16.06.2023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12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861533C-A0D4-1AF0-B032-06D39FAB3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800343"/>
            <a:ext cx="8515350" cy="403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02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5940660" cy="1325563"/>
          </a:xfrm>
        </p:spPr>
        <p:txBody>
          <a:bodyPr>
            <a:noAutofit/>
          </a:bodyPr>
          <a:lstStyle/>
          <a:p>
            <a:r>
              <a:rPr lang="fr-FR" noProof="1"/>
              <a:t>Les fichiers .lnk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20.06.2023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13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E2B3EA5-F4B2-EBFA-D169-B761CFC5D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92" y="2661822"/>
            <a:ext cx="8316416" cy="153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15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5940660" cy="1325563"/>
          </a:xfrm>
        </p:spPr>
        <p:txBody>
          <a:bodyPr>
            <a:noAutofit/>
          </a:bodyPr>
          <a:lstStyle/>
          <a:p>
            <a:r>
              <a:rPr lang="fr-FR" noProof="1"/>
              <a:t>Lnkinfo parsing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20.06.2023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14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CDC954D-ACFC-7EB9-63E1-3CD2FA59C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060848"/>
            <a:ext cx="8748464" cy="340708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F17756A-0F9E-06A4-A30B-8C66406DB46E}"/>
              </a:ext>
            </a:extLst>
          </p:cNvPr>
          <p:cNvSpPr txBox="1"/>
          <p:nvPr/>
        </p:nvSpPr>
        <p:spPr>
          <a:xfrm>
            <a:off x="628650" y="5595441"/>
            <a:ext cx="3015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7030A0"/>
                </a:solidFill>
              </a:rPr>
              <a:t>sudo</a:t>
            </a:r>
            <a:r>
              <a:rPr lang="en-US" i="1" dirty="0">
                <a:solidFill>
                  <a:srgbClr val="7030A0"/>
                </a:solidFill>
              </a:rPr>
              <a:t> apt-get install </a:t>
            </a:r>
            <a:r>
              <a:rPr lang="en-US" i="1" dirty="0" err="1">
                <a:solidFill>
                  <a:srgbClr val="7030A0"/>
                </a:solidFill>
              </a:rPr>
              <a:t>liblnk</a:t>
            </a:r>
            <a:r>
              <a:rPr lang="en-US" i="1" dirty="0">
                <a:solidFill>
                  <a:srgbClr val="7030A0"/>
                </a:solidFill>
              </a:rPr>
              <a:t>-utils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0024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5940660" cy="1325563"/>
          </a:xfrm>
        </p:spPr>
        <p:txBody>
          <a:bodyPr>
            <a:noAutofit/>
          </a:bodyPr>
          <a:lstStyle/>
          <a:p>
            <a:r>
              <a:rPr lang="fr-FR" noProof="1"/>
              <a:t>Lnkinfo parsing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20.06.2023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15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67279D2-A7C8-CA4A-0E80-275465C84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174686"/>
            <a:ext cx="8748464" cy="315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8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28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30.06.2023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16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57307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7020780" cy="1325563"/>
          </a:xfrm>
        </p:spPr>
        <p:txBody>
          <a:bodyPr>
            <a:noAutofit/>
          </a:bodyPr>
          <a:lstStyle/>
          <a:p>
            <a:r>
              <a:rPr lang="fr-FR" noProof="1"/>
              <a:t>28. Liste de tous les fichiers ouverts sur le lecteur réseau de l'entreprise 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20.06.2023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17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020CBA1-97AF-C718-CFA9-AE5D6A275558}"/>
              </a:ext>
            </a:extLst>
          </p:cNvPr>
          <p:cNvSpPr txBox="1"/>
          <p:nvPr/>
        </p:nvSpPr>
        <p:spPr>
          <a:xfrm>
            <a:off x="423302" y="2180010"/>
            <a:ext cx="8469178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drive V:\ est mappé sur </a:t>
            </a:r>
            <a:r>
              <a:rPr lang="en-US" dirty="0">
                <a:hlinkClick r:id="rId3" action="ppaction://hlinkfile"/>
              </a:rPr>
              <a:t>\\10.11.11.128</a:t>
            </a:r>
            <a:endParaRPr lang="en-US" dirty="0"/>
          </a:p>
          <a:p>
            <a:endParaRPr lang="fr-FR" dirty="0"/>
          </a:p>
          <a:p>
            <a:r>
              <a:rPr lang="en-US" sz="2000" dirty="0">
                <a:solidFill>
                  <a:schemeClr val="accent5"/>
                </a:solidFill>
              </a:rPr>
              <a:t>Link</a:t>
            </a:r>
          </a:p>
          <a:p>
            <a:r>
              <a:rPr lang="en-US" sz="1800" dirty="0"/>
              <a:t>\User\informant\</a:t>
            </a:r>
            <a:r>
              <a:rPr lang="en-US" sz="1800" dirty="0" err="1"/>
              <a:t>AppData</a:t>
            </a:r>
            <a:r>
              <a:rPr lang="en-US" sz="1800" dirty="0"/>
              <a:t>\Roaming\Microsoft\Windows\Recent\*.</a:t>
            </a:r>
            <a:r>
              <a:rPr lang="en-US" sz="1800" dirty="0" err="1"/>
              <a:t>lnk</a:t>
            </a:r>
            <a:endParaRPr lang="en-US" sz="1800" dirty="0"/>
          </a:p>
          <a:p>
            <a:r>
              <a:rPr lang="en-US" sz="1800" dirty="0"/>
              <a:t>\User\informant\</a:t>
            </a:r>
            <a:r>
              <a:rPr lang="en-US" sz="1800" dirty="0" err="1"/>
              <a:t>AppData</a:t>
            </a:r>
            <a:r>
              <a:rPr lang="en-US" sz="1800" dirty="0"/>
              <a:t>\Roaming\Microsoft\Office\Recent\*.</a:t>
            </a:r>
            <a:r>
              <a:rPr lang="en-US" sz="1800" dirty="0" err="1"/>
              <a:t>lnk</a:t>
            </a:r>
            <a:endParaRPr lang="en-US" sz="1800" dirty="0"/>
          </a:p>
          <a:p>
            <a:endParaRPr lang="en-US" sz="1800" dirty="0"/>
          </a:p>
          <a:p>
            <a:r>
              <a:rPr lang="en-US" sz="2000" dirty="0" err="1">
                <a:solidFill>
                  <a:schemeClr val="accent5"/>
                </a:solidFill>
              </a:rPr>
              <a:t>JumpList</a:t>
            </a:r>
            <a:endParaRPr lang="en-US" sz="1800" dirty="0">
              <a:solidFill>
                <a:schemeClr val="accent5"/>
              </a:solidFill>
            </a:endParaRPr>
          </a:p>
          <a:p>
            <a:r>
              <a:rPr lang="en-US" sz="1800" dirty="0"/>
              <a:t>\User\informant\</a:t>
            </a:r>
            <a:r>
              <a:rPr lang="en-US" sz="1800" dirty="0" err="1"/>
              <a:t>AppData</a:t>
            </a:r>
            <a:r>
              <a:rPr lang="en-US" sz="1800" dirty="0"/>
              <a:t>\Roaming\Microsoft\Windows\Recent\</a:t>
            </a:r>
            <a:r>
              <a:rPr lang="en-US" sz="1800" dirty="0" err="1"/>
              <a:t>AutomaticDestinations</a:t>
            </a:r>
            <a:endParaRPr lang="en-US" sz="1800" dirty="0"/>
          </a:p>
          <a:p>
            <a:r>
              <a:rPr lang="en-US" sz="1800" dirty="0"/>
              <a:t>\User\informant\</a:t>
            </a:r>
            <a:r>
              <a:rPr lang="en-US" sz="1800" dirty="0" err="1"/>
              <a:t>AppData</a:t>
            </a:r>
            <a:r>
              <a:rPr lang="en-US" sz="1800" dirty="0"/>
              <a:t>\Roaming\Microsoft\Windows\Recent\</a:t>
            </a:r>
            <a:r>
              <a:rPr lang="en-US" sz="1800" dirty="0" err="1"/>
              <a:t>CustomDestinations</a:t>
            </a:r>
            <a:endParaRPr lang="en-US" sz="1800" dirty="0"/>
          </a:p>
          <a:p>
            <a:endParaRPr lang="en-US" dirty="0"/>
          </a:p>
          <a:p>
            <a:r>
              <a:rPr lang="en-US" sz="2000" dirty="0">
                <a:solidFill>
                  <a:schemeClr val="accent5"/>
                </a:solidFill>
              </a:rPr>
              <a:t>Most Recently Used</a:t>
            </a:r>
          </a:p>
          <a:p>
            <a:r>
              <a:rPr lang="en-US" sz="1800" dirty="0">
                <a:solidFill>
                  <a:srgbClr val="FF0000"/>
                </a:solidFill>
              </a:rPr>
              <a:t>HKU\informant\Software\Microsoft\Office\15.0\Excel\File MRU</a:t>
            </a:r>
          </a:p>
          <a:p>
            <a:r>
              <a:rPr lang="en-US" sz="1800" dirty="0">
                <a:solidFill>
                  <a:srgbClr val="FF0000"/>
                </a:solidFill>
              </a:rPr>
              <a:t>HKU\informant\Software\Microsoft\Office\15.0\PowerPoint\File MRU</a:t>
            </a:r>
          </a:p>
          <a:p>
            <a:endParaRPr lang="en-US" sz="1800" dirty="0"/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4DBBFF-3D77-684D-DB16-3C83FFC110C0}"/>
              </a:ext>
            </a:extLst>
          </p:cNvPr>
          <p:cNvSpPr txBox="1"/>
          <p:nvPr/>
        </p:nvSpPr>
        <p:spPr>
          <a:xfrm>
            <a:off x="7885900" y="5229200"/>
            <a:ext cx="82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FOCUS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362513A-24C0-04F4-A503-4BB9B1D8AAFF}"/>
              </a:ext>
            </a:extLst>
          </p:cNvPr>
          <p:cNvCxnSpPr/>
          <p:nvPr/>
        </p:nvCxnSpPr>
        <p:spPr>
          <a:xfrm flipH="1">
            <a:off x="6948264" y="5413866"/>
            <a:ext cx="937636" cy="10336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44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7020780" cy="1325563"/>
          </a:xfrm>
        </p:spPr>
        <p:txBody>
          <a:bodyPr>
            <a:noAutofit/>
          </a:bodyPr>
          <a:lstStyle/>
          <a:p>
            <a:r>
              <a:rPr lang="fr-FR" noProof="1"/>
              <a:t>Vérifier l’MRU du fichier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20.06.2023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18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35861C2-98B4-163E-1610-31F039C8D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64" y="2907139"/>
            <a:ext cx="8172400" cy="128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98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86426"/>
            <a:ext cx="7020780" cy="1325563"/>
          </a:xfrm>
        </p:spPr>
        <p:txBody>
          <a:bodyPr>
            <a:noAutofit/>
          </a:bodyPr>
          <a:lstStyle/>
          <a:p>
            <a:r>
              <a:rPr lang="fr-FR" noProof="1"/>
              <a:t>Le format mru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20.06.2023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19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5158321-864F-30B9-0A40-5CC63300C18A}"/>
              </a:ext>
            </a:extLst>
          </p:cNvPr>
          <p:cNvSpPr txBox="1"/>
          <p:nvPr/>
        </p:nvSpPr>
        <p:spPr>
          <a:xfrm>
            <a:off x="418296" y="1484784"/>
            <a:ext cx="511256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</a:t>
            </a:r>
            <a:r>
              <a:rPr lang="en-US" sz="1200" dirty="0">
                <a:solidFill>
                  <a:schemeClr val="accent5"/>
                </a:solidFill>
              </a:rPr>
              <a:t>F00000000</a:t>
            </a:r>
            <a:r>
              <a:rPr lang="en-US" sz="1200" dirty="0"/>
              <a:t>][</a:t>
            </a:r>
            <a:r>
              <a:rPr lang="en-US" sz="1200" dirty="0">
                <a:solidFill>
                  <a:srgbClr val="FF0000"/>
                </a:solidFill>
              </a:rPr>
              <a:t>T01D065A7B4C94EE2</a:t>
            </a:r>
            <a:r>
              <a:rPr lang="en-US" sz="1200" dirty="0"/>
              <a:t>][</a:t>
            </a:r>
            <a:r>
              <a:rPr lang="en-US" sz="1200" dirty="0">
                <a:solidFill>
                  <a:srgbClr val="7030A0"/>
                </a:solidFill>
              </a:rPr>
              <a:t>O00000000</a:t>
            </a:r>
            <a:r>
              <a:rPr lang="en-US" sz="1200" dirty="0"/>
              <a:t>] </a:t>
            </a:r>
            <a:r>
              <a:rPr lang="en-US" sz="1200" dirty="0">
                <a:solidFill>
                  <a:schemeClr val="accent6"/>
                </a:solidFill>
              </a:rPr>
              <a:t>*\\\\10.11.11.128\\</a:t>
            </a:r>
            <a:r>
              <a:rPr lang="en-US" sz="1200" dirty="0" err="1">
                <a:solidFill>
                  <a:schemeClr val="accent6"/>
                </a:solidFill>
              </a:rPr>
              <a:t>secured_drive</a:t>
            </a:r>
            <a:r>
              <a:rPr lang="en-US" sz="1200" dirty="0">
                <a:solidFill>
                  <a:schemeClr val="accent6"/>
                </a:solidFill>
              </a:rPr>
              <a:t>\\Secret Project Data\\pricing decision\\(</a:t>
            </a:r>
            <a:r>
              <a:rPr lang="en-US" sz="1200" dirty="0" err="1">
                <a:solidFill>
                  <a:schemeClr val="accent6"/>
                </a:solidFill>
              </a:rPr>
              <a:t>secret_project</a:t>
            </a:r>
            <a:r>
              <a:rPr lang="en-US" sz="1200" dirty="0">
                <a:solidFill>
                  <a:schemeClr val="accent6"/>
                </a:solidFill>
              </a:rPr>
              <a:t>)_pricing_decision.xlsx</a:t>
            </a:r>
            <a:r>
              <a:rPr lang="en-US" sz="1200" dirty="0"/>
              <a:t>“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/>
                </a:solidFill>
              </a:rPr>
              <a:t>F00000000: </a:t>
            </a:r>
            <a:r>
              <a:rPr lang="en-US" sz="1200" dirty="0"/>
              <a:t>marker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[</a:t>
            </a:r>
            <a:r>
              <a:rPr lang="en-US" sz="1200" dirty="0">
                <a:solidFill>
                  <a:srgbClr val="FF0000"/>
                </a:solidFill>
              </a:rPr>
              <a:t>T&lt;datetime</a:t>
            </a:r>
            <a:r>
              <a:rPr lang="en-US" sz="1200" dirty="0"/>
              <a:t>&gt;]: &lt;datetime&gt; </a:t>
            </a:r>
            <a:r>
              <a:rPr lang="en-US" sz="1200" dirty="0" err="1"/>
              <a:t>une</a:t>
            </a:r>
            <a:r>
              <a:rPr lang="en-US" sz="1200" dirty="0"/>
              <a:t> </a:t>
            </a:r>
            <a:r>
              <a:rPr lang="en-US" sz="1200" dirty="0" err="1"/>
              <a:t>chaîne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</a:t>
            </a:r>
            <a:r>
              <a:rPr lang="en-US" sz="1200" dirty="0" err="1"/>
              <a:t>hexa</a:t>
            </a:r>
            <a:r>
              <a:rPr lang="en-US" sz="1200" dirty="0"/>
              <a:t> representant win32 </a:t>
            </a:r>
            <a:r>
              <a:rPr lang="en-US" sz="1200" u="sng" dirty="0"/>
              <a:t>FILETIME </a:t>
            </a:r>
            <a:r>
              <a:rPr lang="en-US" sz="1200" dirty="0"/>
              <a:t>(64 bits) </a:t>
            </a:r>
            <a:r>
              <a:rPr lang="en-US" sz="1200" dirty="0" err="1"/>
              <a:t>en</a:t>
            </a:r>
            <a:r>
              <a:rPr lang="en-US" sz="1200" dirty="0"/>
              <a:t> format big endian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7030A0"/>
                </a:solidFill>
              </a:rPr>
              <a:t>O00000000</a:t>
            </a:r>
            <a:r>
              <a:rPr lang="en-US" sz="1200" dirty="0"/>
              <a:t>: </a:t>
            </a:r>
            <a:r>
              <a:rPr lang="en-US" sz="1200" dirty="0" err="1"/>
              <a:t>reservé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Fin</a:t>
            </a:r>
            <a:r>
              <a:rPr lang="en-US" sz="1200" dirty="0"/>
              <a:t>: </a:t>
            </a:r>
            <a:r>
              <a:rPr lang="fr-FR" sz="1200" dirty="0"/>
              <a:t>une chaîne ASCII contenant le chemin d'accès complet et le nom de fichier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/>
          </a:p>
          <a:p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Win32 </a:t>
            </a:r>
            <a:r>
              <a:rPr lang="en-US" sz="1200" u="sng" dirty="0">
                <a:hlinkClick r:id="rId3"/>
              </a:rPr>
              <a:t>FILETIME: </a:t>
            </a:r>
            <a:r>
              <a:rPr lang="fr-FR" sz="1200" u="sng" dirty="0"/>
              <a:t>Contient une valeur de 64 bits représentant le nombre d'intervalles de </a:t>
            </a:r>
            <a:r>
              <a:rPr lang="fr-FR" sz="1200" b="1" u="sng" dirty="0">
                <a:solidFill>
                  <a:srgbClr val="FF0000"/>
                </a:solidFill>
              </a:rPr>
              <a:t>100 nanosecondes </a:t>
            </a:r>
            <a:r>
              <a:rPr lang="fr-FR" sz="1200" u="sng" dirty="0"/>
              <a:t>depuis le 1er janvier 1601 00:00:00.0000000 UTC.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u="sng" dirty="0"/>
          </a:p>
          <a:p>
            <a:r>
              <a:rPr lang="en-US" sz="1200" dirty="0"/>
              <a:t>0x01D065A7B4C94EE2= 130716160160780002</a:t>
            </a:r>
          </a:p>
          <a:p>
            <a:r>
              <a:rPr lang="en-US" sz="1200" dirty="0"/>
              <a:t> 130716160160780002 * </a:t>
            </a:r>
            <a:r>
              <a:rPr lang="en-US" sz="1200" dirty="0">
                <a:solidFill>
                  <a:srgbClr val="FF0000"/>
                </a:solidFill>
              </a:rPr>
              <a:t>100-nanosecondes</a:t>
            </a:r>
            <a:r>
              <a:rPr lang="en-US" sz="1200" dirty="0"/>
              <a:t> = 13071616016,078,000,2 </a:t>
            </a:r>
            <a:r>
              <a:rPr lang="en-US" sz="1200" dirty="0">
                <a:solidFill>
                  <a:srgbClr val="FF0000"/>
                </a:solidFill>
              </a:rPr>
              <a:t>00 </a:t>
            </a:r>
            <a:r>
              <a:rPr lang="en-US" sz="1200" dirty="0" err="1">
                <a:solidFill>
                  <a:srgbClr val="FF0000"/>
                </a:solidFill>
              </a:rPr>
              <a:t>nanosecondes</a:t>
            </a:r>
            <a:r>
              <a:rPr lang="en-US" sz="1200" dirty="0"/>
              <a:t> </a:t>
            </a:r>
          </a:p>
          <a:p>
            <a:r>
              <a:rPr lang="en-US" sz="1200" dirty="0"/>
              <a:t>=</a:t>
            </a:r>
            <a:r>
              <a:rPr lang="en-US" sz="1200" dirty="0">
                <a:solidFill>
                  <a:schemeClr val="accent2"/>
                </a:solidFill>
              </a:rPr>
              <a:t>13071616016</a:t>
            </a:r>
            <a:r>
              <a:rPr lang="en-US" sz="1200" dirty="0"/>
              <a:t>.078001022 </a:t>
            </a:r>
            <a:r>
              <a:rPr lang="en-US" sz="1200" dirty="0" err="1">
                <a:solidFill>
                  <a:schemeClr val="accent6"/>
                </a:solidFill>
              </a:rPr>
              <a:t>secondes</a:t>
            </a:r>
            <a:r>
              <a:rPr lang="en-US" sz="1200" dirty="0"/>
              <a:t> = 217860266 </a:t>
            </a:r>
            <a:r>
              <a:rPr lang="en-US" sz="1200" dirty="0">
                <a:solidFill>
                  <a:schemeClr val="accent6"/>
                </a:solidFill>
              </a:rPr>
              <a:t>minutes = </a:t>
            </a:r>
            <a:r>
              <a:rPr lang="en-US" sz="1200" dirty="0"/>
              <a:t>3631004</a:t>
            </a:r>
            <a:r>
              <a:rPr lang="en-US" sz="1200" dirty="0">
                <a:solidFill>
                  <a:schemeClr val="accent6"/>
                </a:solidFill>
              </a:rPr>
              <a:t> </a:t>
            </a:r>
            <a:r>
              <a:rPr lang="en-US" sz="1200" dirty="0" err="1">
                <a:solidFill>
                  <a:schemeClr val="accent6"/>
                </a:solidFill>
              </a:rPr>
              <a:t>heures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accent6"/>
                </a:solidFill>
              </a:rPr>
              <a:t>= </a:t>
            </a:r>
            <a:r>
              <a:rPr lang="en-US" sz="1200" dirty="0"/>
              <a:t>151291 </a:t>
            </a:r>
            <a:r>
              <a:rPr lang="en-US" sz="1200" dirty="0" err="1">
                <a:solidFill>
                  <a:schemeClr val="accent6"/>
                </a:solidFill>
              </a:rPr>
              <a:t>jours</a:t>
            </a:r>
            <a:r>
              <a:rPr lang="en-US" sz="1200" dirty="0"/>
              <a:t> 20 </a:t>
            </a:r>
            <a:r>
              <a:rPr lang="en-US" sz="1200" dirty="0" err="1">
                <a:solidFill>
                  <a:schemeClr val="accent6"/>
                </a:solidFill>
              </a:rPr>
              <a:t>heures</a:t>
            </a:r>
            <a:r>
              <a:rPr lang="en-US" sz="1200" dirty="0"/>
              <a:t> = 414 </a:t>
            </a:r>
            <a:r>
              <a:rPr lang="en-US" sz="1200" dirty="0" err="1">
                <a:solidFill>
                  <a:schemeClr val="accent6"/>
                </a:solidFill>
              </a:rPr>
              <a:t>années</a:t>
            </a:r>
            <a:r>
              <a:rPr lang="en-US" sz="1200" dirty="0"/>
              <a:t> 84 </a:t>
            </a:r>
            <a:r>
              <a:rPr lang="en-US" sz="1200" dirty="0" err="1">
                <a:solidFill>
                  <a:schemeClr val="accent6"/>
                </a:solidFill>
              </a:rPr>
              <a:t>jours</a:t>
            </a:r>
            <a:r>
              <a:rPr lang="en-US" sz="1200" dirty="0"/>
              <a:t> 20 </a:t>
            </a:r>
            <a:r>
              <a:rPr lang="en-US" sz="1200" dirty="0" err="1">
                <a:solidFill>
                  <a:schemeClr val="accent6"/>
                </a:solidFill>
              </a:rPr>
              <a:t>heures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/>
              <a:t> (à </a:t>
            </a:r>
            <a:r>
              <a:rPr lang="fr-FR" sz="1200" dirty="0"/>
              <a:t>noter que l'année bissextile compte 366 jours</a:t>
            </a:r>
            <a:r>
              <a:rPr lang="en-US" sz="1200" dirty="0"/>
              <a:t>)</a:t>
            </a:r>
            <a:endParaRPr lang="en-US" sz="1200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B03CA62-95D9-4AD2-BE62-004A88BEB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162" y="3645024"/>
            <a:ext cx="2984486" cy="227222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3A1D870-66EA-B36C-8EE1-ACBE953E74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9380" y="1376192"/>
            <a:ext cx="2924583" cy="173379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8775B0D-CD10-5897-7906-8E61E3A83994}"/>
              </a:ext>
            </a:extLst>
          </p:cNvPr>
          <p:cNvSpPr txBox="1"/>
          <p:nvPr/>
        </p:nvSpPr>
        <p:spPr>
          <a:xfrm>
            <a:off x="179512" y="5933995"/>
            <a:ext cx="7702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>
                <a:solidFill>
                  <a:srgbClr val="7030A0"/>
                </a:solidFill>
              </a:rPr>
              <a:t>https://www.silisoftware.com/tools/date.php?inputdate=130716160160780002&amp;inputformat=filetime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632F319-8867-191B-0F4C-056EED9E04BD}"/>
              </a:ext>
            </a:extLst>
          </p:cNvPr>
          <p:cNvCxnSpPr/>
          <p:nvPr/>
        </p:nvCxnSpPr>
        <p:spPr>
          <a:xfrm flipV="1">
            <a:off x="4860032" y="5517232"/>
            <a:ext cx="847130" cy="41676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52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27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30.06.2023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9040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86426"/>
            <a:ext cx="7020780" cy="1325563"/>
          </a:xfrm>
        </p:spPr>
        <p:txBody>
          <a:bodyPr>
            <a:noAutofit/>
          </a:bodyPr>
          <a:lstStyle/>
          <a:p>
            <a:r>
              <a:rPr lang="fr-FR" noProof="1"/>
              <a:t>Time-decode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20.06.2023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20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FE9D6CA-195B-117C-BEBA-96BAD74FE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24" y="1679608"/>
            <a:ext cx="8515350" cy="336806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6D06418-4DAF-6EB7-163E-411DB67C0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24" y="5314720"/>
            <a:ext cx="7830643" cy="40010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22E35E8-C985-D0CD-25EE-04D2AEF14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4167" y="5829323"/>
            <a:ext cx="4887007" cy="257211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43FB4BC-AE95-46F9-EB0E-51DA471B796A}"/>
              </a:ext>
            </a:extLst>
          </p:cNvPr>
          <p:cNvCxnSpPr/>
          <p:nvPr/>
        </p:nvCxnSpPr>
        <p:spPr>
          <a:xfrm flipV="1">
            <a:off x="4283968" y="5514773"/>
            <a:ext cx="2033702" cy="3145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B0B7BEA6-9FA0-FF06-F7D8-2D6DDE2B78C8}"/>
              </a:ext>
            </a:extLst>
          </p:cNvPr>
          <p:cNvSpPr txBox="1"/>
          <p:nvPr/>
        </p:nvSpPr>
        <p:spPr>
          <a:xfrm>
            <a:off x="209461" y="5766944"/>
            <a:ext cx="355751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solidFill>
                  <a:srgbClr val="7030A0"/>
                </a:solidFill>
              </a:rPr>
              <a:t>sudo</a:t>
            </a:r>
            <a:r>
              <a:rPr lang="en-US" sz="1400" i="1" dirty="0">
                <a:solidFill>
                  <a:srgbClr val="7030A0"/>
                </a:solidFill>
              </a:rPr>
              <a:t> apt-get install python3-dateutil</a:t>
            </a:r>
          </a:p>
          <a:p>
            <a:r>
              <a:rPr lang="en-US" sz="1400" i="1" dirty="0">
                <a:solidFill>
                  <a:srgbClr val="7030A0"/>
                </a:solidFill>
              </a:rPr>
              <a:t>https://github.com/digitalsleuth/time_decode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251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876764" cy="1325563"/>
          </a:xfrm>
        </p:spPr>
        <p:txBody>
          <a:bodyPr>
            <a:noAutofit/>
          </a:bodyPr>
          <a:lstStyle/>
          <a:p>
            <a:r>
              <a:rPr lang="fr-FR" noProof="1"/>
              <a:t>Liste de tous les répertoires qui ont été parcourus sur le partage réseau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30.06.2023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3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B6A10B7-0AD4-4AA7-D9A9-317F469554AD}"/>
              </a:ext>
            </a:extLst>
          </p:cNvPr>
          <p:cNvSpPr txBox="1"/>
          <p:nvPr/>
        </p:nvSpPr>
        <p:spPr>
          <a:xfrm>
            <a:off x="755576" y="2204864"/>
            <a:ext cx="808580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Preuves liées aux répertoires parcourus :</a:t>
            </a:r>
          </a:p>
          <a:p>
            <a:endParaRPr lang="fr-FR" dirty="0"/>
          </a:p>
          <a:p>
            <a:r>
              <a:rPr lang="fr-FR" dirty="0"/>
              <a:t>Examiner les artefacts qui ne contiennent </a:t>
            </a:r>
            <a:r>
              <a:rPr lang="fr-FR" b="1" dirty="0"/>
              <a:t>que des répertoires parcourus </a:t>
            </a:r>
            <a:r>
              <a:rPr lang="fr-FR" dirty="0"/>
              <a:t>:</a:t>
            </a:r>
          </a:p>
          <a:p>
            <a:pPr lvl="1"/>
            <a:r>
              <a:rPr lang="en-US" dirty="0" err="1"/>
              <a:t>Shellbags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Jumplist</a:t>
            </a:r>
            <a:r>
              <a:rPr lang="en-US" dirty="0"/>
              <a:t> (</a:t>
            </a:r>
            <a:r>
              <a:rPr lang="en-US" dirty="0" err="1"/>
              <a:t>AutomaticDestinations</a:t>
            </a:r>
            <a:r>
              <a:rPr lang="en-US" dirty="0"/>
              <a:t>, </a:t>
            </a:r>
            <a:r>
              <a:rPr lang="en-US" dirty="0" err="1"/>
              <a:t>CustomDestinations</a:t>
            </a:r>
            <a:r>
              <a:rPr lang="en-US" dirty="0"/>
              <a:t>)</a:t>
            </a:r>
          </a:p>
          <a:p>
            <a:endParaRPr lang="fr-FR" dirty="0"/>
          </a:p>
          <a:p>
            <a:r>
              <a:rPr lang="fr-FR" dirty="0"/>
              <a:t>Examiner les </a:t>
            </a:r>
            <a:r>
              <a:rPr lang="fr-FR" b="1" dirty="0"/>
              <a:t>artefacts fichiers </a:t>
            </a:r>
            <a:r>
              <a:rPr lang="fr-FR" dirty="0"/>
              <a:t>qui contiennent également des répertoires parcourus.</a:t>
            </a:r>
          </a:p>
          <a:p>
            <a:endParaRPr lang="fr-FR" dirty="0"/>
          </a:p>
          <a:p>
            <a:pPr lvl="1"/>
            <a:r>
              <a:rPr lang="en-US" dirty="0" err="1"/>
              <a:t>Jumplist</a:t>
            </a:r>
            <a:r>
              <a:rPr lang="en-US" dirty="0"/>
              <a:t> (</a:t>
            </a:r>
            <a:r>
              <a:rPr lang="en-US" dirty="0" err="1"/>
              <a:t>AutomaticDestinations</a:t>
            </a:r>
            <a:r>
              <a:rPr lang="en-US" dirty="0"/>
              <a:t>, </a:t>
            </a:r>
            <a:r>
              <a:rPr lang="en-US" dirty="0" err="1"/>
              <a:t>CustomDestinations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Links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315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Artefacts analysés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20.06.2023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4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FF1DF67-B829-0EED-2721-A383AA8B9C9D}"/>
              </a:ext>
            </a:extLst>
          </p:cNvPr>
          <p:cNvSpPr txBox="1"/>
          <p:nvPr/>
        </p:nvSpPr>
        <p:spPr>
          <a:xfrm>
            <a:off x="251520" y="1859343"/>
            <a:ext cx="857638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L’horodatage (timestamp) n’est pas toujours fiable</a:t>
            </a:r>
          </a:p>
          <a:p>
            <a:endParaRPr lang="fr-FR" dirty="0"/>
          </a:p>
          <a:p>
            <a:r>
              <a:rPr lang="fr-FR" dirty="0"/>
              <a:t>Le drive V:\ est mappé sur </a:t>
            </a:r>
            <a:r>
              <a:rPr lang="en-US" dirty="0">
                <a:hlinkClick r:id="rId3" action="ppaction://hlinkfile"/>
              </a:rPr>
              <a:t>\\10.11.11.128</a:t>
            </a:r>
            <a:endParaRPr lang="en-US" dirty="0"/>
          </a:p>
          <a:p>
            <a:endParaRPr lang="en-US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en-US" sz="1600" i="1" dirty="0"/>
              <a:t>HKU\informant\Software\Classes\Local Settings\Software\Microsoft\Windows\Shell\</a:t>
            </a:r>
            <a:r>
              <a:rPr lang="en-US" sz="1600" i="1" dirty="0" err="1"/>
              <a:t>BagMRU</a:t>
            </a:r>
            <a:r>
              <a:rPr lang="en-US" sz="1600" i="1" dirty="0"/>
              <a:t>\8\0\~</a:t>
            </a:r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r>
              <a:rPr lang="en-US" sz="1600" i="1" dirty="0"/>
              <a:t>\User\informant\</a:t>
            </a:r>
            <a:r>
              <a:rPr lang="en-US" sz="1600" i="1" dirty="0" err="1"/>
              <a:t>AppData</a:t>
            </a:r>
            <a:r>
              <a:rPr lang="en-US" sz="1600" i="1" dirty="0"/>
              <a:t>\Roaming\Microsoft\Windows\Recent\</a:t>
            </a:r>
            <a:r>
              <a:rPr lang="en-US" sz="1600" i="1" dirty="0" err="1"/>
              <a:t>AutomaticDestinations</a:t>
            </a:r>
            <a:endParaRPr lang="en-US" sz="1600" i="1" dirty="0"/>
          </a:p>
          <a:p>
            <a:pPr marL="0" indent="0">
              <a:buNone/>
            </a:pPr>
            <a:r>
              <a:rPr lang="en-US" sz="1600" i="1" dirty="0"/>
              <a:t>\User\informant\</a:t>
            </a:r>
            <a:r>
              <a:rPr lang="en-US" sz="1600" i="1" dirty="0" err="1"/>
              <a:t>AppData</a:t>
            </a:r>
            <a:r>
              <a:rPr lang="en-US" sz="1600" i="1" dirty="0"/>
              <a:t>\Roaming\Microsoft\Windows\Recent\</a:t>
            </a:r>
            <a:r>
              <a:rPr lang="en-US" sz="1600" i="1" dirty="0" err="1"/>
              <a:t>CustomDestinations</a:t>
            </a:r>
            <a:endParaRPr lang="en-US" sz="1600" i="1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r>
              <a:rPr lang="en-US" sz="1600" i="1" dirty="0"/>
              <a:t>\User\informant\</a:t>
            </a:r>
            <a:r>
              <a:rPr lang="en-US" sz="1600" i="1" dirty="0" err="1"/>
              <a:t>AppData</a:t>
            </a:r>
            <a:r>
              <a:rPr lang="en-US" sz="1600" i="1" dirty="0"/>
              <a:t>\Roaming\Microsoft\Windows\Recent\*.</a:t>
            </a:r>
            <a:r>
              <a:rPr lang="en-US" sz="1600" i="1" dirty="0" err="1"/>
              <a:t>lnk</a:t>
            </a:r>
            <a:endParaRPr lang="en-US" sz="1600" i="1" dirty="0"/>
          </a:p>
          <a:p>
            <a:pPr marL="0" indent="0">
              <a:buNone/>
            </a:pPr>
            <a:r>
              <a:rPr lang="en-US" sz="1600" i="1" dirty="0"/>
              <a:t>\User\informant\</a:t>
            </a:r>
            <a:r>
              <a:rPr lang="en-US" sz="1600" i="1" dirty="0" err="1"/>
              <a:t>AppData</a:t>
            </a:r>
            <a:r>
              <a:rPr lang="en-US" sz="1600" i="1" dirty="0"/>
              <a:t>\Roaming\Microsoft\Office\Recent\*.</a:t>
            </a:r>
            <a:r>
              <a:rPr lang="en-US" sz="1600" i="1" dirty="0" err="1"/>
              <a:t>lnk</a:t>
            </a:r>
            <a:endParaRPr lang="en-US" sz="1600" i="1" dirty="0"/>
          </a:p>
          <a:p>
            <a:endParaRPr lang="fr-FR" i="1" dirty="0"/>
          </a:p>
          <a:p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95CA80-C627-3A50-65AB-ABAD516F54F8}"/>
              </a:ext>
            </a:extLst>
          </p:cNvPr>
          <p:cNvSpPr/>
          <p:nvPr/>
        </p:nvSpPr>
        <p:spPr>
          <a:xfrm>
            <a:off x="251520" y="3356992"/>
            <a:ext cx="8640960" cy="21602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284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5364596" cy="1325563"/>
          </a:xfrm>
        </p:spPr>
        <p:txBody>
          <a:bodyPr>
            <a:noAutofit/>
          </a:bodyPr>
          <a:lstStyle/>
          <a:p>
            <a:r>
              <a:rPr lang="en-US" noProof="1"/>
              <a:t>27.1 shellbagS par IP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20.06.2023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5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D35A4FF-6B2F-96E7-840C-FF2D2419A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6" y="2399673"/>
            <a:ext cx="8964488" cy="234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9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20.12.2022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6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52CD95C-B15E-2858-D07A-0A460A1E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27.2 </a:t>
            </a:r>
            <a:r>
              <a:rPr lang="fr-FR" dirty="0" err="1"/>
              <a:t>Jumplists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D269EC4-C7C0-D54A-26BC-5149D3523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74" y="2440428"/>
            <a:ext cx="8720651" cy="152580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52C6DB8-11CC-83A9-0751-C51787EBB2C3}"/>
              </a:ext>
            </a:extLst>
          </p:cNvPr>
          <p:cNvSpPr txBox="1"/>
          <p:nvPr/>
        </p:nvSpPr>
        <p:spPr>
          <a:xfrm>
            <a:off x="211674" y="4531303"/>
            <a:ext cx="7576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veut rechercher le dossier "Secret Project Data" pour trouver d'éventuelles </a:t>
            </a:r>
          </a:p>
          <a:p>
            <a:r>
              <a:rPr lang="fr-FR" dirty="0"/>
              <a:t>traces.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A2A5E9DE-3D65-2DDB-D68C-8B17411A724D}"/>
              </a:ext>
            </a:extLst>
          </p:cNvPr>
          <p:cNvCxnSpPr/>
          <p:nvPr/>
        </p:nvCxnSpPr>
        <p:spPr>
          <a:xfrm flipV="1">
            <a:off x="3491880" y="3861048"/>
            <a:ext cx="1728192" cy="67025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41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804756" cy="1325563"/>
          </a:xfrm>
        </p:spPr>
        <p:txBody>
          <a:bodyPr>
            <a:noAutofit/>
          </a:bodyPr>
          <a:lstStyle/>
          <a:p>
            <a:r>
              <a:rPr lang="fr-FR" dirty="0"/>
              <a:t>27.2 </a:t>
            </a:r>
            <a:r>
              <a:rPr lang="fr-FR" dirty="0" err="1"/>
              <a:t>Jumplists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7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EE17313-8A93-12D2-3069-C2BABB181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92" y="2814932"/>
            <a:ext cx="8316416" cy="153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3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804756" cy="1325563"/>
          </a:xfrm>
        </p:spPr>
        <p:txBody>
          <a:bodyPr>
            <a:noAutofit/>
          </a:bodyPr>
          <a:lstStyle/>
          <a:p>
            <a:r>
              <a:rPr lang="fr-FR" dirty="0"/>
              <a:t>27.2 </a:t>
            </a:r>
            <a:r>
              <a:rPr lang="fr-FR" dirty="0" err="1"/>
              <a:t>Jumplists</a:t>
            </a:r>
            <a:endParaRPr lang="en-US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16.12.2022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8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A71B96-0F45-306D-E2B2-FC45415F8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88" y="2821119"/>
            <a:ext cx="7884368" cy="99721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56EFC56-0FC1-4907-05F9-CB315659CB90}"/>
              </a:ext>
            </a:extLst>
          </p:cNvPr>
          <p:cNvSpPr txBox="1"/>
          <p:nvPr/>
        </p:nvSpPr>
        <p:spPr>
          <a:xfrm>
            <a:off x="1331640" y="4437112"/>
            <a:ext cx="6650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Retrouvez les dossiers parcourus en examinant la lettre V du </a:t>
            </a:r>
            <a:r>
              <a:rPr lang="fr-FR" dirty="0" err="1"/>
              <a:t>Jumplist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6120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365126"/>
            <a:ext cx="6804756" cy="1325563"/>
          </a:xfrm>
        </p:spPr>
        <p:txBody>
          <a:bodyPr>
            <a:noAutofit/>
          </a:bodyPr>
          <a:lstStyle/>
          <a:p>
            <a:r>
              <a:rPr lang="fr-FR" noProof="1"/>
              <a:t>27.3 Les fichiers </a:t>
            </a:r>
            <a:r>
              <a:rPr lang="fr-FR" i="1" noProof="1"/>
              <a:t>.lnk</a:t>
            </a:r>
            <a:endParaRPr lang="en-US" i="1" noProof="1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20.12.2022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66"/>
            <a:r>
              <a:rPr lang="en-US" noProof="1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soc@oodrive.com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66"/>
            <a:fld id="{F9036A72-EF4D-4486-A23C-054FE2E2A8D2}" type="slidenum">
              <a:rPr lang="en-US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pPr defTabSz="685766"/>
              <a:t>9</a:t>
            </a:fld>
            <a:endParaRPr lang="en-US" noProof="1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0CF57B-2B72-4794-A6BB-C0BD3E7D8FA3}"/>
              </a:ext>
            </a:extLst>
          </p:cNvPr>
          <p:cNvSpPr/>
          <p:nvPr/>
        </p:nvSpPr>
        <p:spPr>
          <a:xfrm>
            <a:off x="7136028" y="774840"/>
            <a:ext cx="2007972" cy="5089773"/>
          </a:xfrm>
          <a:custGeom>
            <a:avLst/>
            <a:gdLst>
              <a:gd name="connsiteX0" fmla="*/ 2007972 w 2007972"/>
              <a:gd name="connsiteY0" fmla="*/ 0 h 5089773"/>
              <a:gd name="connsiteX1" fmla="*/ 2007972 w 2007972"/>
              <a:gd name="connsiteY1" fmla="*/ 5089773 h 5089773"/>
              <a:gd name="connsiteX2" fmla="*/ 1840635 w 2007972"/>
              <a:gd name="connsiteY2" fmla="*/ 5046746 h 5089773"/>
              <a:gd name="connsiteX3" fmla="*/ 0 w 2007972"/>
              <a:gd name="connsiteY3" fmla="*/ 2544886 h 5089773"/>
              <a:gd name="connsiteX4" fmla="*/ 1840635 w 2007972"/>
              <a:gd name="connsiteY4" fmla="*/ 43027 h 508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7972" h="5089773">
                <a:moveTo>
                  <a:pt x="2007972" y="0"/>
                </a:moveTo>
                <a:lnTo>
                  <a:pt x="2007972" y="5089773"/>
                </a:lnTo>
                <a:lnTo>
                  <a:pt x="1840635" y="5046746"/>
                </a:lnTo>
                <a:cubicBezTo>
                  <a:pt x="774265" y="4715070"/>
                  <a:pt x="0" y="3720397"/>
                  <a:pt x="0" y="2544886"/>
                </a:cubicBezTo>
                <a:cubicBezTo>
                  <a:pt x="0" y="1369375"/>
                  <a:pt x="774265" y="374702"/>
                  <a:pt x="1840635" y="43027"/>
                </a:cubicBezTo>
                <a:close/>
              </a:path>
            </a:pathLst>
          </a:custGeom>
          <a:solidFill>
            <a:srgbClr val="4ACE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D31CB41-1EAF-7746-BC16-766CBED2E728}"/>
              </a:ext>
            </a:extLst>
          </p:cNvPr>
          <p:cNvSpPr txBox="1"/>
          <p:nvPr/>
        </p:nvSpPr>
        <p:spPr>
          <a:xfrm>
            <a:off x="395536" y="1792492"/>
            <a:ext cx="49685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Il s'agit d'un raccourci ou d'un "lien" utilisé par Windows comme référence à un fichier, un dossier ou une application d'origine.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Il contient le type, l'emplacement et le nom du fichier cible du raccourci, ainsi que le programme qui ouvre le fichier cible et une clé de raccourci facultative.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2F4ED1BB-C784-8702-59AA-E037A24F7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1479508"/>
            <a:ext cx="3466400" cy="404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7230510"/>
      </p:ext>
    </p:extLst>
  </p:cSld>
  <p:clrMapOvr>
    <a:masterClrMapping/>
  </p:clrMapOvr>
</p:sld>
</file>

<file path=ppt/theme/theme1.xml><?xml version="1.0" encoding="utf-8"?>
<a:theme xmlns:a="http://schemas.openxmlformats.org/drawingml/2006/main" name="SHOWEET-CORP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lank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64530</TotalTime>
  <Words>838</Words>
  <Application>Microsoft Office PowerPoint</Application>
  <PresentationFormat>Affichage à l'écran (4:3)</PresentationFormat>
  <Paragraphs>194</Paragraphs>
  <Slides>20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20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Open Sans</vt:lpstr>
      <vt:lpstr>SHOWEET-CORPO</vt:lpstr>
      <vt:lpstr>Showeet theme</vt:lpstr>
      <vt:lpstr>1_Blank</vt:lpstr>
      <vt:lpstr>1_Showeet theme</vt:lpstr>
      <vt:lpstr>Windows forensics part 12 </vt:lpstr>
      <vt:lpstr>Question 27</vt:lpstr>
      <vt:lpstr>Liste de tous les répertoires qui ont été parcourus sur le partage réseau</vt:lpstr>
      <vt:lpstr>Artefacts analysés</vt:lpstr>
      <vt:lpstr>27.1 shellbagS par IP</vt:lpstr>
      <vt:lpstr>27.2 Jumplists</vt:lpstr>
      <vt:lpstr>27.2 Jumplists</vt:lpstr>
      <vt:lpstr>27.2 Jumplists</vt:lpstr>
      <vt:lpstr>27.3 Les fichiers .lnk</vt:lpstr>
      <vt:lpstr>Les fichiers .lnk</vt:lpstr>
      <vt:lpstr>Ou trouvers les .lnk ?</vt:lpstr>
      <vt:lpstr>Les fichiers .lnk</vt:lpstr>
      <vt:lpstr>Les fichiers .lnk</vt:lpstr>
      <vt:lpstr>Lnkinfo parsing</vt:lpstr>
      <vt:lpstr>Lnkinfo parsing</vt:lpstr>
      <vt:lpstr>Question 28</vt:lpstr>
      <vt:lpstr>28. Liste de tous les fichiers ouverts sur le lecteur réseau de l'entreprise </vt:lpstr>
      <vt:lpstr>Vérifier l’MRU du fichier</vt:lpstr>
      <vt:lpstr>Le format mru</vt:lpstr>
      <vt:lpstr>Time-decode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 - PowerPoint Template</dc:title>
  <dc:creator>showeet.com</dc:creator>
  <dc:description>© Copyright Showeet.com</dc:description>
  <cp:lastModifiedBy>Horea Moldovan</cp:lastModifiedBy>
  <cp:revision>43</cp:revision>
  <dcterms:created xsi:type="dcterms:W3CDTF">2011-05-09T14:18:21Z</dcterms:created>
  <dcterms:modified xsi:type="dcterms:W3CDTF">2023-06-30T15:09:53Z</dcterms:modified>
  <cp:category>Templates</cp:category>
</cp:coreProperties>
</file>