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39D8E-3F6A-FF2C-F756-AC1FC431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371DEB-31A0-07BB-384E-43932C661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93E17-0243-0760-2596-EAE52E0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7B49C-0635-1B79-D8E4-F12E1D05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5D996-22C6-235E-3EF4-F266506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64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E973A-9C6D-D6A3-85BB-BB5F5331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9AF824-2876-0C21-DF74-FBCC0D16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BA248-4194-50D7-620A-BD1D691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E55003-F4E1-E705-93F3-5A9CB8A2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40BC8-229F-1C13-0C40-EDA42633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85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C28CD5-6B64-2B39-71D5-A983E18D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FFD2D2-3448-CC5D-6925-76BD2C74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0D66BA-A4CB-6EF2-AF93-518FC8D5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A4649-6791-67F1-9A40-8402196E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C7A4DA-D7A6-53D4-1132-41186616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9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13828-07D5-9A48-69E3-5EE19952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44719F-F3AE-3D86-64A5-024F68EF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6FF9DE-F60B-A952-4481-9E55EDC2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42D5F-28BB-9D29-8A38-35FE5359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BE557-EFB0-BD95-C911-6B915C74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8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A83ED-D859-778D-5E07-73659FD0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28FBF3-E2DA-06FF-5C4C-A42F6F3E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730EC-4A06-1B68-2D55-4547E0D9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82FAAF-1C08-5B6F-5E46-A460CAA9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833B0D-68F9-0226-02B5-86D94AA3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4EFBB-CB7F-7E51-A6F0-6122D2E2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6BF09-843D-54F0-1335-6E22A3CD2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988F3D-83B7-3ACC-9866-A7A3B030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28E5F3-8103-01A7-0EEC-CFB03056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0A97E-A72B-4ED1-127F-D25D3D74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BC6102-4ED9-50BC-3A88-2108EF2E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70B55-FA4B-C2CE-1F14-257F34FD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0EF3A2-354B-DD72-4AE9-A18CB4C19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07205E-46BC-C231-A63A-D63FE9A9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413ECD-B604-F6CE-019F-077A1BE42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6041BF-C13D-B0D9-9755-F7C65C2BE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DD2C09-2CC2-3390-C8D9-45F87109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3F88B4-D643-03EA-A4D0-07610F54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EA8733-F565-F341-CB4B-860ECA28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7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FF592-D389-A233-C18B-ED3C48FF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8C3192-5882-1AAE-D55F-DF356CE2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F645E1-CD1A-0C0A-4BB5-82034CFE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1E997-25A7-3478-B661-57BB211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54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10B6A4-9DDA-8359-8C1B-D6B89CD4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313AA6-1634-9682-C49C-730AC498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B08C3A-34D2-845F-C83F-891F381E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8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50C4E-C2DD-7E1E-A7BB-5E0C7134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464E7-890F-C761-3079-9891D273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962D6-4A05-793C-19E2-62B3ECE8E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406EA-3AD5-0D92-26D1-FB1BF2FC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B94333-FBC1-9B88-D907-211C86BC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BBA99-CCEF-446E-620F-577E4FD8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2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2610D-ECE4-6EBB-E1CE-D97D46DD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2106D8-A99D-2699-6985-592ABDE63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23DDB-41AC-EFFD-A55A-074A52507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F93589-FA85-25B1-C6F9-AAF8E3F5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DDA815-656B-C56A-930F-EAECB864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EB7F4A-8C66-2F61-BDD9-DFE76D7B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4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06BFED-971C-3857-5893-ED5E914B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A77DC-DD21-1715-4C4B-1D369008E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04EF9-EE0F-4B8D-A78C-A622E67D2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CB84-55CC-4DA9-B75E-01D9BBE95D7C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F58A-F533-2787-B074-6C782AE16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28BC8C-078C-D238-3B22-3E316537E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D8B4-F73F-4093-A903-9C5D2A1A5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3EA14-D8D3-0A3D-9456-0BA9DC78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108"/>
            <a:ext cx="9144000" cy="835746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DLL primer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9575A0-E538-8381-F012-86EF0E71AC71}"/>
              </a:ext>
            </a:extLst>
          </p:cNvPr>
          <p:cNvSpPr txBox="1"/>
          <p:nvPr/>
        </p:nvSpPr>
        <p:spPr>
          <a:xfrm>
            <a:off x="994401" y="2050838"/>
            <a:ext cx="104178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Dynamic-Link Library (DLL)</a:t>
            </a:r>
            <a:r>
              <a:rPr lang="en-US" b="1" dirty="0"/>
              <a:t> </a:t>
            </a:r>
            <a:r>
              <a:rPr lang="fr-FR" b="1" dirty="0"/>
              <a:t> </a:t>
            </a:r>
            <a:r>
              <a:rPr lang="fr-FR" dirty="0"/>
              <a:t>= bibliothèque de fonctions (appelées fonctions exportées ou </a:t>
            </a:r>
            <a:r>
              <a:rPr lang="fr-FR" b="1" i="1" dirty="0"/>
              <a:t>exports</a:t>
            </a:r>
            <a:r>
              <a:rPr lang="fr-FR" dirty="0"/>
              <a:t>) pouvant être utilisées par un autre programme (tel qu'un exécutable ou une autre DLL). Un exécutable peut utiliser les fonctions présentes dans une DLL en les </a:t>
            </a:r>
            <a:r>
              <a:rPr lang="fr-FR" b="1" dirty="0"/>
              <a:t>important</a:t>
            </a:r>
            <a:r>
              <a:rPr lang="fr-FR" dirty="0"/>
              <a:t> depuis la DLL (</a:t>
            </a:r>
            <a:r>
              <a:rPr lang="fr-FR" b="1" i="1" dirty="0"/>
              <a:t>imports</a:t>
            </a:r>
            <a:r>
              <a:rPr lang="fr-FR" dirty="0"/>
              <a:t>). Son format est </a:t>
            </a:r>
            <a:r>
              <a:rPr lang="fr-FR" b="1" dirty="0"/>
              <a:t>toujours PE </a:t>
            </a:r>
            <a:r>
              <a:rPr lang="fr-FR" dirty="0"/>
              <a:t>(identique au format des exécutables).</a:t>
            </a:r>
          </a:p>
          <a:p>
            <a:endParaRPr lang="fr-FR" dirty="0"/>
          </a:p>
          <a:p>
            <a:r>
              <a:rPr lang="fr-FR" dirty="0"/>
              <a:t>Windows  - les DLL exportent diverses fonctions appelées </a:t>
            </a:r>
            <a:r>
              <a:rPr lang="fr-FR" b="1" dirty="0"/>
              <a:t>interfaces de programmation d'applications (API). </a:t>
            </a:r>
            <a:r>
              <a:rPr lang="fr-FR" dirty="0"/>
              <a:t>Les fonctions contenues dans ces DLL sont utilisées pour interagir avec le système de fichiers, les processus, le registre, le réseau ou le GUI.</a:t>
            </a:r>
          </a:p>
          <a:p>
            <a:endParaRPr lang="fr-FR" dirty="0"/>
          </a:p>
          <a:p>
            <a:r>
              <a:rPr lang="fr-FR" dirty="0"/>
              <a:t>L'avantage des DLL est que son code peut être </a:t>
            </a:r>
            <a:r>
              <a:rPr lang="fr-FR" b="1" dirty="0"/>
              <a:t>partagé</a:t>
            </a:r>
            <a:r>
              <a:rPr lang="fr-FR" dirty="0"/>
              <a:t> par plusieurs applications. Si une application souhaite appeler une fonction de l'API, elle doit d'abord charger une copie de la DLL qui exporte l'API dans son espace mémoire.</a:t>
            </a:r>
          </a:p>
          <a:p>
            <a:endParaRPr lang="fr-FR" dirty="0"/>
          </a:p>
          <a:p>
            <a:r>
              <a:rPr lang="fr-FR" i="1" dirty="0"/>
              <a:t>https://learn.microsoft.com/en-US/troubleshoot/windows-client/deployment/dynamic-link-library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5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7D078-15B1-76E1-75C5-5557B3DD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   API export-import</a:t>
            </a:r>
          </a:p>
        </p:txBody>
      </p:sp>
      <p:pic>
        <p:nvPicPr>
          <p:cNvPr id="4" name="Espace réservé du contenu 3" descr="Une image contenant table">
            <a:extLst>
              <a:ext uri="{FF2B5EF4-FFF2-40B4-BE49-F238E27FC236}">
                <a16:creationId xmlns:a16="http://schemas.microsoft.com/office/drawing/2014/main" id="{E8709E01-39B2-3B2D-CA70-692919BFA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96" y="1905000"/>
            <a:ext cx="6710167" cy="2644087"/>
          </a:xfrm>
          <a:prstGeom prst="rect">
            <a:avLst/>
          </a:prstGeom>
        </p:spPr>
      </p:pic>
      <p:pic>
        <p:nvPicPr>
          <p:cNvPr id="5" name="Image 4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92A2C27B-D84B-B7A7-2DA4-3CB0DE68E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6" y="4338973"/>
            <a:ext cx="5430982" cy="21539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4246EF-C6C3-738B-2175-284C33990640}"/>
              </a:ext>
            </a:extLst>
          </p:cNvPr>
          <p:cNvSpPr txBox="1"/>
          <p:nvPr/>
        </p:nvSpPr>
        <p:spPr>
          <a:xfrm>
            <a:off x="8116478" y="2234153"/>
            <a:ext cx="377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Kernel32.dll </a:t>
            </a:r>
            <a:r>
              <a:rPr lang="fr-FR" dirty="0"/>
              <a:t>exporte l’API </a:t>
            </a:r>
            <a:r>
              <a:rPr lang="fr-FR" b="1" i="1" dirty="0" err="1"/>
              <a:t>CreateFileW</a:t>
            </a:r>
            <a:endParaRPr lang="fr-FR" b="1" i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BB3B636-C663-A688-2291-7E6273FE7443}"/>
              </a:ext>
            </a:extLst>
          </p:cNvPr>
          <p:cNvSpPr txBox="1"/>
          <p:nvPr/>
        </p:nvSpPr>
        <p:spPr>
          <a:xfrm>
            <a:off x="440349" y="5231258"/>
            <a:ext cx="572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Notepad.exe </a:t>
            </a:r>
            <a:r>
              <a:rPr lang="fr-FR" dirty="0"/>
              <a:t>importe l’API </a:t>
            </a:r>
            <a:r>
              <a:rPr lang="fr-FR" b="1" i="1" dirty="0" err="1"/>
              <a:t>CreateFileW</a:t>
            </a:r>
            <a:r>
              <a:rPr lang="fr-FR" dirty="0"/>
              <a:t> depuis </a:t>
            </a:r>
            <a:r>
              <a:rPr lang="fr-FR" b="1" dirty="0">
                <a:solidFill>
                  <a:srgbClr val="FF0000"/>
                </a:solidFill>
              </a:rPr>
              <a:t>kernel32.dll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8025F64-FAB1-340D-1730-AF53E723C530}"/>
              </a:ext>
            </a:extLst>
          </p:cNvPr>
          <p:cNvCxnSpPr>
            <a:stCxn id="6" idx="1"/>
          </p:cNvCxnSpPr>
          <p:nvPr/>
        </p:nvCxnSpPr>
        <p:spPr>
          <a:xfrm flipH="1">
            <a:off x="6391747" y="2418819"/>
            <a:ext cx="1724731" cy="1920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7005631-63FD-ECC5-73AE-9CCFDB5763B5}"/>
              </a:ext>
            </a:extLst>
          </p:cNvPr>
          <p:cNvCxnSpPr>
            <a:stCxn id="7" idx="3"/>
          </p:cNvCxnSpPr>
          <p:nvPr/>
        </p:nvCxnSpPr>
        <p:spPr>
          <a:xfrm>
            <a:off x="6170187" y="5415924"/>
            <a:ext cx="1362296" cy="8581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7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46343-0C1E-AAA8-6806-A67B7DFA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     </a:t>
            </a:r>
            <a:r>
              <a:rPr lang="fr-FR" dirty="0" err="1"/>
              <a:t>Why</a:t>
            </a:r>
            <a:r>
              <a:rPr lang="fr-FR" dirty="0"/>
              <a:t> use </a:t>
            </a:r>
            <a:r>
              <a:rPr lang="fr-FR" dirty="0" err="1"/>
              <a:t>DLLs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EB3FB-8788-BB8C-4D29-DE759B07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Une DLL ne peut pas être exécutée par un double-clic  = elle a besoin d'un </a:t>
            </a:r>
            <a:r>
              <a:rPr lang="fr-FR" sz="1800" b="1" dirty="0"/>
              <a:t>processus hôte </a:t>
            </a:r>
            <a:r>
              <a:rPr lang="fr-FR" sz="1800" dirty="0"/>
              <a:t>pour fonctionner. Sert à dissimuler les actions d’un malware - toutes les activités malveillantes semblent provenir du processus hôte.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L'injection d'une DLL dans un processus déjà en cours d'exécution permet à l'attaquant de</a:t>
            </a:r>
            <a:r>
              <a:rPr lang="fr-FR" sz="1800" b="1" dirty="0"/>
              <a:t> persister </a:t>
            </a:r>
            <a:r>
              <a:rPr lang="fr-FR" sz="1800" dirty="0"/>
              <a:t>sur le système.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Lorsqu'une DLL est chargée par un processus dans son espace mémoire, elle a </a:t>
            </a:r>
            <a:r>
              <a:rPr lang="fr-FR" sz="1800" b="1" dirty="0"/>
              <a:t>accès à l'ensemble de l'espace mémoire</a:t>
            </a:r>
            <a:r>
              <a:rPr lang="fr-FR" sz="1800" dirty="0"/>
              <a:t> mappée = manipuler les fonctionnalités du processus.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L'analyse d'une DLL n'est pas simple et peut s'avérer délicate par rapport à l'analyse d'un exécutable.</a:t>
            </a:r>
          </a:p>
        </p:txBody>
      </p:sp>
    </p:spTree>
    <p:extLst>
      <p:ext uri="{BB962C8B-B14F-4D97-AF65-F5344CB8AC3E}">
        <p14:creationId xmlns:p14="http://schemas.microsoft.com/office/powerpoint/2010/main" val="407434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6F77-8E2A-836A-FF3E-95BDF7A1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     </a:t>
            </a:r>
            <a:r>
              <a:rPr lang="fr-FR" dirty="0" err="1"/>
              <a:t>Analyzing</a:t>
            </a:r>
            <a:r>
              <a:rPr lang="fr-FR" dirty="0"/>
              <a:t> a DLL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3FB02-90FF-4045-9954-04529B78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Pour déterminer le comportement du malware (</a:t>
            </a:r>
            <a:r>
              <a:rPr lang="fr-FR" sz="1800" i="1" dirty="0"/>
              <a:t>analyse dynamique</a:t>
            </a:r>
            <a:r>
              <a:rPr lang="fr-FR" sz="1800" dirty="0"/>
              <a:t>), il est essentiel de comprendre comment exécuter la DLL. Sous Windows, </a:t>
            </a:r>
            <a:r>
              <a:rPr lang="fr-FR" sz="1800" b="1" dirty="0">
                <a:solidFill>
                  <a:srgbClr val="FF0000"/>
                </a:solidFill>
              </a:rPr>
              <a:t>rundll32.exe </a:t>
            </a:r>
            <a:r>
              <a:rPr lang="fr-FR" sz="1800" dirty="0"/>
              <a:t>peut être utilisé pour lancer une DLL et pour invoquer ses fonctions exportées.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i="1" dirty="0"/>
              <a:t>                                rundll32.exe &lt;full </a:t>
            </a:r>
            <a:r>
              <a:rPr lang="fr-FR" sz="1800" b="1" i="1" dirty="0" err="1"/>
              <a:t>path</a:t>
            </a:r>
            <a:r>
              <a:rPr lang="fr-FR" sz="1800" b="1" i="1" dirty="0"/>
              <a:t> to dll&gt;,&lt;export </a:t>
            </a:r>
            <a:r>
              <a:rPr lang="fr-FR" sz="1800" b="1" i="1" dirty="0" err="1"/>
              <a:t>function</a:t>
            </a:r>
            <a:r>
              <a:rPr lang="fr-FR" sz="1800" b="1" i="1" dirty="0"/>
              <a:t>&gt; &lt;</a:t>
            </a:r>
            <a:r>
              <a:rPr lang="fr-FR" sz="1800" b="1" i="1" dirty="0" err="1"/>
              <a:t>optional</a:t>
            </a:r>
            <a:r>
              <a:rPr lang="fr-FR" sz="1800" b="1" i="1" dirty="0"/>
              <a:t> arguments&gt;</a:t>
            </a:r>
          </a:p>
          <a:p>
            <a:pPr marL="0" indent="0">
              <a:buNone/>
            </a:pPr>
            <a:endParaRPr lang="fr-FR" sz="1800" b="1" i="1" dirty="0"/>
          </a:p>
          <a:p>
            <a:pPr marL="0" indent="0">
              <a:buNone/>
            </a:pPr>
            <a:r>
              <a:rPr lang="fr-FR" sz="1800" b="1" i="1" dirty="0"/>
              <a:t>Full </a:t>
            </a:r>
            <a:r>
              <a:rPr lang="fr-FR" sz="1800" b="1" i="1" dirty="0" err="1"/>
              <a:t>path</a:t>
            </a:r>
            <a:r>
              <a:rPr lang="fr-FR" sz="1800" b="1" i="1" dirty="0"/>
              <a:t> to DLL: </a:t>
            </a:r>
            <a:r>
              <a:rPr lang="fr-FR" sz="1800" i="1" dirty="0"/>
              <a:t>spécifie le chemin d'accès complet à la DLL, qui ne peut contenir d'espaces ou de caractères spéciaux.</a:t>
            </a:r>
          </a:p>
          <a:p>
            <a:pPr marL="0" indent="0">
              <a:buNone/>
            </a:pPr>
            <a:r>
              <a:rPr lang="fr-FR" sz="1800" b="1" i="1" dirty="0"/>
              <a:t>La virgule </a:t>
            </a:r>
            <a:r>
              <a:rPr lang="fr-FR" sz="1800" i="1" dirty="0"/>
              <a:t>: Elle est placée entre le chemin complet de la DLL et la fonction exportée. La fonction exportée est nécessaire pour que la syntaxe soit correcte.</a:t>
            </a:r>
          </a:p>
          <a:p>
            <a:pPr marL="0" indent="0">
              <a:buNone/>
            </a:pPr>
            <a:r>
              <a:rPr lang="fr-FR" sz="1800" b="1" i="1" dirty="0"/>
              <a:t>Export </a:t>
            </a:r>
            <a:r>
              <a:rPr lang="fr-FR" sz="1800" b="1" i="1" dirty="0" err="1"/>
              <a:t>function</a:t>
            </a:r>
            <a:r>
              <a:rPr lang="fr-FR" sz="1800" i="1" dirty="0"/>
              <a:t>: Il s'agit d'une fonction de la DLL qui sera appelée après le chargement de la DLL.</a:t>
            </a:r>
          </a:p>
          <a:p>
            <a:pPr marL="0" indent="0">
              <a:buNone/>
            </a:pPr>
            <a:r>
              <a:rPr lang="fr-FR" sz="1800" b="1" i="1" dirty="0" err="1"/>
              <a:t>Optional</a:t>
            </a:r>
            <a:r>
              <a:rPr lang="fr-FR" sz="1800" b="1" i="1" dirty="0"/>
              <a:t> arguments</a:t>
            </a:r>
            <a:r>
              <a:rPr lang="fr-FR" sz="1800" i="1" dirty="0"/>
              <a:t>: Les arguments sont facultatifs et, s'ils sont fournis, ils seront transmis à la fonction exportée lorsqu'elle sera appelée.</a:t>
            </a:r>
          </a:p>
        </p:txBody>
      </p:sp>
    </p:spTree>
    <p:extLst>
      <p:ext uri="{BB962C8B-B14F-4D97-AF65-F5344CB8AC3E}">
        <p14:creationId xmlns:p14="http://schemas.microsoft.com/office/powerpoint/2010/main" val="7993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11A44-E1AB-C101-FF73-191FD53A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</a:t>
            </a:r>
            <a:r>
              <a:rPr lang="fr-FR" dirty="0" err="1"/>
              <a:t>Workings</a:t>
            </a:r>
            <a:r>
              <a:rPr lang="fr-FR" dirty="0"/>
              <a:t> of rundll32.exe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2B62A-73E0-9EAF-80EB-A5A9F4099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sz="1800" dirty="0"/>
              <a:t>Lorsqu’on lance rundll32.exe en utilisant les arguments à ligne de commande :</a:t>
            </a:r>
          </a:p>
          <a:p>
            <a:pPr marL="0" indent="0">
              <a:buNone/>
            </a:pPr>
            <a:endParaRPr lang="fr-FR" sz="1800" dirty="0"/>
          </a:p>
          <a:p>
            <a:pPr marL="342900" indent="-342900">
              <a:buAutoNum type="arabicPeriod"/>
            </a:pPr>
            <a:r>
              <a:rPr lang="fr-FR" sz="1800" dirty="0"/>
              <a:t>Les arguments de la ligne de commande transmis à rundll32.exe sont d'abord validés ; si la syntaxe est incorrecte, rundll32.exe se termine.</a:t>
            </a:r>
          </a:p>
          <a:p>
            <a:pPr marL="342900" indent="-342900">
              <a:buAutoNum type="arabicPeriod"/>
            </a:pPr>
            <a:r>
              <a:rPr lang="fr-FR" sz="1800" dirty="0"/>
              <a:t>Si la syntaxe est correcte, l’exécutable charge la DLL. Par la suite, la fonction </a:t>
            </a:r>
            <a:r>
              <a:rPr lang="fr-FR" sz="1800" b="1" dirty="0" err="1"/>
              <a:t>EntryPoint</a:t>
            </a:r>
            <a:r>
              <a:rPr lang="fr-FR" sz="1800" b="1" dirty="0"/>
              <a:t> </a:t>
            </a:r>
            <a:r>
              <a:rPr lang="fr-FR" sz="1800" dirty="0"/>
              <a:t>(point d'entrée) de la DLL est exécutée (qui invoque à son tour la fonction </a:t>
            </a:r>
            <a:r>
              <a:rPr lang="fr-FR" sz="1800" b="1" dirty="0" err="1"/>
              <a:t>DLLMain</a:t>
            </a:r>
            <a:r>
              <a:rPr lang="fr-FR" sz="1800" dirty="0"/>
              <a:t>). La plupart des malwares implémentent leur code malveillant dans la fonction </a:t>
            </a:r>
            <a:r>
              <a:rPr lang="fr-FR" sz="1800" b="1" dirty="0" err="1"/>
              <a:t>DLLMain</a:t>
            </a:r>
            <a:r>
              <a:rPr lang="fr-FR" sz="1800" dirty="0"/>
              <a:t>.</a:t>
            </a:r>
          </a:p>
          <a:p>
            <a:pPr marL="342900" indent="-342900">
              <a:buAutoNum type="arabicPeriod"/>
            </a:pPr>
            <a:r>
              <a:rPr lang="fr-FR" sz="1800" dirty="0"/>
              <a:t>Après avoir chargé la DLL, il obtient l'adresse de la fonction exportée et l'appelle. Si l'adresse de la fonction ne peut être déterminée, rundll32.exe se termine.</a:t>
            </a:r>
          </a:p>
          <a:p>
            <a:pPr marL="342900" indent="-342900">
              <a:buAutoNum type="arabicPeriod"/>
            </a:pPr>
            <a:r>
              <a:rPr lang="fr-FR" sz="1800" dirty="0"/>
              <a:t>Si les arguments facultatifs sont fournis, ils sont passés à la fonction exportée lors de son appel.</a:t>
            </a:r>
          </a:p>
          <a:p>
            <a:pPr marL="342900" indent="-342900">
              <a:buAutoNum type="arabicPeriod"/>
            </a:pPr>
            <a:endParaRPr lang="fr-FR" sz="1800" dirty="0"/>
          </a:p>
          <a:p>
            <a:pPr marL="0" indent="0">
              <a:buNone/>
            </a:pPr>
            <a:r>
              <a:rPr lang="fr-FR" sz="1800" i="1" dirty="0"/>
              <a:t>https://learn.microsoft.com/en-US/windows-server/administration/windows-commands/rundll32</a:t>
            </a:r>
          </a:p>
        </p:txBody>
      </p:sp>
    </p:spTree>
    <p:extLst>
      <p:ext uri="{BB962C8B-B14F-4D97-AF65-F5344CB8AC3E}">
        <p14:creationId xmlns:p14="http://schemas.microsoft.com/office/powerpoint/2010/main" val="195489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43341-A231-875F-0DEE-79AFB7C4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Dynamic vs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B4912-3762-2DF2-AA87-77E72249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L'analyse dynamique </a:t>
            </a:r>
            <a:r>
              <a:rPr lang="fr-FR" sz="1800" dirty="0"/>
              <a:t>est une excellente technique pour comprendre le comportement des malwares et déterminer leurs </a:t>
            </a:r>
            <a:r>
              <a:rPr lang="fr-FR" sz="1800" dirty="0" err="1"/>
              <a:t>IOCs</a:t>
            </a:r>
            <a:r>
              <a:rPr lang="fr-FR" sz="1800" dirty="0"/>
              <a:t>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On peut utiliser </a:t>
            </a:r>
            <a:r>
              <a:rPr lang="fr-FR" sz="1800" b="1" dirty="0"/>
              <a:t>l'analyse dynamique </a:t>
            </a:r>
            <a:r>
              <a:rPr lang="fr-FR" sz="1800" dirty="0"/>
              <a:t>pour valider les résultats obtenus lors de </a:t>
            </a:r>
            <a:r>
              <a:rPr lang="fr-FR" sz="1800" b="1" dirty="0"/>
              <a:t>l'analyse statique</a:t>
            </a:r>
            <a:r>
              <a:rPr lang="fr-FR" sz="1800" dirty="0"/>
              <a:t>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La </a:t>
            </a:r>
            <a:r>
              <a:rPr lang="fr-FR" sz="1800" b="1" dirty="0"/>
              <a:t>combinaison</a:t>
            </a:r>
            <a:r>
              <a:rPr lang="fr-FR" sz="1800" dirty="0"/>
              <a:t> de l'analyse statique et de l'analyse dynamique vous permet de mieux comprendre le binaire malveillant.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 combo analyse statique/analyse dynamique a ses limites et, pour mieux comprendre le fonctionnement du binaire malveillant, on doit procéder au </a:t>
            </a:r>
            <a:r>
              <a:rPr lang="fr-FR" sz="1800" b="1" dirty="0" err="1"/>
              <a:t>reversing</a:t>
            </a:r>
            <a:r>
              <a:rPr lang="fr-FR" sz="1800" dirty="0"/>
              <a:t> (rétro-ingénierie du code).</a:t>
            </a:r>
          </a:p>
        </p:txBody>
      </p:sp>
    </p:spTree>
    <p:extLst>
      <p:ext uri="{BB962C8B-B14F-4D97-AF65-F5344CB8AC3E}">
        <p14:creationId xmlns:p14="http://schemas.microsoft.com/office/powerpoint/2010/main" val="925776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704</Words>
  <Application>Microsoft Office PowerPoint</Application>
  <PresentationFormat>Grand écran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DLL primer</vt:lpstr>
      <vt:lpstr>                        API export-import</vt:lpstr>
      <vt:lpstr>                          Why use DLLs ?</vt:lpstr>
      <vt:lpstr>                          Analyzing a DLL</vt:lpstr>
      <vt:lpstr>                   Workings of rundll32.exe</vt:lpstr>
      <vt:lpstr>                 Dynamic vs Static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DLL primer</dc:title>
  <dc:creator>Horea Moldovan</dc:creator>
  <cp:lastModifiedBy>Horea Moldovan</cp:lastModifiedBy>
  <cp:revision>3</cp:revision>
  <dcterms:created xsi:type="dcterms:W3CDTF">2023-04-13T14:05:24Z</dcterms:created>
  <dcterms:modified xsi:type="dcterms:W3CDTF">2023-04-13T16:08:50Z</dcterms:modified>
</cp:coreProperties>
</file>