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17"/>
  </p:notesMasterIdLst>
  <p:handoutMasterIdLst>
    <p:handoutMasterId r:id="rId18"/>
  </p:handoutMasterIdLst>
  <p:sldIdLst>
    <p:sldId id="1044" r:id="rId5"/>
    <p:sldId id="1045" r:id="rId6"/>
    <p:sldId id="915" r:id="rId7"/>
    <p:sldId id="1049" r:id="rId8"/>
    <p:sldId id="1050" r:id="rId9"/>
    <p:sldId id="1051" r:id="rId10"/>
    <p:sldId id="1047" r:id="rId11"/>
    <p:sldId id="1052" r:id="rId12"/>
    <p:sldId id="1053" r:id="rId13"/>
    <p:sldId id="1054" r:id="rId14"/>
    <p:sldId id="1055" r:id="rId15"/>
    <p:sldId id="916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25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43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01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3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57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39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2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D52FFDD4-8C33-4710-8EF9-8A6F6A83AA4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198E233F-74EA-4A4A-A56C-4171BBE3C47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24242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AAC6C0DF-18FF-45AE-A713-CC7DD216F05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A8023477-E648-40EE-A50E-791EDF1FC4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AC3614B5-9373-4C2D-ADBF-6A496E1C5BF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7EDCD98D-37A5-436C-BC89-2CF302608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1EACB47B-830E-45B7-A2B1-35C9F329D9E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24242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F4C44B03-7E78-454B-8E66-86D03D2954A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v4 macros</a:t>
            </a:r>
            <a:br>
              <a:rPr lang="en-US" dirty="0"/>
            </a:br>
            <a:r>
              <a:rPr lang="en-US" dirty="0"/>
              <a:t>workshop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Horea </a:t>
            </a:r>
            <a:r>
              <a:rPr lang="en-US" dirty="0" err="1"/>
              <a:t>moldovan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D5F00B8-7ECA-440B-A746-73C7058AA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2564904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/>
          </a:bodyPr>
          <a:lstStyle/>
          <a:p>
            <a:r>
              <a:rPr lang="fr-FR" noProof="1"/>
              <a:t>Dépassez jusqu'au 2ème EXEC (AK711) et évaluez jusqu'à ce que les arguments EXEC soient visibles</a:t>
            </a:r>
          </a:p>
          <a:p>
            <a:r>
              <a:rPr lang="fr-FR" noProof="1"/>
              <a:t>Notez le nom du fichier (.\xl\media\image2.bmp), puis fermez Excel</a:t>
            </a:r>
          </a:p>
          <a:p>
            <a:r>
              <a:rPr lang="fr-FR" noProof="1"/>
              <a:t>Décompressez le fichier .xlsm et examinez le fichier image2.bmp à l'aide d'un outil tel quePEStudio pour voir qu'il s'agit d'une DLL.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4598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Sommaire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/>
          </a:bodyPr>
          <a:lstStyle/>
          <a:p>
            <a:r>
              <a:rPr lang="fr-FR" noProof="1"/>
              <a:t>Les feuilles de travail cachées et les feuilles de macros (macrosheets) sont courantes</a:t>
            </a:r>
          </a:p>
          <a:p>
            <a:r>
              <a:rPr lang="fr-FR" noProof="1"/>
              <a:t>Rendez-les visibles pour voir le code et les données</a:t>
            </a:r>
          </a:p>
          <a:p>
            <a:r>
              <a:rPr lang="fr-FR" noProof="1"/>
              <a:t>Les couleurs du texte peuvent être utilisées pour masquer le contenu des cellules</a:t>
            </a:r>
          </a:p>
          <a:p>
            <a:r>
              <a:rPr lang="fr-FR" dirty="0"/>
              <a:t>Les macros XLM peuvent être déboguées dans Excel</a:t>
            </a:r>
          </a:p>
          <a:p>
            <a:r>
              <a:rPr lang="fr-FR" noProof="1"/>
              <a:t>Utilisez PAUSE() pour arrêter l'exécution puis faites un clic droit-&gt;Exécution-&gt;Step into-&gt;Continue onligne suivante pour continuer l'exécution jusqu'au prochain PAUSE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9696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568" y="2852936"/>
            <a:ext cx="4969464" cy="1325563"/>
          </a:xfrm>
        </p:spPr>
        <p:txBody>
          <a:bodyPr>
            <a:noAutofit/>
          </a:bodyPr>
          <a:lstStyle/>
          <a:p>
            <a:r>
              <a:rPr lang="en-US" noProof="1">
                <a:solidFill>
                  <a:schemeClr val="tx1"/>
                </a:solidFill>
              </a:rPr>
              <a:t>Excel v4 Macros workshop</a:t>
            </a:r>
            <a:br>
              <a:rPr lang="en-US" noProof="1">
                <a:solidFill>
                  <a:schemeClr val="tx1"/>
                </a:solidFill>
              </a:rPr>
            </a:br>
            <a:r>
              <a:rPr lang="en-US" noProof="1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4658087-0F2D-42FB-8278-8A70A21490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4" y="1196752"/>
            <a:ext cx="3308474" cy="146367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semaine prochaine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XLM </a:t>
            </a:r>
            <a:r>
              <a:rPr lang="en-US" dirty="0" err="1"/>
              <a:t>macrosheets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Excel v4 Macro sheets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Les macros XLM (macro worksheets = </a:t>
            </a:r>
            <a:r>
              <a:rPr lang="en-US" b="1" noProof="1"/>
              <a:t>macrosheets</a:t>
            </a:r>
            <a:r>
              <a:rPr lang="en-US" noProof="1"/>
              <a:t>) introduites en 1992 avec Windows 3.0 et 3.1 pour gerer l’automatisation</a:t>
            </a:r>
          </a:p>
          <a:p>
            <a:r>
              <a:rPr lang="en-US" noProof="1"/>
              <a:t>Concept très different du macros VBA introduites en 1993 avec Excel 5.0</a:t>
            </a:r>
          </a:p>
          <a:p>
            <a:r>
              <a:rPr lang="en-US" noProof="1"/>
              <a:t>Peuvent être executes en Excel ( formats .xls/.xlsm) mais pas dans d’autres applications MSOffice</a:t>
            </a:r>
          </a:p>
          <a:p>
            <a:r>
              <a:rPr lang="en-US" noProof="1"/>
              <a:t>Encore présentes dans la dernière version d’Excel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fonctionNalites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La plupart des choses que vous pouvez faire avec VBA peuvent également être réalisées avec les macros XLM ( mais pas manipuler les COM introduites en 1993 ) :</a:t>
            </a:r>
          </a:p>
          <a:p>
            <a:r>
              <a:rPr lang="en-US" noProof="1"/>
              <a:t>Supporte les </a:t>
            </a:r>
            <a:r>
              <a:rPr lang="en-US" b="1" noProof="1"/>
              <a:t>fonctions</a:t>
            </a:r>
          </a:p>
          <a:p>
            <a:r>
              <a:rPr lang="en-US" noProof="1"/>
              <a:t>Peuvent appeler les </a:t>
            </a:r>
            <a:r>
              <a:rPr lang="en-US" b="1" noProof="1"/>
              <a:t>API Win32</a:t>
            </a:r>
          </a:p>
          <a:p>
            <a:r>
              <a:rPr lang="en-US" noProof="1"/>
              <a:t>Peuvent executer des </a:t>
            </a:r>
            <a:r>
              <a:rPr lang="en-US" b="1" noProof="1"/>
              <a:t>scripts VBA</a:t>
            </a:r>
          </a:p>
          <a:p>
            <a:r>
              <a:rPr lang="en-US" noProof="1"/>
              <a:t>Peuvent executer des </a:t>
            </a:r>
            <a:r>
              <a:rPr lang="en-US" b="1" noProof="1"/>
              <a:t>binaires arbitraires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61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4185960"/>
          </a:xfrm>
        </p:spPr>
        <p:txBody>
          <a:bodyPr>
            <a:normAutofit/>
          </a:bodyPr>
          <a:lstStyle/>
          <a:p>
            <a:r>
              <a:rPr lang="fr-FR" noProof="1"/>
              <a:t>En format </a:t>
            </a:r>
            <a:r>
              <a:rPr lang="fr-FR" b="1" noProof="1"/>
              <a:t>.xls </a:t>
            </a:r>
            <a:r>
              <a:rPr lang="fr-FR" noProof="1"/>
              <a:t>( Excel 97-2003 ) les XLM sont</a:t>
            </a:r>
          </a:p>
          <a:p>
            <a:pPr marL="0" indent="0">
              <a:buNone/>
            </a:pPr>
            <a:r>
              <a:rPr lang="fr-FR" noProof="1"/>
              <a:t>stockés dans les streams OLE des workbooks</a:t>
            </a:r>
          </a:p>
          <a:p>
            <a:r>
              <a:rPr lang="en-US" noProof="1"/>
              <a:t>En format </a:t>
            </a:r>
            <a:r>
              <a:rPr lang="en-US" b="1" noProof="1"/>
              <a:t>.xlsm </a:t>
            </a:r>
            <a:r>
              <a:rPr lang="en-US" noProof="1"/>
              <a:t>( format zip plus recent) les XLM sont stockés comme XML dans un sousrépertoire “macrosheets”</a:t>
            </a:r>
          </a:p>
          <a:p>
            <a:r>
              <a:rPr lang="en-US" noProof="1"/>
              <a:t>A cause de cela :</a:t>
            </a:r>
          </a:p>
          <a:p>
            <a:pPr lvl="1">
              <a:buFontTx/>
              <a:buChar char="-"/>
            </a:pPr>
            <a:r>
              <a:rPr lang="fr-FR" noProof="1"/>
              <a:t>AMSI (Anti Malware Scanning Interface) n'a aucune visibilité dans les macros XLM</a:t>
            </a:r>
          </a:p>
          <a:p>
            <a:pPr lvl="1">
              <a:buFontTx/>
              <a:buChar char="-"/>
            </a:pPr>
            <a:r>
              <a:rPr lang="fr-FR" noProof="1"/>
              <a:t>A/V s'améliore, mais ne détecte toujours pas les macros XLM malveillantes</a:t>
            </a:r>
          </a:p>
          <a:p>
            <a:pPr lvl="1">
              <a:buFontTx/>
              <a:buChar char="-"/>
            </a:pPr>
            <a:r>
              <a:rPr lang="fr-FR" noProof="1"/>
              <a:t>Les charges malicieuses peuvent être livrées dans des fichiers .xls</a:t>
            </a:r>
          </a:p>
          <a:p>
            <a:pPr lvl="1">
              <a:buFontTx/>
              <a:buChar char="-"/>
            </a:pPr>
            <a:r>
              <a:rPr lang="fr-FR" noProof="1"/>
              <a:t>L’injection des processus reste possible</a:t>
            </a:r>
          </a:p>
          <a:p>
            <a:pPr lvl="1">
              <a:buFontTx/>
              <a:buChar char="-"/>
            </a:pP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8873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LAB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fontScale="92500" lnSpcReduction="20000"/>
          </a:bodyPr>
          <a:lstStyle/>
          <a:p>
            <a:r>
              <a:rPr lang="fr-FR" b="1" noProof="1"/>
              <a:t>VM1</a:t>
            </a:r>
            <a:r>
              <a:rPr lang="fr-FR" noProof="1"/>
              <a:t> : Remnux v7 avec mise a jour de xlmdeobfuscator:</a:t>
            </a:r>
          </a:p>
          <a:p>
            <a:pPr marL="0" indent="0">
              <a:buNone/>
            </a:pPr>
            <a:r>
              <a:rPr lang="en-US" noProof="1"/>
              <a:t>    </a:t>
            </a:r>
            <a:r>
              <a:rPr lang="en-US" i="1" noProof="1"/>
              <a:t>pip install -U https://t.co/mbKuFAR4vW --force</a:t>
            </a:r>
          </a:p>
          <a:p>
            <a:pPr marL="0" indent="0">
              <a:buNone/>
            </a:pPr>
            <a:r>
              <a:rPr lang="en-US" noProof="1"/>
              <a:t>    + reseau en “Host Only” et un snapshot</a:t>
            </a:r>
          </a:p>
          <a:p>
            <a:r>
              <a:rPr lang="en-US" b="1" noProof="1"/>
              <a:t>VM2</a:t>
            </a:r>
            <a:r>
              <a:rPr lang="en-US" noProof="1"/>
              <a:t> : Win10 fourni + “Host Only” et un snapshot</a:t>
            </a:r>
          </a:p>
          <a:p>
            <a:r>
              <a:rPr lang="fr-FR" noProof="1"/>
              <a:t>Conf </a:t>
            </a:r>
            <a:r>
              <a:rPr lang="fr-FR" b="1" noProof="1"/>
              <a:t>Excel</a:t>
            </a:r>
            <a:r>
              <a:rPr lang="fr-FR" noProof="1"/>
              <a:t> :</a:t>
            </a:r>
          </a:p>
          <a:p>
            <a:pPr marL="0" indent="0">
              <a:buNone/>
            </a:pPr>
            <a:r>
              <a:rPr lang="en-US" i="1" dirty="0"/>
              <a:t>File-&gt;Options -&gt;Trust Center-&gt;Trust Center Settings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1500" dirty="0"/>
              <a:t>Trusted Publishers/Locations/Documents/Add-in Catalogs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1500" dirty="0"/>
              <a:t>Macro Settings </a:t>
            </a:r>
          </a:p>
          <a:p>
            <a:pPr marL="0" indent="0">
              <a:buNone/>
            </a:pPr>
            <a:r>
              <a:rPr lang="en-US" sz="1500" dirty="0"/>
              <a:t>	-  File Block Settings</a:t>
            </a:r>
          </a:p>
          <a:p>
            <a:pPr marL="0" indent="0">
              <a:buNone/>
            </a:pPr>
            <a:r>
              <a:rPr lang="fr-FR" i="1" dirty="0"/>
              <a:t>File-&gt;Options -&gt;</a:t>
            </a:r>
            <a:r>
              <a:rPr lang="fr-FR" i="1" dirty="0" err="1"/>
              <a:t>Customize</a:t>
            </a:r>
            <a:r>
              <a:rPr lang="fr-FR" i="1" dirty="0"/>
              <a:t> </a:t>
            </a:r>
            <a:r>
              <a:rPr lang="fr-FR" i="1" dirty="0" err="1"/>
              <a:t>Ribbon</a:t>
            </a:r>
            <a:r>
              <a:rPr lang="fr-FR" i="1" dirty="0"/>
              <a:t>-&gt; </a:t>
            </a:r>
            <a:r>
              <a:rPr lang="fr-FR" i="1" dirty="0" err="1"/>
              <a:t>Developper</a:t>
            </a:r>
            <a:endParaRPr lang="en-US" i="1" dirty="0"/>
          </a:p>
          <a:p>
            <a:r>
              <a:rPr lang="en-US" b="1" dirty="0"/>
              <a:t>Ref </a:t>
            </a:r>
            <a:r>
              <a:rPr lang="en-US" b="1" dirty="0" err="1"/>
              <a:t>Fonctions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i="1" dirty="0"/>
              <a:t>https://www.myonlinetraininghub.com/excel-4-macro-functions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0492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913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/>
          </a:bodyPr>
          <a:lstStyle/>
          <a:p>
            <a:r>
              <a:rPr lang="en-US" noProof="1"/>
              <a:t>olevba dit suspicieux</a:t>
            </a:r>
          </a:p>
          <a:p>
            <a:r>
              <a:rPr lang="fr-FR" noProof="1"/>
              <a:t>La sortie de xlmdeobfuscator est également suspecte – le comportement n'est pas clair.</a:t>
            </a:r>
          </a:p>
          <a:p>
            <a:r>
              <a:rPr lang="fr-FR" noProof="1"/>
              <a:t>Impossible d’executer Auto_Open</a:t>
            </a:r>
          </a:p>
          <a:p>
            <a:r>
              <a:rPr lang="fr-FR" dirty="0"/>
              <a:t>Dévoiler les feuilles cachées (</a:t>
            </a:r>
            <a:r>
              <a:rPr lang="fr-FR" dirty="0" err="1"/>
              <a:t>hidden</a:t>
            </a:r>
            <a:r>
              <a:rPr lang="fr-FR" dirty="0"/>
              <a:t>)</a:t>
            </a:r>
          </a:p>
          <a:p>
            <a:r>
              <a:rPr lang="fr-FR" i="1" noProof="1"/>
              <a:t>Executer Auto_Open</a:t>
            </a:r>
          </a:p>
          <a:p>
            <a:r>
              <a:rPr lang="fr-FR" noProof="1"/>
              <a:t>Afficher le contenu des cellules apparemment vides en modifiant la couleur du texte</a:t>
            </a:r>
          </a:p>
          <a:p>
            <a:r>
              <a:rPr lang="fr-FR" noProof="1"/>
              <a:t>Faites défiler vers le bas pour voir la première instruction (H23)</a:t>
            </a:r>
          </a:p>
          <a:p>
            <a:r>
              <a:rPr lang="fr-FR" noProof="1"/>
              <a:t>La macro fait une copie du classeur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8491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RESUME -2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14" y="1783432"/>
            <a:ext cx="5390636" cy="41859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copie est nommée ..\</a:t>
            </a:r>
            <a:r>
              <a:rPr lang="fr-FR" dirty="0" err="1"/>
              <a:t>Nioka.meposv</a:t>
            </a:r>
            <a:endParaRPr lang="fr-FR" dirty="0"/>
          </a:p>
          <a:p>
            <a:r>
              <a:rPr lang="fr-FR" dirty="0"/>
              <a:t>Saut à Nolaert!AK161</a:t>
            </a:r>
          </a:p>
          <a:p>
            <a:r>
              <a:rPr lang="fr-FR" noProof="1"/>
              <a:t>Allez à la cellule Nolaert!AK161. Changez de couleur pour cette feuille et faites défiler jusqu'àAK703 pour voir la première instruction</a:t>
            </a:r>
          </a:p>
          <a:p>
            <a:r>
              <a:rPr lang="en-US" dirty="0" err="1"/>
              <a:t>Clic</a:t>
            </a:r>
            <a:r>
              <a:rPr lang="en-US" dirty="0"/>
              <a:t> droit-&gt;</a:t>
            </a:r>
            <a:r>
              <a:rPr lang="en-US" dirty="0" err="1"/>
              <a:t>Exécution</a:t>
            </a:r>
            <a:r>
              <a:rPr lang="en-US" dirty="0"/>
              <a:t> -&gt;Step into EXEC (AK703)</a:t>
            </a:r>
          </a:p>
          <a:p>
            <a:r>
              <a:rPr lang="fr-FR" noProof="1"/>
              <a:t>Ajoutez PAUSE() à AK702 au-dessus de EXEC et cliquez sur "Activer le contenu". La macro serasera mise en pause sur cette ligne</a:t>
            </a:r>
          </a:p>
          <a:p>
            <a:r>
              <a:rPr lang="en-US" noProof="1"/>
              <a:t>Clic droit-&gt;Exécuter -&gt;Step into Exec</a:t>
            </a:r>
          </a:p>
          <a:p>
            <a:r>
              <a:rPr lang="fr-FR" noProof="1"/>
              <a:t>Cliquez sur Évaluer pour voir ce qui est en cours d'exécution (tar ???!!).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2424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60589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60751</TotalTime>
  <Words>700</Words>
  <Application>Microsoft Office PowerPoint</Application>
  <PresentationFormat>Affichage à l'écran (4:3)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Excel v4 macros workshop part 1</vt:lpstr>
      <vt:lpstr>XLM macrosheets</vt:lpstr>
      <vt:lpstr>Excel v4 Macro sheets</vt:lpstr>
      <vt:lpstr>fonctionNalites</vt:lpstr>
      <vt:lpstr>structure</vt:lpstr>
      <vt:lpstr>LAB setup</vt:lpstr>
      <vt:lpstr>Demo </vt:lpstr>
      <vt:lpstr>RESUME</vt:lpstr>
      <vt:lpstr>RESUME -2</vt:lpstr>
      <vt:lpstr>RESUME -3</vt:lpstr>
      <vt:lpstr>Sommaire</vt:lpstr>
      <vt:lpstr>Excel v4 Macros workshop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15</cp:revision>
  <dcterms:created xsi:type="dcterms:W3CDTF">2011-05-09T14:18:21Z</dcterms:created>
  <dcterms:modified xsi:type="dcterms:W3CDTF">2021-12-10T16:47:56Z</dcterms:modified>
  <cp:category>Templates</cp:category>
</cp:coreProperties>
</file>