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0" r:id="rId1"/>
    <p:sldMasterId id="2147483698" r:id="rId2"/>
    <p:sldMasterId id="2147483764" r:id="rId3"/>
    <p:sldMasterId id="2147483823" r:id="rId4"/>
  </p:sldMasterIdLst>
  <p:notesMasterIdLst>
    <p:notesMasterId r:id="rId28"/>
  </p:notesMasterIdLst>
  <p:handoutMasterIdLst>
    <p:handoutMasterId r:id="rId29"/>
  </p:handoutMasterIdLst>
  <p:sldIdLst>
    <p:sldId id="1044" r:id="rId5"/>
    <p:sldId id="1045" r:id="rId6"/>
    <p:sldId id="1046" r:id="rId7"/>
    <p:sldId id="915" r:id="rId8"/>
    <p:sldId id="1049" r:id="rId9"/>
    <p:sldId id="1050" r:id="rId10"/>
    <p:sldId id="1054" r:id="rId11"/>
    <p:sldId id="1055" r:id="rId12"/>
    <p:sldId id="1056" r:id="rId13"/>
    <p:sldId id="1051" r:id="rId14"/>
    <p:sldId id="1052" r:id="rId15"/>
    <p:sldId id="1053" r:id="rId16"/>
    <p:sldId id="1057" r:id="rId17"/>
    <p:sldId id="1058" r:id="rId18"/>
    <p:sldId id="1059" r:id="rId19"/>
    <p:sldId id="1047" r:id="rId20"/>
    <p:sldId id="1060" r:id="rId21"/>
    <p:sldId id="1061" r:id="rId22"/>
    <p:sldId id="1062" r:id="rId23"/>
    <p:sldId id="1063" r:id="rId24"/>
    <p:sldId id="1064" r:id="rId25"/>
    <p:sldId id="1065" r:id="rId26"/>
    <p:sldId id="1066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13A18B1B-C52E-4B32-BF88-1B0F1C4F0456}">
          <p14:sldIdLst>
            <p14:sldId id="1044"/>
            <p14:sldId id="1045"/>
            <p14:sldId id="1046"/>
            <p14:sldId id="915"/>
            <p14:sldId id="1049"/>
            <p14:sldId id="1050"/>
            <p14:sldId id="1054"/>
            <p14:sldId id="1055"/>
            <p14:sldId id="1056"/>
            <p14:sldId id="1051"/>
            <p14:sldId id="1052"/>
            <p14:sldId id="1053"/>
            <p14:sldId id="1057"/>
            <p14:sldId id="1058"/>
            <p14:sldId id="1059"/>
            <p14:sldId id="1047"/>
            <p14:sldId id="1060"/>
            <p14:sldId id="1061"/>
            <p14:sldId id="1062"/>
            <p14:sldId id="1063"/>
            <p14:sldId id="1064"/>
            <p14:sldId id="1065"/>
            <p14:sldId id="1066"/>
          </p14:sldIdLst>
        </p14:section>
        <p14:section name="CREDITS &amp; COPYRIGHTS" id="{18636757-AC71-4832-B2EB-DBAB69615C8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2880">
          <p15:clr>
            <a:srgbClr val="A4A3A4"/>
          </p15:clr>
        </p15:guide>
        <p15:guide id="7" pos="431">
          <p15:clr>
            <a:srgbClr val="A4A3A4"/>
          </p15:clr>
        </p15:guide>
        <p15:guide id="8" pos="5329">
          <p15:clr>
            <a:srgbClr val="A4A3A4"/>
          </p15:clr>
        </p15:guide>
        <p15:guide id="9" pos="5556" userDrawn="1">
          <p15:clr>
            <a:srgbClr val="A4A3A4"/>
          </p15:clr>
        </p15:guide>
        <p15:guide id="10" pos="249">
          <p15:clr>
            <a:srgbClr val="A4A3A4"/>
          </p15:clr>
        </p15:guide>
        <p15:guide id="11" pos="1474" userDrawn="1">
          <p15:clr>
            <a:srgbClr val="A4A3A4"/>
          </p15:clr>
        </p15:guide>
        <p15:guide id="12" pos="4286" userDrawn="1">
          <p15:clr>
            <a:srgbClr val="A4A3A4"/>
          </p15:clr>
        </p15:guide>
        <p15:guide id="13" pos="3288" userDrawn="1">
          <p15:clr>
            <a:srgbClr val="A4A3A4"/>
          </p15:clr>
        </p15:guide>
        <p15:guide id="14" orient="horz" pos="3294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9947"/>
    <a:srgbClr val="1F608B"/>
    <a:srgbClr val="2C3E50"/>
    <a:srgbClr val="222A35"/>
    <a:srgbClr val="FFFFFF"/>
    <a:srgbClr val="2A9A72"/>
    <a:srgbClr val="1E2631"/>
    <a:srgbClr val="7F7F7F"/>
    <a:srgbClr val="2F3A46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6370" autoAdjust="0"/>
  </p:normalViewPr>
  <p:slideViewPr>
    <p:cSldViewPr>
      <p:cViewPr varScale="1">
        <p:scale>
          <a:sx n="110" d="100"/>
          <a:sy n="110" d="100"/>
        </p:scale>
        <p:origin x="1698" y="108"/>
      </p:cViewPr>
      <p:guideLst>
        <p:guide orient="horz" pos="2251"/>
        <p:guide orient="horz" pos="3158"/>
        <p:guide orient="horz" pos="981"/>
        <p:guide pos="2880"/>
        <p:guide pos="431"/>
        <p:guide pos="5329"/>
        <p:guide pos="5556"/>
        <p:guide pos="249"/>
        <p:guide pos="1474"/>
        <p:guide pos="4286"/>
        <p:guide pos="3288"/>
        <p:guide orient="horz" pos="3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>
      <p:cViewPr varScale="1">
        <p:scale>
          <a:sx n="84" d="100"/>
          <a:sy n="84" d="100"/>
        </p:scale>
        <p:origin x="297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627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348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850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8353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389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4724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88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2001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3353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4732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346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81564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928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39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886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010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6454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835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119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7412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152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0C67-4150-4956-8729-9415F8BA8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2780928"/>
            <a:ext cx="5719514" cy="1944216"/>
          </a:xfrm>
        </p:spPr>
        <p:txBody>
          <a:bodyPr anchor="ctr"/>
          <a:lstStyle>
            <a:lvl1pPr algn="ctr">
              <a:defRPr sz="45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7B7FC-7BD6-47E1-BA5F-22C947BE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192" y="5085184"/>
            <a:ext cx="2211421" cy="935682"/>
          </a:xfrm>
        </p:spPr>
        <p:txBody>
          <a:bodyPr anchor="ctr"/>
          <a:lstStyle>
            <a:lvl1pPr marL="0" indent="0" algn="r">
              <a:buNone/>
              <a:defRPr sz="1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2907A-3CB0-4790-A989-C433C4D1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1FA0-CB36-4653-B24F-0D8BECF0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8B60-676B-471F-8CB5-EDE5EBB2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/>
          <a:p>
            <a:fld id="{F9036A72-EF4D-4486-A23C-054FE2E2A8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">
            <a:extLst>
              <a:ext uri="{FF2B5EF4-FFF2-40B4-BE49-F238E27FC236}">
                <a16:creationId xmlns:a16="http://schemas.microsoft.com/office/drawing/2014/main" id="{CB31E4A2-5C20-4C40-BCD3-4C275E57822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E0994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E09947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3D2EE-DB03-49BE-8799-D61A60F1F5C3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AEFFD09-48BC-4833-B5CE-02BF474012A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EB87E7E-43E7-4AF7-8528-C70F5237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3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80651A20-E06B-4273-A22F-08758B19BEBC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E0994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77D8F52-0FBD-47DD-A025-CFA3B29BCF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560269F-271B-4812-A5BD-C4AB8B32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78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928" y="-38694"/>
            <a:ext cx="4969464" cy="1325563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048" y="1286870"/>
            <a:ext cx="3889344" cy="1325563"/>
          </a:xfrm>
        </p:spPr>
        <p:txBody>
          <a:bodyPr>
            <a:normAutofit/>
          </a:bodyPr>
          <a:lstStyle>
            <a:lvl1pPr marL="0" indent="0" algn="just">
              <a:buNone/>
              <a:defRPr sz="1500" cap="all" baseline="0"/>
            </a:lvl1pPr>
            <a:lvl2pPr marL="342900" indent="0" algn="r">
              <a:buNone/>
              <a:defRPr/>
            </a:lvl2pPr>
            <a:lvl3pPr marL="685800" indent="0" algn="r">
              <a:buNone/>
              <a:defRPr/>
            </a:lvl3pPr>
            <a:lvl4pPr marL="1028700" indent="0" algn="r">
              <a:buNone/>
              <a:defRPr/>
            </a:lvl4pPr>
            <a:lvl5pPr marL="1371600" indent="0" algn="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821264-AC07-4573-9198-981E26063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51720" y="4724401"/>
            <a:ext cx="3308474" cy="1463675"/>
          </a:xfrm>
        </p:spPr>
        <p:txBody>
          <a:bodyPr anchor="ctr">
            <a:normAutofit/>
          </a:bodyPr>
          <a:lstStyle>
            <a:lvl1pPr marL="0" indent="0" algn="just">
              <a:buNone/>
              <a:defRPr sz="1350" cap="all" baseline="0"/>
            </a:lvl1pPr>
          </a:lstStyle>
          <a:p>
            <a:pPr lvl="0"/>
            <a:r>
              <a:rPr lang="en-US" dirty="0"/>
              <a:t>Edit Master</a:t>
            </a:r>
          </a:p>
        </p:txBody>
      </p:sp>
    </p:spTree>
    <p:extLst>
      <p:ext uri="{BB962C8B-B14F-4D97-AF65-F5344CB8AC3E}">
        <p14:creationId xmlns:p14="http://schemas.microsoft.com/office/powerpoint/2010/main" val="2837312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2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24" y="2852936"/>
            <a:ext cx="3816424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8024" y="5047036"/>
            <a:ext cx="3816424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450558" y="2170938"/>
            <a:ext cx="4886158" cy="3073534"/>
          </a:xfrm>
        </p:spPr>
        <p:txBody>
          <a:bodyPr wrap="square">
            <a:spAutoFit/>
          </a:bodyPr>
          <a:lstStyle>
            <a:lvl1pPr marL="0" indent="0">
              <a:buNone/>
              <a:defRPr sz="21525" b="1" kern="0" spc="8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4932040" y="4754879"/>
            <a:ext cx="673331" cy="99753"/>
          </a:xfrm>
          <a:prstGeom prst="rect">
            <a:avLst/>
          </a:prstGeom>
          <a:solidFill>
            <a:srgbClr val="E099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2062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14" y="806742"/>
            <a:ext cx="4158462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514" y="3000841"/>
            <a:ext cx="4158462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12" y="2011650"/>
            <a:ext cx="4886157" cy="3073534"/>
          </a:xfrm>
        </p:spPr>
        <p:txBody>
          <a:bodyPr vert="horz" wrap="square" lIns="91440" tIns="45720" rIns="91440" bIns="45720" rtlCol="0">
            <a:spAutoFit/>
          </a:bodyPr>
          <a:lstStyle>
            <a:lvl1pPr marL="0" indent="0" algn="r">
              <a:buNone/>
              <a:defRPr lang="en-US" sz="21525" b="1" kern="0" spc="8" baseline="0" dirty="0">
                <a:solidFill>
                  <a:srgbClr val="E09947"/>
                </a:solidFill>
                <a:latin typeface="Arial Black" panose="020B0A04020102020204" pitchFamily="34" charset="0"/>
              </a:defRPr>
            </a:lvl1pPr>
          </a:lstStyle>
          <a:p>
            <a:pPr marL="171450" lvl="0" indent="-17145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251521" y="2708685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310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N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B70BAF41-2BD9-447D-B676-B5C6E3DC5A29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E0994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071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0715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E09947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689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60893FA7-EA63-454B-9141-30E17CFD2A2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E0994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C362DE-2C35-4627-AE02-92D400E6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 w/ Nber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:a16="http://schemas.microsoft.com/office/drawing/2014/main" id="{FFE08DD8-4461-41E7-9624-456454E37519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E0994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4F1F8B5-C38A-4C79-8C7A-E92064C49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177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177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E09947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4740D3-9A63-4C53-B603-AFD5EA4CA9CD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9F662AB-A8A3-470F-9DCD-352D470E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AA271FCF-CF59-4BF3-9A1E-EBC152338DD9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E0994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57008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57008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43F1024-EF52-4829-ACC7-45E662D8EA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B78B0F8-B40D-4A4E-B27D-5EF16C09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5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0D661F61-A1C6-4E8C-AFD8-16BAF6CA4BB2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E0994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E09947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81CE4-8F55-4D35-A8A0-65318B7E1DE5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24781C0-54CA-4BFB-9E7D-758C840C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">
            <a:extLst>
              <a:ext uri="{FF2B5EF4-FFF2-40B4-BE49-F238E27FC236}">
                <a16:creationId xmlns:a16="http://schemas.microsoft.com/office/drawing/2014/main" id="{91A83A22-A2FA-4A1B-86D7-9C167D6CF78F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E0994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AA8E90-1821-4DCE-98D4-E1849A57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1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2820E-F81D-4DFD-8733-1D24A4D6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4069-DA73-4ED1-8EA9-C3006B8E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D7BE-CE32-4BF8-BBEB-E4E9D6548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35E2F-C15A-4548-80F5-181D09C67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0BA0-643A-4B18-BC5E-12B02C3A0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7A131-9B76-4E64-AD97-136DDE626FB1}"/>
              </a:ext>
            </a:extLst>
          </p:cNvPr>
          <p:cNvSpPr/>
          <p:nvPr userDrawn="1"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83159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 cap="all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14104"/>
            <a:ext cx="82296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716954348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685766" rtl="0" eaLnBrk="1" latinLnBrk="0" hangingPunct="1">
        <a:spcBef>
          <a:spcPct val="0"/>
        </a:spcBef>
        <a:buNone/>
        <a:defRPr lang="en-US" sz="3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L’Analyse</a:t>
            </a:r>
            <a:r>
              <a:rPr lang="en-US" dirty="0"/>
              <a:t> des malwares </a:t>
            </a:r>
            <a:r>
              <a:rPr lang="en-US" dirty="0" err="1"/>
              <a:t>.net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1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9A06595-181B-4D12-92D1-74DBE74C2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466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1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Techniques </a:t>
            </a:r>
            <a:r>
              <a:rPr lang="en-US" dirty="0" err="1"/>
              <a:t>d’obfuscation</a:t>
            </a:r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25.11.2022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02528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en-US" noProof="1"/>
              <a:t>L’obfuscation des malwares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25.11.2022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11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E099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034CC1A-2D24-4BA7-B7A3-0B4986F24F81}"/>
              </a:ext>
            </a:extLst>
          </p:cNvPr>
          <p:cNvSpPr txBox="1"/>
          <p:nvPr/>
        </p:nvSpPr>
        <p:spPr>
          <a:xfrm>
            <a:off x="539552" y="1879785"/>
            <a:ext cx="82500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but est de cacher l’exécution du code, rendent l’analyse plus difficile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 prolongeant le temps du triage l’auteur repousse l’identification du malware </a:t>
            </a:r>
          </a:p>
          <a:p>
            <a:r>
              <a:rPr lang="fr-FR" dirty="0"/>
              <a:t>et de ses fonctionnalités afin d’obtenir un impact plus important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Résoudre l’obfuscation permet à la fois l’identification et la mesure de l’impact réel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L’obfuscation du code ( obscurcissement) est utilisé à toutes les étapes </a:t>
            </a:r>
          </a:p>
          <a:p>
            <a:r>
              <a:rPr lang="fr-FR" dirty="0"/>
              <a:t>d’exécution d’un malware</a:t>
            </a:r>
          </a:p>
        </p:txBody>
      </p:sp>
    </p:spTree>
    <p:extLst>
      <p:ext uri="{BB962C8B-B14F-4D97-AF65-F5344CB8AC3E}">
        <p14:creationId xmlns:p14="http://schemas.microsoft.com/office/powerpoint/2010/main" val="1050295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en-US" noProof="1"/>
              <a:t>Types d’obfuscation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25.11.2022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12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E099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034CC1A-2D24-4BA7-B7A3-0B4986F24F81}"/>
              </a:ext>
            </a:extLst>
          </p:cNvPr>
          <p:cNvSpPr txBox="1"/>
          <p:nvPr/>
        </p:nvSpPr>
        <p:spPr>
          <a:xfrm>
            <a:off x="539552" y="1879785"/>
            <a:ext cx="631160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Manipulation des chaînes de caractères ( string manipulation)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Nommage absurde des fonctions et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Code inutile -  sans but fonctionnel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Utilisation de du cryptage et/ou encodage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Techniques anti-analytiques</a:t>
            </a:r>
          </a:p>
        </p:txBody>
      </p:sp>
    </p:spTree>
    <p:extLst>
      <p:ext uri="{BB962C8B-B14F-4D97-AF65-F5344CB8AC3E}">
        <p14:creationId xmlns:p14="http://schemas.microsoft.com/office/powerpoint/2010/main" val="600660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 bytecode .NET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25.11.2022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77750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en-US" noProof="1"/>
              <a:t>Architecture CPU vs Architecture CIL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25.11.2022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14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E099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D928F21-41E6-45AD-9D87-5E8856882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813726"/>
            <a:ext cx="3580343" cy="305543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4F9C1C5-6F4B-4F5A-A9DB-91209B15FD4A}"/>
              </a:ext>
            </a:extLst>
          </p:cNvPr>
          <p:cNvSpPr txBox="1"/>
          <p:nvPr/>
        </p:nvSpPr>
        <p:spPr>
          <a:xfrm>
            <a:off x="4594154" y="1700344"/>
            <a:ext cx="437033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Le </a:t>
            </a:r>
            <a:r>
              <a:rPr lang="fr-FR" sz="1600" b="1" dirty="0"/>
              <a:t>CIL/IL/MSIL </a:t>
            </a:r>
            <a:r>
              <a:rPr lang="fr-FR" sz="1600" dirty="0"/>
              <a:t>( </a:t>
            </a:r>
            <a:r>
              <a:rPr lang="fr-FR" sz="1600" dirty="0" err="1"/>
              <a:t>bytecode</a:t>
            </a:r>
            <a:r>
              <a:rPr lang="fr-FR" sz="1600" dirty="0"/>
              <a:t>)  - </a:t>
            </a:r>
            <a:r>
              <a:rPr lang="fr-FR" sz="1600" dirty="0" err="1"/>
              <a:t>common</a:t>
            </a:r>
            <a:r>
              <a:rPr lang="fr-FR" sz="1600" dirty="0"/>
              <a:t> </a:t>
            </a:r>
            <a:r>
              <a:rPr lang="fr-FR" sz="1600" dirty="0" err="1"/>
              <a:t>intermediate</a:t>
            </a:r>
            <a:r>
              <a:rPr lang="fr-FR" sz="1600" dirty="0"/>
              <a:t> </a:t>
            </a:r>
            <a:r>
              <a:rPr lang="fr-FR" sz="1600" dirty="0" err="1"/>
              <a:t>language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Interprété par le </a:t>
            </a:r>
            <a:r>
              <a:rPr lang="fr-FR" sz="1600" b="1" dirty="0"/>
              <a:t>CLR</a:t>
            </a:r>
            <a:r>
              <a:rPr lang="fr-FR" sz="1600" dirty="0"/>
              <a:t> (runtime) – traduire le </a:t>
            </a:r>
            <a:r>
              <a:rPr lang="fr-FR" sz="1600" dirty="0" err="1"/>
              <a:t>bytecode</a:t>
            </a:r>
            <a:r>
              <a:rPr lang="fr-FR" sz="1600" dirty="0"/>
              <a:t> en code natif</a:t>
            </a:r>
          </a:p>
          <a:p>
            <a:endParaRPr lang="fr-FR" sz="1600" dirty="0"/>
          </a:p>
          <a:p>
            <a:r>
              <a:rPr lang="fr-FR" sz="1600" dirty="0"/>
              <a:t>Assure la portabilité – indépendantes de l’architecture ( format PE )</a:t>
            </a:r>
          </a:p>
          <a:p>
            <a:endParaRPr lang="fr-FR" sz="1600" dirty="0"/>
          </a:p>
          <a:p>
            <a:r>
              <a:rPr lang="fr-FR" sz="1600" dirty="0"/>
              <a:t>A la place des registres il utilise </a:t>
            </a:r>
          </a:p>
          <a:p>
            <a:r>
              <a:rPr lang="fr-FR" sz="1600" dirty="0"/>
              <a:t>la </a:t>
            </a:r>
            <a:r>
              <a:rPr lang="fr-FR" sz="1600" b="1" dirty="0"/>
              <a:t>pile (stack)</a:t>
            </a:r>
          </a:p>
          <a:p>
            <a:endParaRPr lang="fr-FR" sz="1600" dirty="0"/>
          </a:p>
          <a:p>
            <a:r>
              <a:rPr lang="fr-FR" sz="1600" b="1" i="1" dirty="0" err="1"/>
              <a:t>ldloc</a:t>
            </a:r>
            <a:r>
              <a:rPr lang="fr-FR" sz="1600" dirty="0"/>
              <a:t> – charge la variable locale </a:t>
            </a:r>
          </a:p>
          <a:p>
            <a:r>
              <a:rPr lang="fr-FR" sz="1600" dirty="0"/>
              <a:t>à l’index donnée du stack</a:t>
            </a:r>
          </a:p>
          <a:p>
            <a:endParaRPr lang="fr-FR" sz="1600" dirty="0"/>
          </a:p>
          <a:p>
            <a:r>
              <a:rPr lang="fr-FR" sz="1600" b="1" i="1" dirty="0" err="1"/>
              <a:t>stloc</a:t>
            </a:r>
            <a:r>
              <a:rPr lang="fr-FR" sz="1600" dirty="0"/>
              <a:t> – récupère la valeur (pop) </a:t>
            </a:r>
          </a:p>
          <a:p>
            <a:r>
              <a:rPr lang="fr-FR" sz="1600" dirty="0"/>
              <a:t>depuis le stack dans une variable locale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8BD9DB-A47B-4B55-B6C0-663D6CCF9C80}"/>
              </a:ext>
            </a:extLst>
          </p:cNvPr>
          <p:cNvSpPr txBox="1"/>
          <p:nvPr/>
        </p:nvSpPr>
        <p:spPr>
          <a:xfrm>
            <a:off x="827584" y="5373216"/>
            <a:ext cx="2874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décompiler vs désassembler</a:t>
            </a:r>
          </a:p>
        </p:txBody>
      </p:sp>
    </p:spTree>
    <p:extLst>
      <p:ext uri="{BB962C8B-B14F-4D97-AF65-F5344CB8AC3E}">
        <p14:creationId xmlns:p14="http://schemas.microsoft.com/office/powerpoint/2010/main" val="3581172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en-US" noProof="1"/>
              <a:t>Langage orienté objet (OOB)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25.11.2022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15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E099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C6AEF50-6DBC-4D47-99ED-8D2470949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50" y="1890928"/>
            <a:ext cx="8100392" cy="241977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A7D2E2A-2992-4FCF-9052-8079AC2B21E9}"/>
              </a:ext>
            </a:extLst>
          </p:cNvPr>
          <p:cNvSpPr txBox="1"/>
          <p:nvPr/>
        </p:nvSpPr>
        <p:spPr>
          <a:xfrm>
            <a:off x="899592" y="4797152"/>
            <a:ext cx="7367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 objets peuvent être crées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Permet l’utilisation des </a:t>
            </a:r>
            <a:r>
              <a:rPr lang="fr-FR" b="1" dirty="0"/>
              <a:t>méthodes</a:t>
            </a:r>
            <a:r>
              <a:rPr lang="fr-FR" dirty="0"/>
              <a:t> (</a:t>
            </a:r>
            <a:r>
              <a:rPr lang="fr-FR" dirty="0" err="1"/>
              <a:t>methods</a:t>
            </a:r>
            <a:r>
              <a:rPr lang="fr-FR" dirty="0"/>
              <a:t>) et </a:t>
            </a:r>
            <a:r>
              <a:rPr lang="fr-FR" b="1" dirty="0"/>
              <a:t>champs</a:t>
            </a:r>
            <a:r>
              <a:rPr lang="fr-FR" dirty="0"/>
              <a:t> (</a:t>
            </a:r>
            <a:r>
              <a:rPr lang="fr-FR" dirty="0" err="1"/>
              <a:t>fields</a:t>
            </a:r>
            <a:r>
              <a:rPr lang="fr-FR" dirty="0"/>
              <a:t>) de ceux-ci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plupart des méthodes existent dans une </a:t>
            </a:r>
            <a:r>
              <a:rPr lang="fr-FR" b="1" dirty="0"/>
              <a:t>classe</a:t>
            </a:r>
            <a:r>
              <a:rPr lang="fr-FR" dirty="0"/>
              <a:t> (class)</a:t>
            </a:r>
          </a:p>
        </p:txBody>
      </p:sp>
    </p:spTree>
    <p:extLst>
      <p:ext uri="{BB962C8B-B14F-4D97-AF65-F5344CB8AC3E}">
        <p14:creationId xmlns:p14="http://schemas.microsoft.com/office/powerpoint/2010/main" val="3058172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Demo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Decompiler</a:t>
            </a:r>
            <a:r>
              <a:rPr lang="en-US" dirty="0"/>
              <a:t> </a:t>
            </a:r>
            <a:r>
              <a:rPr lang="en-US" dirty="0" err="1"/>
              <a:t>.net</a:t>
            </a:r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25.11.2022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826006-0080-44B8-8BE8-BA93ED3550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8A41B7-7A1A-4B77-9C9D-D763CFA0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16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69136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reversing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25.11.2022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17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38698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en-US" noProof="1"/>
              <a:t>identification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25.11.2022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18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E099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321E9D7-755B-474F-8C5B-54191F208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5" y="1670688"/>
            <a:ext cx="5904656" cy="359753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D671CF2-3916-441B-A65A-9424A76F0712}"/>
              </a:ext>
            </a:extLst>
          </p:cNvPr>
          <p:cNvSpPr txBox="1"/>
          <p:nvPr/>
        </p:nvSpPr>
        <p:spPr>
          <a:xfrm>
            <a:off x="971600" y="5661248"/>
            <a:ext cx="577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.NET utilise le </a:t>
            </a:r>
            <a:r>
              <a:rPr lang="fr-FR" b="1" dirty="0"/>
              <a:t>format de fichier PE </a:t>
            </a:r>
            <a:r>
              <a:rPr lang="fr-FR" dirty="0"/>
              <a:t>tout comme le code natif</a:t>
            </a:r>
          </a:p>
        </p:txBody>
      </p:sp>
    </p:spTree>
    <p:extLst>
      <p:ext uri="{BB962C8B-B14F-4D97-AF65-F5344CB8AC3E}">
        <p14:creationId xmlns:p14="http://schemas.microsoft.com/office/powerpoint/2010/main" val="2301788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en-US" noProof="1"/>
              <a:t>dnSpy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25.11.2022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19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E099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B4461E5-C3AE-41A4-9142-AC6A074FC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05" y="1735417"/>
            <a:ext cx="6516216" cy="346873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38157E3-02AD-40F5-A045-BA94162678C3}"/>
              </a:ext>
            </a:extLst>
          </p:cNvPr>
          <p:cNvSpPr txBox="1"/>
          <p:nvPr/>
        </p:nvSpPr>
        <p:spPr>
          <a:xfrm>
            <a:off x="1864425" y="5471210"/>
            <a:ext cx="4192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Désassembleur, décompilateur, débogueur</a:t>
            </a:r>
          </a:p>
          <a:p>
            <a:r>
              <a:rPr lang="fr-FR" dirty="0"/>
              <a:t>Modification du code C#, VB ou CIL</a:t>
            </a:r>
          </a:p>
        </p:txBody>
      </p:sp>
    </p:spTree>
    <p:extLst>
      <p:ext uri="{BB962C8B-B14F-4D97-AF65-F5344CB8AC3E}">
        <p14:creationId xmlns:p14="http://schemas.microsoft.com/office/powerpoint/2010/main" val="784999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 framework .NET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25.11.2022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9040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en-US" noProof="1"/>
              <a:t>Charger un assembly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25.11.2022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20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E099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78796AB-B5C9-485B-B85D-5129727B4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850999"/>
            <a:ext cx="2715004" cy="35819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5A1D2D8-6361-4410-9273-E7690F857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704" y="2138461"/>
            <a:ext cx="2457793" cy="236253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BB59423-8192-492D-884A-EB3C054BB49B}"/>
              </a:ext>
            </a:extLst>
          </p:cNvPr>
          <p:cNvSpPr txBox="1"/>
          <p:nvPr/>
        </p:nvSpPr>
        <p:spPr>
          <a:xfrm>
            <a:off x="4110411" y="2499562"/>
            <a:ext cx="8461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Project</a:t>
            </a:r>
          </a:p>
          <a:p>
            <a:endParaRPr lang="fr-FR" dirty="0"/>
          </a:p>
          <a:p>
            <a:r>
              <a:rPr lang="fr-FR" dirty="0"/>
              <a:t>Class</a:t>
            </a:r>
          </a:p>
          <a:p>
            <a:endParaRPr lang="fr-FR" dirty="0"/>
          </a:p>
          <a:p>
            <a:r>
              <a:rPr lang="fr-FR" dirty="0"/>
              <a:t>Class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4DFD406-8AFC-4A71-A03A-7ECCE05B011A}"/>
              </a:ext>
            </a:extLst>
          </p:cNvPr>
          <p:cNvCxnSpPr/>
          <p:nvPr/>
        </p:nvCxnSpPr>
        <p:spPr>
          <a:xfrm flipH="1">
            <a:off x="2555776" y="2708920"/>
            <a:ext cx="1554635" cy="1440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76330D1-1979-4C3A-A23B-3CA1B9510B32}"/>
              </a:ext>
            </a:extLst>
          </p:cNvPr>
          <p:cNvCxnSpPr/>
          <p:nvPr/>
        </p:nvCxnSpPr>
        <p:spPr>
          <a:xfrm flipV="1">
            <a:off x="4956605" y="2326629"/>
            <a:ext cx="1158445" cy="382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C60CEAF-454A-4AB6-B4C1-A9515768EF61}"/>
              </a:ext>
            </a:extLst>
          </p:cNvPr>
          <p:cNvCxnSpPr>
            <a:stCxn id="11" idx="1"/>
          </p:cNvCxnSpPr>
          <p:nvPr/>
        </p:nvCxnSpPr>
        <p:spPr>
          <a:xfrm flipH="1">
            <a:off x="2185086" y="3238226"/>
            <a:ext cx="1925325" cy="8388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8960D97-03A6-40E4-A05A-ACAEED0E9CF0}"/>
              </a:ext>
            </a:extLst>
          </p:cNvPr>
          <p:cNvCxnSpPr/>
          <p:nvPr/>
        </p:nvCxnSpPr>
        <p:spPr>
          <a:xfrm flipV="1">
            <a:off x="4788024" y="2517774"/>
            <a:ext cx="1512168" cy="7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315F7D6-8696-4F63-BD8D-FF1BAEA74FB2}"/>
              </a:ext>
            </a:extLst>
          </p:cNvPr>
          <p:cNvCxnSpPr/>
          <p:nvPr/>
        </p:nvCxnSpPr>
        <p:spPr>
          <a:xfrm flipH="1">
            <a:off x="2267744" y="3789040"/>
            <a:ext cx="1842667" cy="7920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9A99167-83AD-464B-BD1C-C76ADA98A9ED}"/>
              </a:ext>
            </a:extLst>
          </p:cNvPr>
          <p:cNvCxnSpPr/>
          <p:nvPr/>
        </p:nvCxnSpPr>
        <p:spPr>
          <a:xfrm flipV="1">
            <a:off x="4788024" y="3429000"/>
            <a:ext cx="1512168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81024A76-E411-47FF-A8BF-2485E2533CC6}"/>
              </a:ext>
            </a:extLst>
          </p:cNvPr>
          <p:cNvSpPr txBox="1"/>
          <p:nvPr/>
        </p:nvSpPr>
        <p:spPr>
          <a:xfrm>
            <a:off x="2686050" y="5517232"/>
            <a:ext cx="3788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Assembly</a:t>
            </a:r>
            <a:r>
              <a:rPr lang="fr-FR" dirty="0"/>
              <a:t> = l’ensemble du code source</a:t>
            </a:r>
          </a:p>
        </p:txBody>
      </p:sp>
    </p:spTree>
    <p:extLst>
      <p:ext uri="{BB962C8B-B14F-4D97-AF65-F5344CB8AC3E}">
        <p14:creationId xmlns:p14="http://schemas.microsoft.com/office/powerpoint/2010/main" val="3294126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en-US" noProof="1"/>
              <a:t>traçage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25.11.2022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21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E099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CB7DCA9-B4C1-42AB-BB7C-5DF2A0E673A3}"/>
              </a:ext>
            </a:extLst>
          </p:cNvPr>
          <p:cNvSpPr txBox="1"/>
          <p:nvPr/>
        </p:nvSpPr>
        <p:spPr>
          <a:xfrm>
            <a:off x="971600" y="1988840"/>
            <a:ext cx="670074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Analyse dynamique </a:t>
            </a:r>
            <a:r>
              <a:rPr lang="fr-FR" dirty="0"/>
              <a:t>– tracer le comportement d’un binaire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 complément de l’analyse statique ( </a:t>
            </a:r>
            <a:r>
              <a:rPr lang="fr-FR" dirty="0" err="1"/>
              <a:t>reversing</a:t>
            </a:r>
            <a:r>
              <a:rPr lang="fr-FR" dirty="0"/>
              <a:t> )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Réalisé à l’aide d’un </a:t>
            </a:r>
            <a:r>
              <a:rPr lang="fr-FR" b="1" dirty="0"/>
              <a:t>débogueur</a:t>
            </a:r>
            <a:r>
              <a:rPr lang="fr-FR" dirty="0"/>
              <a:t> (debugger)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Permet le changement des valeurs pendant l’analyse pour changer</a:t>
            </a:r>
          </a:p>
          <a:p>
            <a:r>
              <a:rPr lang="fr-FR" dirty="0"/>
              <a:t>le comportement du programme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Permet d’investiguer le code polymorphe/obfusqué/crypté</a:t>
            </a:r>
          </a:p>
        </p:txBody>
      </p:sp>
    </p:spTree>
    <p:extLst>
      <p:ext uri="{BB962C8B-B14F-4D97-AF65-F5344CB8AC3E}">
        <p14:creationId xmlns:p14="http://schemas.microsoft.com/office/powerpoint/2010/main" val="90993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en-US" noProof="1"/>
              <a:t>Utilisation de base d’un debugger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25.11.2022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22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E099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1E68EC9-E6F4-41CF-A01B-40F081A47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" y="1815484"/>
            <a:ext cx="5753903" cy="19528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158B9B3-DDFB-4A02-A1AC-3344D20EF75F}"/>
              </a:ext>
            </a:extLst>
          </p:cNvPr>
          <p:cNvSpPr txBox="1"/>
          <p:nvPr/>
        </p:nvSpPr>
        <p:spPr>
          <a:xfrm>
            <a:off x="6804248" y="1916832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Positionner un </a:t>
            </a:r>
            <a:r>
              <a:rPr lang="fr-FR" b="1" dirty="0"/>
              <a:t>point d’arrêt </a:t>
            </a:r>
            <a:r>
              <a:rPr lang="fr-FR" dirty="0"/>
              <a:t>(</a:t>
            </a:r>
            <a:r>
              <a:rPr lang="fr-FR" dirty="0" err="1"/>
              <a:t>breakpoint</a:t>
            </a:r>
            <a:r>
              <a:rPr lang="fr-FR" dirty="0"/>
              <a:t>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9C1964A-E772-41A6-BF1C-CA0E95C88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3957190"/>
            <a:ext cx="1352739" cy="36200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1B98740-6706-42EC-BC58-4828F73B2EC6}"/>
              </a:ext>
            </a:extLst>
          </p:cNvPr>
          <p:cNvSpPr txBox="1"/>
          <p:nvPr/>
        </p:nvSpPr>
        <p:spPr>
          <a:xfrm>
            <a:off x="755576" y="4797152"/>
            <a:ext cx="60628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Step</a:t>
            </a:r>
            <a:r>
              <a:rPr lang="fr-FR" b="1" dirty="0"/>
              <a:t> </a:t>
            </a:r>
            <a:r>
              <a:rPr lang="fr-FR" b="1" dirty="0" err="1"/>
              <a:t>into</a:t>
            </a:r>
            <a:r>
              <a:rPr lang="fr-FR" b="1" dirty="0"/>
              <a:t> </a:t>
            </a:r>
            <a:r>
              <a:rPr lang="fr-FR" dirty="0"/>
              <a:t>– entrer dans les fonctions avec exécution</a:t>
            </a:r>
          </a:p>
          <a:p>
            <a:r>
              <a:rPr lang="fr-FR" b="1" dirty="0" err="1"/>
              <a:t>Step</a:t>
            </a:r>
            <a:r>
              <a:rPr lang="fr-FR" b="1" dirty="0"/>
              <a:t> over </a:t>
            </a:r>
            <a:r>
              <a:rPr lang="fr-FR" dirty="0"/>
              <a:t>– exécution des fonctions sans traçage</a:t>
            </a:r>
          </a:p>
          <a:p>
            <a:r>
              <a:rPr lang="fr-FR" b="1" dirty="0"/>
              <a:t>Continue</a:t>
            </a:r>
            <a:r>
              <a:rPr lang="fr-FR" dirty="0"/>
              <a:t> – continue l’exécution jusqu’au prochaine </a:t>
            </a:r>
            <a:r>
              <a:rPr lang="fr-FR" dirty="0" err="1"/>
              <a:t>breakpoint</a:t>
            </a:r>
            <a:endParaRPr lang="fr-FR" dirty="0"/>
          </a:p>
          <a:p>
            <a:r>
              <a:rPr lang="fr-FR" b="1" dirty="0"/>
              <a:t>Stop</a:t>
            </a:r>
            <a:r>
              <a:rPr lang="fr-FR" dirty="0"/>
              <a:t> – arrêt de l’exécution</a:t>
            </a:r>
          </a:p>
          <a:p>
            <a:r>
              <a:rPr lang="fr-FR" b="1" dirty="0"/>
              <a:t>Start</a:t>
            </a:r>
            <a:r>
              <a:rPr lang="fr-FR" dirty="0"/>
              <a:t> – démarrer la session de débogage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4139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Demo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dnspy</a:t>
            </a:r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25.11.2022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826006-0080-44B8-8BE8-BA93ED3550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8A41B7-7A1A-4B77-9C9D-D763CFA0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5427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introduction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25.11.2022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D1A263-1C8F-49DC-A19B-4448CE38BD9A}"/>
              </a:ext>
            </a:extLst>
          </p:cNvPr>
          <p:cNvSpPr txBox="1"/>
          <p:nvPr/>
        </p:nvSpPr>
        <p:spPr>
          <a:xfrm>
            <a:off x="827584" y="2204864"/>
            <a:ext cx="83254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Introduite par Microsoft depuis Windows XP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Utilise un langage orienté objet – design logiciel avancé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Dérivé du C/C++ avec des optimisations de sécurité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Supporte une large variété de plateformes – desktop, server, web, mobile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Utilisé couramment pour concevoir des infrastructures logicielles d’entreprise</a:t>
            </a:r>
          </a:p>
          <a:p>
            <a:endParaRPr lang="fr-FR" dirty="0"/>
          </a:p>
          <a:p>
            <a:r>
              <a:rPr lang="fr-FR" dirty="0"/>
              <a:t>A cause de cela 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Abusé régulièrement pour distribuer du malware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Grand potentiel d’obfuscation pour éviter la détection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Les libraires permettent l’</a:t>
            </a:r>
            <a:r>
              <a:rPr lang="fr-FR" dirty="0" err="1">
                <a:solidFill>
                  <a:srgbClr val="FF0000"/>
                </a:solidFill>
              </a:rPr>
              <a:t>aquisition</a:t>
            </a:r>
            <a:r>
              <a:rPr lang="fr-FR" dirty="0">
                <a:solidFill>
                  <a:srgbClr val="FF0000"/>
                </a:solidFill>
              </a:rPr>
              <a:t> des fonctionnalités communes avec peu d’effort</a:t>
            </a:r>
          </a:p>
        </p:txBody>
      </p:sp>
    </p:spTree>
    <p:extLst>
      <p:ext uri="{BB962C8B-B14F-4D97-AF65-F5344CB8AC3E}">
        <p14:creationId xmlns:p14="http://schemas.microsoft.com/office/powerpoint/2010/main" val="373315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en-US" noProof="1"/>
              <a:t>Langage compilé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25.11.2022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4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E099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AD22F97-20BD-4807-B046-662AE3735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42" y="2045986"/>
            <a:ext cx="8426316" cy="346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9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en-US" noProof="1"/>
              <a:t>Langage interprété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25.11.2022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5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E099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F3E6F2-4198-4202-8547-B000F4994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64" y="1938069"/>
            <a:ext cx="8820472" cy="348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68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en-US" noProof="1"/>
              <a:t>Interprété vs compilé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25.11.2022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6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E099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1018A89-FF45-43F4-8291-76413B17CEFD}"/>
              </a:ext>
            </a:extLst>
          </p:cNvPr>
          <p:cNvSpPr txBox="1"/>
          <p:nvPr/>
        </p:nvSpPr>
        <p:spPr>
          <a:xfrm>
            <a:off x="1403648" y="2492896"/>
            <a:ext cx="67785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Langage compilé :</a:t>
            </a:r>
          </a:p>
          <a:p>
            <a:endParaRPr lang="fr-FR" dirty="0"/>
          </a:p>
          <a:p>
            <a:r>
              <a:rPr lang="fr-FR" dirty="0"/>
              <a:t>Le code source est traduit en code machine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Langage interprété :</a:t>
            </a:r>
          </a:p>
          <a:p>
            <a:endParaRPr lang="fr-FR" dirty="0"/>
          </a:p>
          <a:p>
            <a:r>
              <a:rPr lang="fr-FR" dirty="0"/>
              <a:t>Le code source est traduit en </a:t>
            </a:r>
            <a:r>
              <a:rPr lang="fr-FR" dirty="0" err="1"/>
              <a:t>bytecode</a:t>
            </a:r>
            <a:r>
              <a:rPr lang="fr-FR" dirty="0"/>
              <a:t> ( </a:t>
            </a:r>
            <a:r>
              <a:rPr lang="fr-FR" dirty="0" err="1"/>
              <a:t>representation</a:t>
            </a:r>
            <a:r>
              <a:rPr lang="fr-FR" dirty="0"/>
              <a:t> </a:t>
            </a:r>
            <a:r>
              <a:rPr lang="fr-FR" dirty="0" err="1"/>
              <a:t>intérmediaire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36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en-US" noProof="1"/>
              <a:t>Le framework .NET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25.11.2022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7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E099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7B5BA91-B37C-401A-BE9D-E95FEF742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609" y="1776167"/>
            <a:ext cx="7380312" cy="434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7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en-US" noProof="1"/>
              <a:t>composants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25.11.2022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8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E099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F75CB89-221F-4652-A726-895A27802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1846513"/>
            <a:ext cx="8515350" cy="362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7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en-US" noProof="1"/>
              <a:t>versions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25.11.2022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9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E099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81F64A2-F09B-4EC9-93CE-0C24C9472720}"/>
              </a:ext>
            </a:extLst>
          </p:cNvPr>
          <p:cNvSpPr txBox="1"/>
          <p:nvPr/>
        </p:nvSpPr>
        <p:spPr>
          <a:xfrm>
            <a:off x="1238925" y="2394181"/>
            <a:ext cx="65917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Framework .NET </a:t>
            </a:r>
            <a:r>
              <a:rPr lang="fr-FR" dirty="0"/>
              <a:t>– version originale lancée en 2000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.Net </a:t>
            </a:r>
            <a:r>
              <a:rPr lang="fr-FR" b="1" dirty="0" err="1"/>
              <a:t>Core</a:t>
            </a:r>
            <a:r>
              <a:rPr lang="fr-FR" b="1" dirty="0"/>
              <a:t> </a:t>
            </a:r>
            <a:r>
              <a:rPr lang="fr-FR" dirty="0"/>
              <a:t>– similaire mais multi-plateforme (</a:t>
            </a:r>
            <a:r>
              <a:rPr lang="fr-FR" dirty="0" err="1"/>
              <a:t>Linux,Mac,Windows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.NET Standard </a:t>
            </a:r>
            <a:r>
              <a:rPr lang="fr-FR" dirty="0"/>
              <a:t>– group de libraires essentielles et pas un </a:t>
            </a:r>
          </a:p>
          <a:p>
            <a:r>
              <a:rPr lang="fr-FR" dirty="0"/>
              <a:t>environnement d’exécution (runtime)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Mono</a:t>
            </a:r>
            <a:r>
              <a:rPr lang="fr-FR" dirty="0"/>
              <a:t> – </a:t>
            </a:r>
            <a:r>
              <a:rPr lang="fr-FR" dirty="0" err="1"/>
              <a:t>framework</a:t>
            </a:r>
            <a:r>
              <a:rPr lang="fr-FR" dirty="0"/>
              <a:t> .NET multi-plateforme en open-source</a:t>
            </a:r>
          </a:p>
        </p:txBody>
      </p:sp>
    </p:spTree>
    <p:extLst>
      <p:ext uri="{BB962C8B-B14F-4D97-AF65-F5344CB8AC3E}">
        <p14:creationId xmlns:p14="http://schemas.microsoft.com/office/powerpoint/2010/main" val="212246797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-CORP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61827</TotalTime>
  <Words>742</Words>
  <Application>Microsoft Office PowerPoint</Application>
  <PresentationFormat>Affichage à l'écran (4:3)</PresentationFormat>
  <Paragraphs>226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23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Open Sans</vt:lpstr>
      <vt:lpstr>SHOWEET-CORPO</vt:lpstr>
      <vt:lpstr>Showeet theme</vt:lpstr>
      <vt:lpstr>1_Blank</vt:lpstr>
      <vt:lpstr>1_Showeet theme</vt:lpstr>
      <vt:lpstr>L’Analyse des malwares .net</vt:lpstr>
      <vt:lpstr>Le framework .NET</vt:lpstr>
      <vt:lpstr>introduction</vt:lpstr>
      <vt:lpstr>Langage compilé</vt:lpstr>
      <vt:lpstr>Langage interprété</vt:lpstr>
      <vt:lpstr>Interprété vs compilé</vt:lpstr>
      <vt:lpstr>Le framework .NET</vt:lpstr>
      <vt:lpstr>composants</vt:lpstr>
      <vt:lpstr>versions</vt:lpstr>
      <vt:lpstr>Techniques d’obfuscation</vt:lpstr>
      <vt:lpstr>L’obfuscation des malwares</vt:lpstr>
      <vt:lpstr>Types d’obfuscation</vt:lpstr>
      <vt:lpstr>Le bytecode .NET</vt:lpstr>
      <vt:lpstr>Architecture CPU vs Architecture CIL</vt:lpstr>
      <vt:lpstr>Langage orienté objet (OOB)</vt:lpstr>
      <vt:lpstr>Demo 1</vt:lpstr>
      <vt:lpstr>.NET reversing</vt:lpstr>
      <vt:lpstr>identification</vt:lpstr>
      <vt:lpstr>dnSpy</vt:lpstr>
      <vt:lpstr>Charger un assembly</vt:lpstr>
      <vt:lpstr>traçage</vt:lpstr>
      <vt:lpstr>Utilisation de base d’un debugger</vt:lpstr>
      <vt:lpstr>Demo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 - PowerPoint Template</dc:title>
  <dc:creator>showeet.com</dc:creator>
  <dc:description>© Copyright Showeet.com</dc:description>
  <cp:lastModifiedBy>Horea Moldovan</cp:lastModifiedBy>
  <cp:revision>20</cp:revision>
  <dcterms:created xsi:type="dcterms:W3CDTF">2011-05-09T14:18:21Z</dcterms:created>
  <dcterms:modified xsi:type="dcterms:W3CDTF">2022-11-25T14:09:31Z</dcterms:modified>
  <cp:category>Templates</cp:category>
</cp:coreProperties>
</file>