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59" r:id="rId6"/>
    <p:sldId id="260" r:id="rId7"/>
    <p:sldId id="262" r:id="rId8"/>
    <p:sldId id="261" r:id="rId9"/>
    <p:sldId id="263" r:id="rId10"/>
    <p:sldId id="264" r:id="rId11"/>
    <p:sldId id="267" r:id="rId12"/>
    <p:sldId id="266" r:id="rId13"/>
    <p:sldId id="268" r:id="rId14"/>
    <p:sldId id="269" r:id="rId15"/>
    <p:sldId id="271" r:id="rId16"/>
    <p:sldId id="270" r:id="rId17"/>
    <p:sldId id="272" r:id="rId18"/>
    <p:sldId id="273" r:id="rId19"/>
    <p:sldId id="274"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24"/>
  </p:normalViewPr>
  <p:slideViewPr>
    <p:cSldViewPr snapToGrid="0" snapToObjects="1">
      <p:cViewPr varScale="1">
        <p:scale>
          <a:sx n="111" d="100"/>
          <a:sy n="111" d="100"/>
        </p:scale>
        <p:origin x="3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50D881-E1E7-1242-9052-2F6EFA5D112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4990856-B9B5-E144-9A85-9C4B285F4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19DCBB1-A3E7-A84D-88FA-3388A7EE0D4F}"/>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5" name="Segnaposto piè di pagina 4">
            <a:extLst>
              <a:ext uri="{FF2B5EF4-FFF2-40B4-BE49-F238E27FC236}">
                <a16:creationId xmlns:a16="http://schemas.microsoft.com/office/drawing/2014/main" id="{12F47AFF-3D11-4241-A173-4E55F67181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F5C211-2221-954F-9C9A-8C1141F81E9C}"/>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319111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B765B4-F5A1-A148-8467-6A8DD8A61C4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FC9D60F-119D-FF4B-9F2D-009A44036306}"/>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0840633C-B2E5-EB47-96E4-BA91D0B11920}"/>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5" name="Segnaposto piè di pagina 4">
            <a:extLst>
              <a:ext uri="{FF2B5EF4-FFF2-40B4-BE49-F238E27FC236}">
                <a16:creationId xmlns:a16="http://schemas.microsoft.com/office/drawing/2014/main" id="{B09336C7-5DC6-0B49-8156-DEA00AA7ADA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27800FB-75E4-BB44-BF3A-4B51E8DF1331}"/>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184989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20808D5-BAC9-6B40-A33E-CE5504FE5B7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EFEFA71-3C25-4443-86BE-691B7DA70089}"/>
              </a:ext>
            </a:extLst>
          </p:cNvPr>
          <p:cNvSpPr>
            <a:spLocks noGrp="1"/>
          </p:cNvSpPr>
          <p:nvPr>
            <p:ph type="body" orient="vert" idx="1"/>
          </p:nvPr>
        </p:nvSpPr>
        <p:spPr>
          <a:xfrm>
            <a:off x="838200" y="365125"/>
            <a:ext cx="7734300" cy="5811838"/>
          </a:xfrm>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1BCEB1BB-380B-4344-A1DA-E7F83913B36F}"/>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5" name="Segnaposto piè di pagina 4">
            <a:extLst>
              <a:ext uri="{FF2B5EF4-FFF2-40B4-BE49-F238E27FC236}">
                <a16:creationId xmlns:a16="http://schemas.microsoft.com/office/drawing/2014/main" id="{95EF4A63-0D32-4143-B9C1-A10D6C2095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169159-2A69-2143-A767-D35707995670}"/>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183671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B9AD76-33B7-F046-BA3A-5ABC41B6A4D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89F9BD2-AC72-C44E-AEE1-4CD5DC1B8471}"/>
              </a:ext>
            </a:extLst>
          </p:cNvPr>
          <p:cNvSpPr>
            <a:spLocks noGrp="1"/>
          </p:cNvSpPr>
          <p:nvPr>
            <p:ph idx="1"/>
          </p:nvPr>
        </p:nvSpPr>
        <p:spPr/>
        <p:txBody>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B795A5A7-FFE0-244C-8563-3BB01CF7C90B}"/>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5" name="Segnaposto piè di pagina 4">
            <a:extLst>
              <a:ext uri="{FF2B5EF4-FFF2-40B4-BE49-F238E27FC236}">
                <a16:creationId xmlns:a16="http://schemas.microsoft.com/office/drawing/2014/main" id="{FB7A8370-2B20-F54E-9A1F-52CC3BCC80B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38CEEE-2F89-A94B-9D9D-E40EEE08F1CC}"/>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7564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8508A9-0AE5-FD4C-9691-DE81D3B0899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AAB63EA-F7C1-9645-830D-20FEDF498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43F3B8B5-8AB8-7F4E-8472-020D17A0995F}"/>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5" name="Segnaposto piè di pagina 4">
            <a:extLst>
              <a:ext uri="{FF2B5EF4-FFF2-40B4-BE49-F238E27FC236}">
                <a16:creationId xmlns:a16="http://schemas.microsoft.com/office/drawing/2014/main" id="{A1B4F6E7-5A21-5740-92F8-632EEF48834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B95526B-DDA4-D640-A201-B28952E5E27D}"/>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335063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0C4BA-B893-3841-AA95-28B5A914E96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059F825-6DB8-8E41-B13C-645EF1FA31E5}"/>
              </a:ext>
            </a:extLst>
          </p:cNvPr>
          <p:cNvSpPr>
            <a:spLocks noGrp="1"/>
          </p:cNvSpPr>
          <p:nvPr>
            <p:ph sz="half" idx="1"/>
          </p:nvPr>
        </p:nvSpPr>
        <p:spPr>
          <a:xfrm>
            <a:off x="838200" y="1825625"/>
            <a:ext cx="5181600" cy="4351338"/>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C6ED4B3B-0C31-C847-A532-439625A35E38}"/>
              </a:ext>
            </a:extLst>
          </p:cNvPr>
          <p:cNvSpPr>
            <a:spLocks noGrp="1"/>
          </p:cNvSpPr>
          <p:nvPr>
            <p:ph sz="half" idx="2"/>
          </p:nvPr>
        </p:nvSpPr>
        <p:spPr>
          <a:xfrm>
            <a:off x="6172200" y="1825625"/>
            <a:ext cx="5181600" cy="4351338"/>
          </a:xfrm>
        </p:spPr>
        <p:txBody>
          <a:body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D5737CCE-3771-844C-B03D-40FF8CCE8EE7}"/>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6" name="Segnaposto piè di pagina 5">
            <a:extLst>
              <a:ext uri="{FF2B5EF4-FFF2-40B4-BE49-F238E27FC236}">
                <a16:creationId xmlns:a16="http://schemas.microsoft.com/office/drawing/2014/main" id="{D45750F3-A244-2741-B045-581F23DA1EC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128AD2A-FC6B-9141-8B6F-333DF164C66D}"/>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329387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A87607-A5AD-E14A-BA7F-0F8C070DBD9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BDA26F7-73F6-2A4D-BA5D-1A828088F0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AE469057-B762-0444-ACD7-A06C061E1B82}"/>
              </a:ext>
            </a:extLst>
          </p:cNvPr>
          <p:cNvSpPr>
            <a:spLocks noGrp="1"/>
          </p:cNvSpPr>
          <p:nvPr>
            <p:ph sz="half" idx="2"/>
          </p:nvPr>
        </p:nvSpPr>
        <p:spPr>
          <a:xfrm>
            <a:off x="839788" y="2505075"/>
            <a:ext cx="5157787" cy="3684588"/>
          </a:xfrm>
        </p:spPr>
        <p:txBody>
          <a:bodyPr/>
          <a:lstStyle/>
          <a:p>
            <a:r>
              <a:rPr lang="it-IT"/>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A147A64F-2D62-5846-A7EF-C19708E9B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4B86E64C-5D55-6347-B6F9-E124A0A94F24}"/>
              </a:ext>
            </a:extLst>
          </p:cNvPr>
          <p:cNvSpPr>
            <a:spLocks noGrp="1"/>
          </p:cNvSpPr>
          <p:nvPr>
            <p:ph sz="quarter" idx="4"/>
          </p:nvPr>
        </p:nvSpPr>
        <p:spPr>
          <a:xfrm>
            <a:off x="6172200" y="2505075"/>
            <a:ext cx="5183188" cy="3684588"/>
          </a:xfrm>
        </p:spPr>
        <p:txBody>
          <a:bodyPr/>
          <a:lstStyle/>
          <a:p>
            <a:r>
              <a:rPr lang="it-IT"/>
              <a:t>Modifica gli stili del testo dello schema
Secondo livello
Terzo livello
Quarto livello
Quinto livello</a:t>
            </a:r>
          </a:p>
        </p:txBody>
      </p:sp>
      <p:sp>
        <p:nvSpPr>
          <p:cNvPr id="7" name="Segnaposto data 6">
            <a:extLst>
              <a:ext uri="{FF2B5EF4-FFF2-40B4-BE49-F238E27FC236}">
                <a16:creationId xmlns:a16="http://schemas.microsoft.com/office/drawing/2014/main" id="{A5A451AE-8791-B044-BDAE-9C929DDC46A0}"/>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8" name="Segnaposto piè di pagina 7">
            <a:extLst>
              <a:ext uri="{FF2B5EF4-FFF2-40B4-BE49-F238E27FC236}">
                <a16:creationId xmlns:a16="http://schemas.microsoft.com/office/drawing/2014/main" id="{7190D8A3-1C43-1F45-9540-F8805C63E93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E4DD073-EF2B-1647-A0A9-0EFBF22F380C}"/>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197038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0A3F9-D834-7146-A1E9-811AB0A8C6F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96038B2-FDBE-F649-A4F2-3EFC57C6CEA9}"/>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4" name="Segnaposto piè di pagina 3">
            <a:extLst>
              <a:ext uri="{FF2B5EF4-FFF2-40B4-BE49-F238E27FC236}">
                <a16:creationId xmlns:a16="http://schemas.microsoft.com/office/drawing/2014/main" id="{029855D4-09B9-D14B-85A3-40DFAEEA08F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75848D1-8680-E341-B298-8CBD367C4F69}"/>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251622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35E334F-98EA-2D43-989D-168E15930FB3}"/>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3" name="Segnaposto piè di pagina 2">
            <a:extLst>
              <a:ext uri="{FF2B5EF4-FFF2-40B4-BE49-F238E27FC236}">
                <a16:creationId xmlns:a16="http://schemas.microsoft.com/office/drawing/2014/main" id="{33D975D8-5314-4549-AE96-9D8745939B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9D1676E-9C6D-2142-AC4C-10A50B8A6905}"/>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387168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E023B2-2805-D240-AF77-4F9D509EDD5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7150141-8E1B-304D-A553-2ECBD3F153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0A00FD79-EEC1-2747-BCA2-363456FF3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272C536E-960A-0648-838B-80D8728A80C0}"/>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6" name="Segnaposto piè di pagina 5">
            <a:extLst>
              <a:ext uri="{FF2B5EF4-FFF2-40B4-BE49-F238E27FC236}">
                <a16:creationId xmlns:a16="http://schemas.microsoft.com/office/drawing/2014/main" id="{A3B7C7FF-5B72-8747-B01A-88E9D21EF50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42E4565-AC93-4A4C-87A5-95CF0DFB300E}"/>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18332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525E9-9877-C742-A96D-116B66058EB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A21FD7D-2E33-244A-932C-0201145E7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21F6BE9-CD74-6A4C-AE2E-9DEC99049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42C0592E-DB57-8143-B3E9-5B6E78E92A80}"/>
              </a:ext>
            </a:extLst>
          </p:cNvPr>
          <p:cNvSpPr>
            <a:spLocks noGrp="1"/>
          </p:cNvSpPr>
          <p:nvPr>
            <p:ph type="dt" sz="half" idx="10"/>
          </p:nvPr>
        </p:nvSpPr>
        <p:spPr/>
        <p:txBody>
          <a:bodyPr/>
          <a:lstStyle/>
          <a:p>
            <a:fld id="{E805222D-86AC-A14D-8339-9C5D6F288F57}" type="datetimeFigureOut">
              <a:rPr lang="it-IT" smtClean="0"/>
              <a:t>14/03/19</a:t>
            </a:fld>
            <a:endParaRPr lang="it-IT"/>
          </a:p>
        </p:txBody>
      </p:sp>
      <p:sp>
        <p:nvSpPr>
          <p:cNvPr id="6" name="Segnaposto piè di pagina 5">
            <a:extLst>
              <a:ext uri="{FF2B5EF4-FFF2-40B4-BE49-F238E27FC236}">
                <a16:creationId xmlns:a16="http://schemas.microsoft.com/office/drawing/2014/main" id="{BC7DCEBC-F4E3-9E4E-B915-40C67F1C832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98DA1B-FD27-274B-B79E-4D87040C7594}"/>
              </a:ext>
            </a:extLst>
          </p:cNvPr>
          <p:cNvSpPr>
            <a:spLocks noGrp="1"/>
          </p:cNvSpPr>
          <p:nvPr>
            <p:ph type="sldNum" sz="quarter" idx="12"/>
          </p:nvPr>
        </p:nvSpPr>
        <p:spPr/>
        <p:txBody>
          <a:bodyPr/>
          <a:lstStyle/>
          <a:p>
            <a:fld id="{20E0338E-ABA3-D541-B676-1EEDE58E551B}" type="slidenum">
              <a:rPr lang="it-IT" smtClean="0"/>
              <a:t>‹N›</a:t>
            </a:fld>
            <a:endParaRPr lang="it-IT"/>
          </a:p>
        </p:txBody>
      </p:sp>
    </p:spTree>
    <p:extLst>
      <p:ext uri="{BB962C8B-B14F-4D97-AF65-F5344CB8AC3E}">
        <p14:creationId xmlns:p14="http://schemas.microsoft.com/office/powerpoint/2010/main" val="329706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3000">
              <a:schemeClr val="accent4">
                <a:lumMod val="20000"/>
                <a:lumOff val="80000"/>
              </a:schemeClr>
            </a:gs>
            <a:gs pos="57000">
              <a:schemeClr val="accent4"/>
            </a:gs>
            <a:gs pos="100000">
              <a:schemeClr val="accent4"/>
            </a:gs>
          </a:gsLst>
          <a:lin ang="16200000" scaled="1"/>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5238A39-B775-AB4F-8AC2-A291AE02A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4959872-2FE7-5840-BA98-03CBB494E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F8D06AD9-2CE2-F940-9C28-60F19A83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5222D-86AC-A14D-8339-9C5D6F288F57}" type="datetimeFigureOut">
              <a:rPr lang="it-IT" smtClean="0"/>
              <a:t>14/03/19</a:t>
            </a:fld>
            <a:endParaRPr lang="it-IT"/>
          </a:p>
        </p:txBody>
      </p:sp>
      <p:sp>
        <p:nvSpPr>
          <p:cNvPr id="5" name="Segnaposto piè di pagina 4">
            <a:extLst>
              <a:ext uri="{FF2B5EF4-FFF2-40B4-BE49-F238E27FC236}">
                <a16:creationId xmlns:a16="http://schemas.microsoft.com/office/drawing/2014/main" id="{14F06E73-9C49-184B-8AF5-DE12F3BB8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C1B7407-41F0-1545-BE75-50E0C9821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0338E-ABA3-D541-B676-1EEDE58E551B}" type="slidenum">
              <a:rPr lang="it-IT" smtClean="0"/>
              <a:t>‹N›</a:t>
            </a:fld>
            <a:endParaRPr lang="it-IT"/>
          </a:p>
        </p:txBody>
      </p:sp>
    </p:spTree>
    <p:extLst>
      <p:ext uri="{BB962C8B-B14F-4D97-AF65-F5344CB8AC3E}">
        <p14:creationId xmlns:p14="http://schemas.microsoft.com/office/powerpoint/2010/main" val="357410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39FE3C6-D651-2B46-B416-646AA883C074}"/>
              </a:ext>
            </a:extLst>
          </p:cNvPr>
          <p:cNvSpPr/>
          <p:nvPr/>
        </p:nvSpPr>
        <p:spPr>
          <a:xfrm>
            <a:off x="682362" y="805713"/>
            <a:ext cx="10758487" cy="923330"/>
          </a:xfrm>
          <a:prstGeom prst="rect">
            <a:avLst/>
          </a:prstGeom>
          <a:noFill/>
        </p:spPr>
        <p:txBody>
          <a:bodyPr wrap="square" lIns="91440" tIns="45720" rIns="91440" bIns="45720">
            <a:spAutoFit/>
          </a:bodyPr>
          <a:lstStyle/>
          <a:p>
            <a:pPr algn="ctr"/>
            <a:r>
              <a:rPr lang="it-IT" sz="5400" b="1" cap="none" spc="0" dirty="0">
                <a:ln w="6600">
                  <a:solidFill>
                    <a:schemeClr val="accent2"/>
                  </a:solidFill>
                  <a:prstDash val="solid"/>
                </a:ln>
                <a:solidFill>
                  <a:srgbClr val="FFFFFF"/>
                </a:solidFill>
                <a:effectLst>
                  <a:outerShdw dist="38100" dir="2700000" algn="tl" rotWithShape="0">
                    <a:schemeClr val="accent2"/>
                  </a:outerShdw>
                </a:effectLst>
              </a:rPr>
              <a:t>Simulatore Macchine a Stati Finiti</a:t>
            </a:r>
          </a:p>
        </p:txBody>
      </p:sp>
      <p:sp>
        <p:nvSpPr>
          <p:cNvPr id="3" name="CasellaDiTesto 2">
            <a:extLst>
              <a:ext uri="{FF2B5EF4-FFF2-40B4-BE49-F238E27FC236}">
                <a16:creationId xmlns:a16="http://schemas.microsoft.com/office/drawing/2014/main" id="{A4CDD0BE-9D15-D94C-9526-0A1E0E58D596}"/>
              </a:ext>
            </a:extLst>
          </p:cNvPr>
          <p:cNvSpPr txBox="1"/>
          <p:nvPr/>
        </p:nvSpPr>
        <p:spPr>
          <a:xfrm>
            <a:off x="2511702" y="2071869"/>
            <a:ext cx="7087811" cy="4093428"/>
          </a:xfrm>
          <a:prstGeom prst="rect">
            <a:avLst/>
          </a:prstGeom>
          <a:noFill/>
        </p:spPr>
        <p:txBody>
          <a:bodyPr wrap="square" rtlCol="0">
            <a:spAutoFit/>
          </a:bodyPr>
          <a:lstStyle/>
          <a:p>
            <a:r>
              <a:rPr lang="it-IT" sz="2000" b="1" dirty="0">
                <a:solidFill>
                  <a:schemeClr val="accent4">
                    <a:lumMod val="50000"/>
                  </a:schemeClr>
                </a:solidFill>
                <a:latin typeface="Courier" pitchFamily="2" charset="0"/>
              </a:rPr>
              <a:t>ESAME DI GROUP PROJECT		AA 2018/2019</a:t>
            </a:r>
          </a:p>
          <a:p>
            <a:endParaRPr lang="it-IT" sz="2000" dirty="0">
              <a:solidFill>
                <a:schemeClr val="accent4">
                  <a:lumMod val="50000"/>
                </a:schemeClr>
              </a:solidFill>
              <a:latin typeface="Courier" pitchFamily="2" charset="0"/>
            </a:endParaRPr>
          </a:p>
          <a:p>
            <a:endParaRPr lang="it-IT" sz="2000" dirty="0">
              <a:solidFill>
                <a:schemeClr val="accent4">
                  <a:lumMod val="50000"/>
                </a:schemeClr>
              </a:solidFill>
              <a:latin typeface="Courier" pitchFamily="2" charset="0"/>
            </a:endParaRPr>
          </a:p>
          <a:p>
            <a:pPr algn="ctr"/>
            <a:r>
              <a:rPr lang="it-IT" sz="2000" b="1" dirty="0">
                <a:solidFill>
                  <a:schemeClr val="accent4">
                    <a:lumMod val="50000"/>
                  </a:schemeClr>
                </a:solidFill>
                <a:latin typeface="Courier" pitchFamily="2" charset="0"/>
              </a:rPr>
              <a:t>Studenti: </a:t>
            </a:r>
          </a:p>
          <a:p>
            <a:endParaRPr lang="it-IT" sz="2000" dirty="0">
              <a:solidFill>
                <a:schemeClr val="accent4">
                  <a:lumMod val="50000"/>
                </a:schemeClr>
              </a:solidFill>
              <a:latin typeface="Courier" pitchFamily="2" charset="0"/>
            </a:endParaRPr>
          </a:p>
          <a:p>
            <a:r>
              <a:rPr lang="it-IT" sz="2000" i="1" dirty="0">
                <a:solidFill>
                  <a:schemeClr val="accent4">
                    <a:lumMod val="50000"/>
                  </a:schemeClr>
                </a:solidFill>
                <a:latin typeface="Courier" pitchFamily="2" charset="0"/>
              </a:rPr>
              <a:t>Maria Curcio</a:t>
            </a:r>
            <a:r>
              <a:rPr lang="it-IT" sz="2000" dirty="0">
                <a:solidFill>
                  <a:schemeClr val="accent4">
                    <a:lumMod val="50000"/>
                  </a:schemeClr>
                </a:solidFill>
                <a:latin typeface="Courier" pitchFamily="2" charset="0"/>
              </a:rPr>
              <a:t>			</a:t>
            </a:r>
            <a:r>
              <a:rPr lang="it-IT" sz="2000" i="1" dirty="0">
                <a:solidFill>
                  <a:schemeClr val="accent4">
                    <a:lumMod val="50000"/>
                  </a:schemeClr>
                </a:solidFill>
                <a:latin typeface="Courier" pitchFamily="2" charset="0"/>
              </a:rPr>
              <a:t>Alberto Pompei</a:t>
            </a:r>
          </a:p>
          <a:p>
            <a:endParaRPr lang="it-IT" sz="2000" dirty="0">
              <a:solidFill>
                <a:schemeClr val="accent4">
                  <a:lumMod val="50000"/>
                </a:schemeClr>
              </a:solidFill>
              <a:latin typeface="Courier" pitchFamily="2" charset="0"/>
            </a:endParaRPr>
          </a:p>
          <a:p>
            <a:endParaRPr lang="it-IT" sz="2000" dirty="0">
              <a:solidFill>
                <a:schemeClr val="accent4">
                  <a:lumMod val="50000"/>
                </a:schemeClr>
              </a:solidFill>
              <a:latin typeface="Courier" pitchFamily="2" charset="0"/>
            </a:endParaRPr>
          </a:p>
          <a:p>
            <a:endParaRPr lang="it-IT" sz="2000" dirty="0">
              <a:solidFill>
                <a:schemeClr val="accent4">
                  <a:lumMod val="50000"/>
                </a:schemeClr>
              </a:solidFill>
              <a:latin typeface="Courier" pitchFamily="2" charset="0"/>
            </a:endParaRPr>
          </a:p>
          <a:p>
            <a:endParaRPr lang="it-IT" sz="2000" dirty="0">
              <a:solidFill>
                <a:schemeClr val="accent4">
                  <a:lumMod val="50000"/>
                </a:schemeClr>
              </a:solidFill>
              <a:latin typeface="Courier" pitchFamily="2" charset="0"/>
            </a:endParaRPr>
          </a:p>
          <a:p>
            <a:pPr algn="ctr"/>
            <a:r>
              <a:rPr lang="it-IT" sz="2000" b="1" dirty="0">
                <a:solidFill>
                  <a:schemeClr val="accent4">
                    <a:lumMod val="50000"/>
                  </a:schemeClr>
                </a:solidFill>
                <a:latin typeface="Courier" pitchFamily="2" charset="0"/>
              </a:rPr>
              <a:t>Docente Supervisore:</a:t>
            </a:r>
          </a:p>
          <a:p>
            <a:pPr algn="ctr"/>
            <a:endParaRPr lang="it-IT" sz="2000" dirty="0">
              <a:solidFill>
                <a:schemeClr val="accent4">
                  <a:lumMod val="50000"/>
                </a:schemeClr>
              </a:solidFill>
              <a:latin typeface="Courier" pitchFamily="2" charset="0"/>
            </a:endParaRPr>
          </a:p>
          <a:p>
            <a:pPr algn="ctr"/>
            <a:r>
              <a:rPr lang="it-IT" sz="2000" dirty="0">
                <a:solidFill>
                  <a:schemeClr val="accent4">
                    <a:lumMod val="50000"/>
                  </a:schemeClr>
                </a:solidFill>
                <a:latin typeface="Courier" pitchFamily="2" charset="0"/>
              </a:rPr>
              <a:t>Prof. </a:t>
            </a:r>
            <a:r>
              <a:rPr lang="it-IT" sz="2000" i="1" dirty="0">
                <a:solidFill>
                  <a:schemeClr val="accent4">
                    <a:lumMod val="50000"/>
                  </a:schemeClr>
                </a:solidFill>
                <a:latin typeface="Courier" pitchFamily="2" charset="0"/>
              </a:rPr>
              <a:t>Rosario Culmone</a:t>
            </a:r>
          </a:p>
        </p:txBody>
      </p:sp>
      <p:pic>
        <p:nvPicPr>
          <p:cNvPr id="5" name="Immagine 4">
            <a:extLst>
              <a:ext uri="{FF2B5EF4-FFF2-40B4-BE49-F238E27FC236}">
                <a16:creationId xmlns:a16="http://schemas.microsoft.com/office/drawing/2014/main" id="{89EB5250-85FD-7046-891E-C3625844BDCF}"/>
              </a:ext>
            </a:extLst>
          </p:cNvPr>
          <p:cNvPicPr>
            <a:picLocks noChangeAspect="1"/>
          </p:cNvPicPr>
          <p:nvPr/>
        </p:nvPicPr>
        <p:blipFill>
          <a:blip r:embed="rId2"/>
          <a:stretch>
            <a:fillRect/>
          </a:stretch>
        </p:blipFill>
        <p:spPr>
          <a:xfrm>
            <a:off x="439838" y="286026"/>
            <a:ext cx="1469985" cy="599523"/>
          </a:xfrm>
          <a:prstGeom prst="rect">
            <a:avLst/>
          </a:prstGeom>
        </p:spPr>
      </p:pic>
    </p:spTree>
    <p:extLst>
      <p:ext uri="{BB962C8B-B14F-4D97-AF65-F5344CB8AC3E}">
        <p14:creationId xmlns:p14="http://schemas.microsoft.com/office/powerpoint/2010/main" val="168615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3C7F5C2-5C2C-7D4C-8D38-A5C54B961EC6}"/>
              </a:ext>
            </a:extLst>
          </p:cNvPr>
          <p:cNvSpPr txBox="1"/>
          <p:nvPr/>
        </p:nvSpPr>
        <p:spPr>
          <a:xfrm>
            <a:off x="532437" y="1145891"/>
            <a:ext cx="11181144" cy="5909310"/>
          </a:xfrm>
          <a:prstGeom prst="rect">
            <a:avLst/>
          </a:prstGeom>
          <a:noFill/>
        </p:spPr>
        <p:txBody>
          <a:bodyPr wrap="square" rtlCol="0">
            <a:spAutoFit/>
          </a:bodyPr>
          <a:lstStyle/>
          <a:p>
            <a:pPr algn="just"/>
            <a:r>
              <a:rPr lang="it-IT" sz="2000" b="1" i="1" dirty="0">
                <a:solidFill>
                  <a:schemeClr val="accent4">
                    <a:lumMod val="50000"/>
                  </a:schemeClr>
                </a:solidFill>
                <a:latin typeface="Courier" pitchFamily="2" charset="0"/>
              </a:rPr>
              <a:t>Alarm</a:t>
            </a:r>
            <a:r>
              <a:rPr lang="it-IT" sz="2000" dirty="0">
                <a:solidFill>
                  <a:schemeClr val="accent4">
                    <a:lumMod val="50000"/>
                  </a:schemeClr>
                </a:solidFill>
                <a:latin typeface="Courier" pitchFamily="2" charset="0"/>
              </a:rPr>
              <a:t> è una macchina a stati che rappresenta il funzionamento di un </a:t>
            </a:r>
            <a:r>
              <a:rPr lang="it-IT" sz="2000" i="1" dirty="0">
                <a:solidFill>
                  <a:schemeClr val="accent4">
                    <a:lumMod val="50000"/>
                  </a:schemeClr>
                </a:solidFill>
                <a:latin typeface="Courier" pitchFamily="2" charset="0"/>
              </a:rPr>
              <a:t>sistema di allarme domestico</a:t>
            </a:r>
            <a:r>
              <a:rPr lang="it-IT" sz="2000" dirty="0">
                <a:solidFill>
                  <a:schemeClr val="accent4">
                    <a:lumMod val="50000"/>
                  </a:schemeClr>
                </a:solidFill>
                <a:latin typeface="Courier" pitchFamily="2" charset="0"/>
              </a:rPr>
              <a:t>. Prevede l’utilizzo di una tastiera numerica per l’inserimento della password (per attivare o disattivare il sistema di allarme); è dotato di un sensore di movimento, che rileva la presenza di un qualcosa che si muove nella stanza, ed un sensore per finestra, che rileva l’apertura di quest’ultima. </a:t>
            </a:r>
          </a:p>
          <a:p>
            <a:pPr algn="just"/>
            <a:r>
              <a:rPr lang="it-IT" sz="2000" dirty="0">
                <a:solidFill>
                  <a:schemeClr val="accent4">
                    <a:lumMod val="50000"/>
                  </a:schemeClr>
                </a:solidFill>
                <a:latin typeface="Courier" pitchFamily="2" charset="0"/>
              </a:rPr>
              <a:t>Quando almeno uno dei due sensori si attiva, il sistema passerà nello stato di allarme con simultanea attivazione della sirena.</a:t>
            </a:r>
          </a:p>
          <a:p>
            <a:pPr algn="just"/>
            <a:r>
              <a:rPr lang="it-IT" sz="2000" dirty="0">
                <a:solidFill>
                  <a:schemeClr val="accent4">
                    <a:lumMod val="50000"/>
                  </a:schemeClr>
                </a:solidFill>
                <a:latin typeface="Courier" pitchFamily="2" charset="0"/>
              </a:rPr>
              <a:t> </a:t>
            </a:r>
          </a:p>
          <a:p>
            <a:pPr algn="just"/>
            <a:r>
              <a:rPr lang="it-IT" sz="2000" dirty="0">
                <a:solidFill>
                  <a:schemeClr val="accent4">
                    <a:lumMod val="50000"/>
                  </a:schemeClr>
                </a:solidFill>
                <a:latin typeface="Courier" pitchFamily="2" charset="0"/>
              </a:rPr>
              <a:t> </a:t>
            </a:r>
          </a:p>
          <a:p>
            <a:r>
              <a:rPr lang="it-IT" sz="2000" dirty="0">
                <a:solidFill>
                  <a:schemeClr val="accent4">
                    <a:lumMod val="50000"/>
                  </a:schemeClr>
                </a:solidFill>
                <a:latin typeface="Courier" pitchFamily="2" charset="0"/>
              </a:rPr>
              <a:t>Composto da tre STATI: </a:t>
            </a:r>
          </a:p>
          <a:p>
            <a:endParaRPr lang="it-IT" sz="1400" dirty="0">
              <a:solidFill>
                <a:schemeClr val="accent4">
                  <a:lumMod val="50000"/>
                </a:schemeClr>
              </a:solidFill>
              <a:latin typeface="Courier" pitchFamily="2" charset="0"/>
            </a:endParaRPr>
          </a:p>
          <a:p>
            <a:pPr lvl="0"/>
            <a:r>
              <a:rPr lang="it-IT" sz="2000" b="1" i="1" dirty="0">
                <a:solidFill>
                  <a:schemeClr val="accent4">
                    <a:lumMod val="50000"/>
                  </a:schemeClr>
                </a:solidFill>
                <a:latin typeface="Courier" pitchFamily="2" charset="0"/>
              </a:rPr>
              <a:t>sleep</a:t>
            </a:r>
            <a:r>
              <a:rPr lang="it-IT" sz="2000" i="1" dirty="0">
                <a:solidFill>
                  <a:schemeClr val="accent4">
                    <a:lumMod val="50000"/>
                  </a:schemeClr>
                </a:solidFill>
                <a:latin typeface="Courier" pitchFamily="2" charset="0"/>
              </a:rPr>
              <a:t> </a:t>
            </a:r>
            <a:r>
              <a:rPr lang="it-IT" sz="2000" dirty="0">
                <a:solidFill>
                  <a:schemeClr val="accent4">
                    <a:lumMod val="50000"/>
                  </a:schemeClr>
                </a:solidFill>
                <a:latin typeface="Courier" pitchFamily="2" charset="0"/>
                <a:sym typeface="Wingdings" pitchFamily="2" charset="2"/>
              </a:rPr>
              <a:t></a:t>
            </a:r>
            <a:r>
              <a:rPr lang="it-IT" sz="2000" dirty="0">
                <a:solidFill>
                  <a:schemeClr val="accent4">
                    <a:lumMod val="50000"/>
                  </a:schemeClr>
                </a:solidFill>
                <a:latin typeface="Courier" pitchFamily="2" charset="0"/>
              </a:rPr>
              <a:t> è la condizione di “standby”, non vi è quindi alcun monitoraggio della stanza;</a:t>
            </a:r>
          </a:p>
          <a:p>
            <a:pPr lvl="0"/>
            <a:r>
              <a:rPr lang="it-IT" sz="2000" b="1" i="1" dirty="0">
                <a:solidFill>
                  <a:schemeClr val="accent4">
                    <a:lumMod val="50000"/>
                  </a:schemeClr>
                </a:solidFill>
                <a:latin typeface="Courier" pitchFamily="2" charset="0"/>
              </a:rPr>
              <a:t>arm</a:t>
            </a:r>
            <a:r>
              <a:rPr lang="it-IT" sz="2000" i="1" dirty="0">
                <a:solidFill>
                  <a:schemeClr val="accent4">
                    <a:lumMod val="50000"/>
                  </a:schemeClr>
                </a:solidFill>
                <a:latin typeface="Courier" pitchFamily="2" charset="0"/>
              </a:rPr>
              <a:t> </a:t>
            </a:r>
            <a:r>
              <a:rPr lang="it-IT" sz="2000" i="1" dirty="0">
                <a:solidFill>
                  <a:schemeClr val="accent4">
                    <a:lumMod val="50000"/>
                  </a:schemeClr>
                </a:solidFill>
                <a:latin typeface="Courier" pitchFamily="2" charset="0"/>
                <a:sym typeface="Wingdings" pitchFamily="2" charset="2"/>
              </a:rPr>
              <a:t></a:t>
            </a:r>
            <a:r>
              <a:rPr lang="it-IT" sz="2000" i="1" dirty="0">
                <a:solidFill>
                  <a:schemeClr val="accent4">
                    <a:lumMod val="50000"/>
                  </a:schemeClr>
                </a:solidFill>
                <a:latin typeface="Courier" pitchFamily="2" charset="0"/>
              </a:rPr>
              <a:t> </a:t>
            </a:r>
            <a:r>
              <a:rPr lang="it-IT" sz="2000" dirty="0">
                <a:solidFill>
                  <a:schemeClr val="accent4">
                    <a:lumMod val="50000"/>
                  </a:schemeClr>
                </a:solidFill>
                <a:latin typeface="Courier" pitchFamily="2" charset="0"/>
              </a:rPr>
              <a:t>è la condizione in cui il sistema di allarme è attivo ed i sensori sono in fase di rilevamento;</a:t>
            </a:r>
          </a:p>
          <a:p>
            <a:pPr lvl="0"/>
            <a:r>
              <a:rPr lang="it-IT" sz="2000" b="1" i="1" dirty="0">
                <a:solidFill>
                  <a:schemeClr val="accent4">
                    <a:lumMod val="50000"/>
                  </a:schemeClr>
                </a:solidFill>
                <a:latin typeface="Courier" pitchFamily="2" charset="0"/>
              </a:rPr>
              <a:t>alarm</a:t>
            </a:r>
            <a:r>
              <a:rPr lang="it-IT" sz="2000" i="1" dirty="0">
                <a:solidFill>
                  <a:schemeClr val="accent4">
                    <a:lumMod val="50000"/>
                  </a:schemeClr>
                </a:solidFill>
                <a:latin typeface="Courier" pitchFamily="2" charset="0"/>
              </a:rPr>
              <a:t> </a:t>
            </a:r>
            <a:r>
              <a:rPr lang="it-IT" sz="2000" i="1" dirty="0">
                <a:solidFill>
                  <a:schemeClr val="accent4">
                    <a:lumMod val="50000"/>
                  </a:schemeClr>
                </a:solidFill>
                <a:latin typeface="Courier" pitchFamily="2" charset="0"/>
                <a:sym typeface="Wingdings" pitchFamily="2" charset="2"/>
              </a:rPr>
              <a:t></a:t>
            </a:r>
            <a:r>
              <a:rPr lang="it-IT" sz="2000" i="1" dirty="0">
                <a:solidFill>
                  <a:schemeClr val="accent4">
                    <a:lumMod val="50000"/>
                  </a:schemeClr>
                </a:solidFill>
                <a:latin typeface="Courier" pitchFamily="2" charset="0"/>
              </a:rPr>
              <a:t> </a:t>
            </a:r>
            <a:r>
              <a:rPr lang="it-IT" sz="2000" dirty="0">
                <a:solidFill>
                  <a:schemeClr val="accent4">
                    <a:lumMod val="50000"/>
                  </a:schemeClr>
                </a:solidFill>
                <a:latin typeface="Courier" pitchFamily="2" charset="0"/>
              </a:rPr>
              <a:t>è la condizione in cui uno dei due sensori o entrambi hanno rilevato un’intrusione.</a:t>
            </a:r>
          </a:p>
          <a:p>
            <a:endParaRPr lang="it-IT" dirty="0"/>
          </a:p>
        </p:txBody>
      </p:sp>
      <p:sp>
        <p:nvSpPr>
          <p:cNvPr id="3" name="Rettangolo 2">
            <a:extLst>
              <a:ext uri="{FF2B5EF4-FFF2-40B4-BE49-F238E27FC236}">
                <a16:creationId xmlns:a16="http://schemas.microsoft.com/office/drawing/2014/main" id="{3F5F7E67-CCD9-4644-9CA9-7AEBB1B2DA75}"/>
              </a:ext>
            </a:extLst>
          </p:cNvPr>
          <p:cNvSpPr/>
          <p:nvPr/>
        </p:nvSpPr>
        <p:spPr>
          <a:xfrm>
            <a:off x="2578630" y="161375"/>
            <a:ext cx="650665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b="1" dirty="0">
                <a:ln/>
                <a:solidFill>
                  <a:schemeClr val="accent4"/>
                </a:solidFill>
              </a:rPr>
              <a:t>Esempio Alarm in LUA</a:t>
            </a:r>
            <a:endParaRPr lang="it-IT" sz="5400" b="1" cap="none" spc="0" dirty="0">
              <a:ln/>
              <a:solidFill>
                <a:schemeClr val="accent4"/>
              </a:solidFill>
              <a:effectLst/>
            </a:endParaRPr>
          </a:p>
        </p:txBody>
      </p:sp>
    </p:spTree>
    <p:extLst>
      <p:ext uri="{BB962C8B-B14F-4D97-AF65-F5344CB8AC3E}">
        <p14:creationId xmlns:p14="http://schemas.microsoft.com/office/powerpoint/2010/main" val="417453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823CC48-DB97-B04E-B305-201EDD97B50E}"/>
              </a:ext>
            </a:extLst>
          </p:cNvPr>
          <p:cNvSpPr txBox="1"/>
          <p:nvPr/>
        </p:nvSpPr>
        <p:spPr>
          <a:xfrm>
            <a:off x="370390" y="532435"/>
            <a:ext cx="11539959" cy="6463308"/>
          </a:xfrm>
          <a:prstGeom prst="rect">
            <a:avLst/>
          </a:prstGeom>
          <a:noFill/>
        </p:spPr>
        <p:txBody>
          <a:bodyPr wrap="square" rtlCol="0">
            <a:spAutoFit/>
          </a:bodyPr>
          <a:lstStyle/>
          <a:p>
            <a:r>
              <a:rPr lang="it-IT" sz="2200" dirty="0">
                <a:solidFill>
                  <a:schemeClr val="accent4">
                    <a:lumMod val="50000"/>
                  </a:schemeClr>
                </a:solidFill>
                <a:latin typeface="Courier" pitchFamily="2" charset="0"/>
              </a:rPr>
              <a:t>ha quattro SENSORI:</a:t>
            </a:r>
          </a:p>
          <a:p>
            <a:endParaRPr lang="it-IT" sz="2200" dirty="0">
              <a:solidFill>
                <a:schemeClr val="accent4">
                  <a:lumMod val="50000"/>
                </a:schemeClr>
              </a:solidFill>
              <a:latin typeface="Courier" pitchFamily="2" charset="0"/>
            </a:endParaRPr>
          </a:p>
          <a:p>
            <a:pPr lvl="0"/>
            <a:r>
              <a:rPr lang="it-IT" sz="2200" b="1" i="1" dirty="0">
                <a:solidFill>
                  <a:schemeClr val="accent4">
                    <a:lumMod val="50000"/>
                  </a:schemeClr>
                </a:solidFill>
                <a:latin typeface="Courier" pitchFamily="2" charset="0"/>
              </a:rPr>
              <a:t>key</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dirty="0">
                <a:solidFill>
                  <a:schemeClr val="accent4">
                    <a:lumMod val="50000"/>
                  </a:schemeClr>
                </a:solidFill>
                <a:latin typeface="Courier" pitchFamily="2" charset="0"/>
              </a:rPr>
              <a:t> rappresenta la password memorizzata;</a:t>
            </a:r>
          </a:p>
          <a:p>
            <a:pPr lvl="0"/>
            <a:r>
              <a:rPr lang="it-IT" sz="2200" b="1" i="1" dirty="0">
                <a:solidFill>
                  <a:schemeClr val="accent4">
                    <a:lumMod val="50000"/>
                  </a:schemeClr>
                </a:solidFill>
                <a:latin typeface="Courier" pitchFamily="2" charset="0"/>
              </a:rPr>
              <a:t>insKey</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rPr>
              <a:t> rappresenta l’inserimento sul tastierino numerico di una password;</a:t>
            </a:r>
          </a:p>
          <a:p>
            <a:pPr lvl="0"/>
            <a:r>
              <a:rPr lang="it-IT" sz="2200" b="1" i="1" dirty="0">
                <a:solidFill>
                  <a:schemeClr val="accent4">
                    <a:lumMod val="50000"/>
                  </a:schemeClr>
                </a:solidFill>
                <a:latin typeface="Courier" pitchFamily="2" charset="0"/>
              </a:rPr>
              <a:t>move</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dirty="0">
                <a:solidFill>
                  <a:schemeClr val="accent4">
                    <a:lumMod val="50000"/>
                  </a:schemeClr>
                </a:solidFill>
                <a:latin typeface="Courier" pitchFamily="2" charset="0"/>
              </a:rPr>
              <a:t> rileva il movimento nella stanza;</a:t>
            </a:r>
          </a:p>
          <a:p>
            <a:pPr lvl="0"/>
            <a:r>
              <a:rPr lang="it-IT" sz="2200" b="1" i="1" dirty="0">
                <a:solidFill>
                  <a:schemeClr val="accent4">
                    <a:lumMod val="50000"/>
                  </a:schemeClr>
                </a:solidFill>
                <a:latin typeface="Courier" pitchFamily="2" charset="0"/>
              </a:rPr>
              <a:t>window</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dirty="0">
                <a:solidFill>
                  <a:schemeClr val="accent4">
                    <a:lumMod val="50000"/>
                  </a:schemeClr>
                </a:solidFill>
                <a:latin typeface="Courier" pitchFamily="2" charset="0"/>
              </a:rPr>
              <a:t> rileva la finestra aperta.</a:t>
            </a:r>
          </a:p>
          <a:p>
            <a:r>
              <a:rPr lang="it-IT" sz="2200" dirty="0">
                <a:solidFill>
                  <a:schemeClr val="accent4">
                    <a:lumMod val="50000"/>
                  </a:schemeClr>
                </a:solidFill>
                <a:latin typeface="Courier" pitchFamily="2" charset="0"/>
              </a:rPr>
              <a:t> </a:t>
            </a:r>
          </a:p>
          <a:p>
            <a:endParaRPr lang="it-IT" sz="2200" dirty="0">
              <a:solidFill>
                <a:schemeClr val="accent4">
                  <a:lumMod val="50000"/>
                </a:schemeClr>
              </a:solidFill>
              <a:latin typeface="Courier" pitchFamily="2" charset="0"/>
            </a:endParaRPr>
          </a:p>
          <a:p>
            <a:endParaRPr lang="it-IT" sz="2200" dirty="0">
              <a:solidFill>
                <a:schemeClr val="accent4">
                  <a:lumMod val="50000"/>
                </a:schemeClr>
              </a:solidFill>
              <a:latin typeface="Courier" pitchFamily="2" charset="0"/>
            </a:endParaRPr>
          </a:p>
          <a:p>
            <a:r>
              <a:rPr lang="it-IT" sz="2200" dirty="0">
                <a:solidFill>
                  <a:schemeClr val="accent4">
                    <a:lumMod val="50000"/>
                  </a:schemeClr>
                </a:solidFill>
                <a:latin typeface="Courier" pitchFamily="2" charset="0"/>
              </a:rPr>
              <a:t>ha cinque ATTUATORI:</a:t>
            </a:r>
          </a:p>
          <a:p>
            <a:endParaRPr lang="it-IT" sz="2200" dirty="0">
              <a:solidFill>
                <a:schemeClr val="accent4">
                  <a:lumMod val="50000"/>
                </a:schemeClr>
              </a:solidFill>
              <a:latin typeface="Courier" pitchFamily="2" charset="0"/>
            </a:endParaRPr>
          </a:p>
          <a:p>
            <a:pPr lvl="0"/>
            <a:r>
              <a:rPr lang="it-IT" sz="2200" b="1" i="1" dirty="0">
                <a:solidFill>
                  <a:schemeClr val="accent4">
                    <a:lumMod val="50000"/>
                  </a:schemeClr>
                </a:solidFill>
                <a:latin typeface="Courier" pitchFamily="2" charset="0"/>
              </a:rPr>
              <a:t>siren</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dirty="0">
                <a:solidFill>
                  <a:schemeClr val="accent4">
                    <a:lumMod val="50000"/>
                  </a:schemeClr>
                </a:solidFill>
                <a:latin typeface="Courier" pitchFamily="2" charset="0"/>
              </a:rPr>
              <a:t> rappresenta la sirena d’allarme;</a:t>
            </a:r>
          </a:p>
          <a:p>
            <a:pPr lvl="0"/>
            <a:r>
              <a:rPr lang="it-IT" sz="2200" b="1" i="1" dirty="0">
                <a:solidFill>
                  <a:schemeClr val="accent4">
                    <a:lumMod val="50000"/>
                  </a:schemeClr>
                </a:solidFill>
                <a:latin typeface="Courier" pitchFamily="2" charset="0"/>
              </a:rPr>
              <a:t>redLed</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rPr>
              <a:t>è un led rosso;</a:t>
            </a:r>
          </a:p>
          <a:p>
            <a:pPr lvl="0"/>
            <a:r>
              <a:rPr lang="it-IT" sz="2200" b="1" i="1" dirty="0">
                <a:solidFill>
                  <a:schemeClr val="accent4">
                    <a:lumMod val="50000"/>
                  </a:schemeClr>
                </a:solidFill>
                <a:latin typeface="Courier" pitchFamily="2" charset="0"/>
              </a:rPr>
              <a:t>greenLed</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dirty="0">
                <a:solidFill>
                  <a:schemeClr val="accent4">
                    <a:lumMod val="50000"/>
                  </a:schemeClr>
                </a:solidFill>
                <a:latin typeface="Courier" pitchFamily="2" charset="0"/>
              </a:rPr>
              <a:t> è un led verde;</a:t>
            </a:r>
          </a:p>
          <a:p>
            <a:pPr lvl="0"/>
            <a:r>
              <a:rPr lang="it-IT" sz="2200" b="1" i="1" dirty="0">
                <a:solidFill>
                  <a:schemeClr val="accent4">
                    <a:lumMod val="50000"/>
                  </a:schemeClr>
                </a:solidFill>
                <a:latin typeface="Courier" pitchFamily="2" charset="0"/>
              </a:rPr>
              <a:t>lamp</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dirty="0">
                <a:solidFill>
                  <a:schemeClr val="accent4">
                    <a:lumMod val="50000"/>
                  </a:schemeClr>
                </a:solidFill>
                <a:latin typeface="Courier" pitchFamily="2" charset="0"/>
              </a:rPr>
              <a:t> è una lampada;</a:t>
            </a:r>
          </a:p>
          <a:p>
            <a:pPr lvl="0"/>
            <a:r>
              <a:rPr lang="it-IT" sz="2200" b="1" i="1" dirty="0">
                <a:solidFill>
                  <a:schemeClr val="accent4">
                    <a:lumMod val="50000"/>
                  </a:schemeClr>
                </a:solidFill>
                <a:latin typeface="Courier" pitchFamily="2" charset="0"/>
              </a:rPr>
              <a:t>beep</a:t>
            </a:r>
            <a:r>
              <a:rPr lang="it-IT" sz="2200" i="1" dirty="0">
                <a:solidFill>
                  <a:schemeClr val="accent4">
                    <a:lumMod val="50000"/>
                  </a:schemeClr>
                </a:solidFill>
                <a:latin typeface="Courier" pitchFamily="2" charset="0"/>
              </a:rPr>
              <a:t> </a:t>
            </a:r>
            <a:r>
              <a:rPr lang="it-IT" sz="2200" dirty="0">
                <a:solidFill>
                  <a:schemeClr val="accent4">
                    <a:lumMod val="50000"/>
                  </a:schemeClr>
                </a:solidFill>
                <a:latin typeface="Courier" pitchFamily="2" charset="0"/>
                <a:sym typeface="Wingdings" pitchFamily="2" charset="2"/>
              </a:rPr>
              <a:t></a:t>
            </a:r>
            <a:r>
              <a:rPr lang="it-IT" sz="2200" dirty="0">
                <a:solidFill>
                  <a:schemeClr val="accent4">
                    <a:lumMod val="50000"/>
                  </a:schemeClr>
                </a:solidFill>
                <a:latin typeface="Courier" pitchFamily="2" charset="0"/>
              </a:rPr>
              <a:t> è un suono.</a:t>
            </a:r>
          </a:p>
          <a:p>
            <a:r>
              <a:rPr lang="it-IT" sz="2200" dirty="0">
                <a:solidFill>
                  <a:schemeClr val="accent4">
                    <a:lumMod val="50000"/>
                  </a:schemeClr>
                </a:solidFill>
                <a:latin typeface="Courier" pitchFamily="2" charset="0"/>
              </a:rPr>
              <a:t> </a:t>
            </a:r>
          </a:p>
          <a:p>
            <a:endParaRPr lang="it-IT" dirty="0"/>
          </a:p>
        </p:txBody>
      </p:sp>
    </p:spTree>
    <p:extLst>
      <p:ext uri="{BB962C8B-B14F-4D97-AF65-F5344CB8AC3E}">
        <p14:creationId xmlns:p14="http://schemas.microsoft.com/office/powerpoint/2010/main" val="183514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CE7E33FC-9901-D144-952E-E8976D60827F}"/>
              </a:ext>
            </a:extLst>
          </p:cNvPr>
          <p:cNvSpPr txBox="1"/>
          <p:nvPr/>
        </p:nvSpPr>
        <p:spPr>
          <a:xfrm>
            <a:off x="578734" y="324091"/>
            <a:ext cx="9120851" cy="369332"/>
          </a:xfrm>
          <a:prstGeom prst="rect">
            <a:avLst/>
          </a:prstGeom>
          <a:noFill/>
        </p:spPr>
        <p:txBody>
          <a:bodyPr wrap="square" rtlCol="0">
            <a:spAutoFit/>
          </a:bodyPr>
          <a:lstStyle/>
          <a:p>
            <a:r>
              <a:rPr lang="it-IT" dirty="0">
                <a:solidFill>
                  <a:schemeClr val="accent4">
                    <a:lumMod val="50000"/>
                  </a:schemeClr>
                </a:solidFill>
                <a:latin typeface="Courier" pitchFamily="2" charset="0"/>
              </a:rPr>
              <a:t>Sintassi per la creazione degli STATI</a:t>
            </a:r>
          </a:p>
        </p:txBody>
      </p:sp>
      <p:sp>
        <p:nvSpPr>
          <p:cNvPr id="7" name="CasellaDiTesto 6">
            <a:extLst>
              <a:ext uri="{FF2B5EF4-FFF2-40B4-BE49-F238E27FC236}">
                <a16:creationId xmlns:a16="http://schemas.microsoft.com/office/drawing/2014/main" id="{0E902FB4-5BAF-9747-AD8B-73D801DC8088}"/>
              </a:ext>
            </a:extLst>
          </p:cNvPr>
          <p:cNvSpPr txBox="1"/>
          <p:nvPr/>
        </p:nvSpPr>
        <p:spPr>
          <a:xfrm>
            <a:off x="765859" y="3614958"/>
            <a:ext cx="9120851" cy="369332"/>
          </a:xfrm>
          <a:prstGeom prst="rect">
            <a:avLst/>
          </a:prstGeom>
          <a:noFill/>
        </p:spPr>
        <p:txBody>
          <a:bodyPr wrap="square" rtlCol="0">
            <a:spAutoFit/>
          </a:bodyPr>
          <a:lstStyle/>
          <a:p>
            <a:r>
              <a:rPr lang="it-IT" dirty="0">
                <a:solidFill>
                  <a:schemeClr val="accent4">
                    <a:lumMod val="50000"/>
                  </a:schemeClr>
                </a:solidFill>
                <a:latin typeface="Courier" pitchFamily="2" charset="0"/>
              </a:rPr>
              <a:t>Sintassi per la creazione degli ATTUATORI</a:t>
            </a:r>
          </a:p>
        </p:txBody>
      </p:sp>
      <p:sp>
        <p:nvSpPr>
          <p:cNvPr id="8" name="CasellaDiTesto 7">
            <a:extLst>
              <a:ext uri="{FF2B5EF4-FFF2-40B4-BE49-F238E27FC236}">
                <a16:creationId xmlns:a16="http://schemas.microsoft.com/office/drawing/2014/main" id="{E6589A2A-2EF1-EC48-927B-86BC592E37FF}"/>
              </a:ext>
            </a:extLst>
          </p:cNvPr>
          <p:cNvSpPr txBox="1"/>
          <p:nvPr/>
        </p:nvSpPr>
        <p:spPr>
          <a:xfrm>
            <a:off x="6194547" y="1016908"/>
            <a:ext cx="9120851" cy="369332"/>
          </a:xfrm>
          <a:prstGeom prst="rect">
            <a:avLst/>
          </a:prstGeom>
          <a:noFill/>
        </p:spPr>
        <p:txBody>
          <a:bodyPr wrap="square" rtlCol="0">
            <a:spAutoFit/>
          </a:bodyPr>
          <a:lstStyle/>
          <a:p>
            <a:r>
              <a:rPr lang="it-IT" dirty="0">
                <a:solidFill>
                  <a:schemeClr val="accent4">
                    <a:lumMod val="50000"/>
                  </a:schemeClr>
                </a:solidFill>
                <a:latin typeface="Courier" pitchFamily="2" charset="0"/>
              </a:rPr>
              <a:t>Sintassi per la creazione dei SENSORI</a:t>
            </a:r>
          </a:p>
        </p:txBody>
      </p:sp>
      <p:pic>
        <p:nvPicPr>
          <p:cNvPr id="10" name="Immagine 9">
            <a:extLst>
              <a:ext uri="{FF2B5EF4-FFF2-40B4-BE49-F238E27FC236}">
                <a16:creationId xmlns:a16="http://schemas.microsoft.com/office/drawing/2014/main" id="{E5BF80B6-CF1B-7541-9BDB-D0DF2BC0AB72}"/>
              </a:ext>
            </a:extLst>
          </p:cNvPr>
          <p:cNvPicPr>
            <a:picLocks noChangeAspect="1"/>
          </p:cNvPicPr>
          <p:nvPr/>
        </p:nvPicPr>
        <p:blipFill>
          <a:blip r:embed="rId2"/>
          <a:stretch>
            <a:fillRect/>
          </a:stretch>
        </p:blipFill>
        <p:spPr>
          <a:xfrm>
            <a:off x="682906" y="682989"/>
            <a:ext cx="3149600" cy="1828800"/>
          </a:xfrm>
          <a:prstGeom prst="rect">
            <a:avLst/>
          </a:prstGeom>
          <a:effectLst>
            <a:outerShdw blurRad="50800" dist="38100" dir="2700000" algn="tl" rotWithShape="0">
              <a:prstClr val="black">
                <a:alpha val="40000"/>
              </a:prstClr>
            </a:outerShdw>
          </a:effectLst>
        </p:spPr>
      </p:pic>
      <p:pic>
        <p:nvPicPr>
          <p:cNvPr id="12" name="Immagine 11">
            <a:extLst>
              <a:ext uri="{FF2B5EF4-FFF2-40B4-BE49-F238E27FC236}">
                <a16:creationId xmlns:a16="http://schemas.microsoft.com/office/drawing/2014/main" id="{D089CE7E-B667-CC43-ACEA-1575506D428B}"/>
              </a:ext>
            </a:extLst>
          </p:cNvPr>
          <p:cNvPicPr>
            <a:picLocks noChangeAspect="1"/>
          </p:cNvPicPr>
          <p:nvPr/>
        </p:nvPicPr>
        <p:blipFill>
          <a:blip r:embed="rId3"/>
          <a:stretch>
            <a:fillRect/>
          </a:stretch>
        </p:blipFill>
        <p:spPr>
          <a:xfrm>
            <a:off x="6308365" y="1401297"/>
            <a:ext cx="5138999" cy="2128384"/>
          </a:xfrm>
          <a:prstGeom prst="rect">
            <a:avLst/>
          </a:prstGeom>
          <a:effectLst>
            <a:outerShdw blurRad="50800" dist="38100" dir="2700000" algn="tl" rotWithShape="0">
              <a:prstClr val="black">
                <a:alpha val="40000"/>
              </a:prstClr>
            </a:outerShdw>
          </a:effectLst>
        </p:spPr>
      </p:pic>
      <p:pic>
        <p:nvPicPr>
          <p:cNvPr id="14" name="Immagine 13">
            <a:extLst>
              <a:ext uri="{FF2B5EF4-FFF2-40B4-BE49-F238E27FC236}">
                <a16:creationId xmlns:a16="http://schemas.microsoft.com/office/drawing/2014/main" id="{02985998-68C7-3A46-91B0-AC345B085E0B}"/>
              </a:ext>
            </a:extLst>
          </p:cNvPr>
          <p:cNvPicPr>
            <a:picLocks noChangeAspect="1"/>
          </p:cNvPicPr>
          <p:nvPr/>
        </p:nvPicPr>
        <p:blipFill>
          <a:blip r:embed="rId4"/>
          <a:stretch>
            <a:fillRect/>
          </a:stretch>
        </p:blipFill>
        <p:spPr>
          <a:xfrm>
            <a:off x="867217" y="3984290"/>
            <a:ext cx="5001147" cy="273518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282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A2565C8-FEA0-1745-A226-28217925DA34}"/>
              </a:ext>
            </a:extLst>
          </p:cNvPr>
          <p:cNvSpPr txBox="1"/>
          <p:nvPr/>
        </p:nvSpPr>
        <p:spPr>
          <a:xfrm>
            <a:off x="289367" y="358816"/>
            <a:ext cx="11632557" cy="1015663"/>
          </a:xfrm>
          <a:prstGeom prst="rect">
            <a:avLst/>
          </a:prstGeom>
          <a:noFill/>
        </p:spPr>
        <p:txBody>
          <a:bodyPr wrap="square" rtlCol="0">
            <a:spAutoFit/>
          </a:bodyPr>
          <a:lstStyle/>
          <a:p>
            <a:pPr algn="just"/>
            <a:r>
              <a:rPr lang="it-IT" sz="2000" dirty="0">
                <a:solidFill>
                  <a:schemeClr val="accent4">
                    <a:lumMod val="50000"/>
                  </a:schemeClr>
                </a:solidFill>
                <a:latin typeface="Courier" pitchFamily="2" charset="0"/>
                <a:ea typeface="Verdana" panose="020B0604030504040204" pitchFamily="34" charset="0"/>
                <a:cs typeface="Verdana" panose="020B0604030504040204" pitchFamily="34" charset="0"/>
              </a:rPr>
              <a:t>Le funzioni da utilizzare come azioni nelle transizioni o nei campi entry, doo ed exitt si creano così: </a:t>
            </a:r>
          </a:p>
          <a:p>
            <a:endParaRPr lang="it-IT" sz="2000" dirty="0">
              <a:latin typeface="Courier" pitchFamily="2" charset="0"/>
            </a:endParaRPr>
          </a:p>
        </p:txBody>
      </p:sp>
      <p:pic>
        <p:nvPicPr>
          <p:cNvPr id="6" name="Immagine 5">
            <a:extLst>
              <a:ext uri="{FF2B5EF4-FFF2-40B4-BE49-F238E27FC236}">
                <a16:creationId xmlns:a16="http://schemas.microsoft.com/office/drawing/2014/main" id="{1135C6BA-A779-BB40-80B3-CFBFE6435B35}"/>
              </a:ext>
            </a:extLst>
          </p:cNvPr>
          <p:cNvPicPr>
            <a:picLocks noChangeAspect="1"/>
          </p:cNvPicPr>
          <p:nvPr/>
        </p:nvPicPr>
        <p:blipFill>
          <a:blip r:embed="rId2"/>
          <a:stretch>
            <a:fillRect/>
          </a:stretch>
        </p:blipFill>
        <p:spPr>
          <a:xfrm>
            <a:off x="370390" y="1090995"/>
            <a:ext cx="11354764" cy="2717076"/>
          </a:xfrm>
          <a:prstGeom prst="rect">
            <a:avLst/>
          </a:prstGeom>
          <a:effectLst>
            <a:outerShdw blurRad="50800" dist="38100" dir="2700000" algn="tl" rotWithShape="0">
              <a:prstClr val="black">
                <a:alpha val="40000"/>
              </a:prstClr>
            </a:outerShdw>
          </a:effectLst>
        </p:spPr>
      </p:pic>
      <p:pic>
        <p:nvPicPr>
          <p:cNvPr id="10" name="Immagine 9">
            <a:extLst>
              <a:ext uri="{FF2B5EF4-FFF2-40B4-BE49-F238E27FC236}">
                <a16:creationId xmlns:a16="http://schemas.microsoft.com/office/drawing/2014/main" id="{B85A2DEC-D062-174D-B4A1-121270BD1D70}"/>
              </a:ext>
            </a:extLst>
          </p:cNvPr>
          <p:cNvPicPr>
            <a:picLocks noChangeAspect="1"/>
          </p:cNvPicPr>
          <p:nvPr/>
        </p:nvPicPr>
        <p:blipFill>
          <a:blip r:embed="rId3"/>
          <a:stretch>
            <a:fillRect/>
          </a:stretch>
        </p:blipFill>
        <p:spPr>
          <a:xfrm>
            <a:off x="4111420" y="5093584"/>
            <a:ext cx="3733800" cy="1485900"/>
          </a:xfrm>
          <a:prstGeom prst="rect">
            <a:avLst/>
          </a:prstGeom>
          <a:ln>
            <a:noFill/>
          </a:ln>
          <a:effectLst>
            <a:outerShdw blurRad="50800" dist="38100" dir="2700000" algn="tl" rotWithShape="0">
              <a:prstClr val="black">
                <a:alpha val="40000"/>
              </a:prstClr>
            </a:outerShdw>
          </a:effectLst>
        </p:spPr>
      </p:pic>
      <p:sp>
        <p:nvSpPr>
          <p:cNvPr id="11" name="CasellaDiTesto 10">
            <a:extLst>
              <a:ext uri="{FF2B5EF4-FFF2-40B4-BE49-F238E27FC236}">
                <a16:creationId xmlns:a16="http://schemas.microsoft.com/office/drawing/2014/main" id="{4BC46CFE-2E76-474A-BFD4-ED27C6E3B2C8}"/>
              </a:ext>
            </a:extLst>
          </p:cNvPr>
          <p:cNvSpPr txBox="1"/>
          <p:nvPr/>
        </p:nvSpPr>
        <p:spPr>
          <a:xfrm>
            <a:off x="370391" y="4282636"/>
            <a:ext cx="11354764" cy="1015663"/>
          </a:xfrm>
          <a:prstGeom prst="rect">
            <a:avLst/>
          </a:prstGeom>
          <a:noFill/>
        </p:spPr>
        <p:txBody>
          <a:bodyPr wrap="square" rtlCol="0">
            <a:spAutoFit/>
          </a:bodyPr>
          <a:lstStyle/>
          <a:p>
            <a:pPr algn="just"/>
            <a:r>
              <a:rPr lang="it-IT" sz="2000" dirty="0">
                <a:solidFill>
                  <a:schemeClr val="accent4">
                    <a:lumMod val="50000"/>
                  </a:schemeClr>
                </a:solidFill>
                <a:latin typeface="Courier" pitchFamily="2" charset="0"/>
              </a:rPr>
              <a:t>In tal modo, le funzioni precedentemente create, vengono assegnate ai campi “entry”, “doo” ed “exitt” degli stati:</a:t>
            </a:r>
          </a:p>
          <a:p>
            <a:endParaRPr lang="it-IT" sz="2000" dirty="0">
              <a:solidFill>
                <a:schemeClr val="accent4">
                  <a:lumMod val="50000"/>
                </a:schemeClr>
              </a:solidFill>
              <a:latin typeface="Courier" pitchFamily="2" charset="0"/>
            </a:endParaRPr>
          </a:p>
        </p:txBody>
      </p:sp>
    </p:spTree>
    <p:extLst>
      <p:ext uri="{BB962C8B-B14F-4D97-AF65-F5344CB8AC3E}">
        <p14:creationId xmlns:p14="http://schemas.microsoft.com/office/powerpoint/2010/main" val="32765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0785DE2-D02E-CC4C-ADC8-4617F9ABD226}"/>
              </a:ext>
            </a:extLst>
          </p:cNvPr>
          <p:cNvPicPr>
            <a:picLocks noChangeAspect="1"/>
          </p:cNvPicPr>
          <p:nvPr/>
        </p:nvPicPr>
        <p:blipFill>
          <a:blip r:embed="rId2"/>
          <a:stretch>
            <a:fillRect/>
          </a:stretch>
        </p:blipFill>
        <p:spPr>
          <a:xfrm>
            <a:off x="1815858" y="4328127"/>
            <a:ext cx="8521700" cy="1651000"/>
          </a:xfrm>
          <a:prstGeom prst="rect">
            <a:avLst/>
          </a:prstGeom>
          <a:effectLst>
            <a:outerShdw blurRad="50800" dist="38100" dir="2700000" algn="tl" rotWithShape="0">
              <a:prstClr val="black">
                <a:alpha val="40000"/>
              </a:prstClr>
            </a:outerShdw>
          </a:effectLst>
        </p:spPr>
      </p:pic>
      <p:pic>
        <p:nvPicPr>
          <p:cNvPr id="7" name="Immagine 6">
            <a:extLst>
              <a:ext uri="{FF2B5EF4-FFF2-40B4-BE49-F238E27FC236}">
                <a16:creationId xmlns:a16="http://schemas.microsoft.com/office/drawing/2014/main" id="{08B7C804-14DB-434D-9ED3-67F212A37DC6}"/>
              </a:ext>
            </a:extLst>
          </p:cNvPr>
          <p:cNvPicPr>
            <a:picLocks noChangeAspect="1"/>
          </p:cNvPicPr>
          <p:nvPr/>
        </p:nvPicPr>
        <p:blipFill>
          <a:blip r:embed="rId3"/>
          <a:stretch>
            <a:fillRect/>
          </a:stretch>
        </p:blipFill>
        <p:spPr>
          <a:xfrm>
            <a:off x="2752602" y="1752609"/>
            <a:ext cx="6527800" cy="850900"/>
          </a:xfrm>
          <a:prstGeom prst="rect">
            <a:avLst/>
          </a:prstGeom>
          <a:effectLst>
            <a:outerShdw blurRad="50800" dist="38100" dir="2700000" algn="tl" rotWithShape="0">
              <a:prstClr val="black">
                <a:alpha val="40000"/>
              </a:prstClr>
            </a:outerShdw>
          </a:effectLst>
        </p:spPr>
      </p:pic>
      <p:sp>
        <p:nvSpPr>
          <p:cNvPr id="8" name="CasellaDiTesto 7">
            <a:extLst>
              <a:ext uri="{FF2B5EF4-FFF2-40B4-BE49-F238E27FC236}">
                <a16:creationId xmlns:a16="http://schemas.microsoft.com/office/drawing/2014/main" id="{C6041AFD-B56A-784D-B9B9-8939CF9510B6}"/>
              </a:ext>
            </a:extLst>
          </p:cNvPr>
          <p:cNvSpPr txBox="1"/>
          <p:nvPr/>
        </p:nvSpPr>
        <p:spPr>
          <a:xfrm>
            <a:off x="648182" y="544016"/>
            <a:ext cx="10857053" cy="1323439"/>
          </a:xfrm>
          <a:prstGeom prst="rect">
            <a:avLst/>
          </a:prstGeom>
          <a:noFill/>
        </p:spPr>
        <p:txBody>
          <a:bodyPr wrap="square" rtlCol="0">
            <a:spAutoFit/>
          </a:bodyPr>
          <a:lstStyle/>
          <a:p>
            <a:pPr algn="just"/>
            <a:r>
              <a:rPr lang="it-IT" sz="2000" dirty="0">
                <a:solidFill>
                  <a:schemeClr val="accent4">
                    <a:lumMod val="50000"/>
                  </a:schemeClr>
                </a:solidFill>
                <a:latin typeface="Courier" pitchFamily="2" charset="0"/>
              </a:rPr>
              <a:t>Le condizioni, da inserire nelle transizioni, si dichiarano nel modo seguente, come funzione, perché il valore deve poter essere aggiornato contestualmente ai cambiamenti dei sensori:</a:t>
            </a:r>
          </a:p>
          <a:p>
            <a:pPr algn="just"/>
            <a:endParaRPr lang="it-IT" sz="2000" dirty="0">
              <a:solidFill>
                <a:schemeClr val="accent4">
                  <a:lumMod val="50000"/>
                </a:schemeClr>
              </a:solidFill>
              <a:latin typeface="Courier" pitchFamily="2" charset="0"/>
            </a:endParaRPr>
          </a:p>
        </p:txBody>
      </p:sp>
      <p:sp>
        <p:nvSpPr>
          <p:cNvPr id="9" name="CasellaDiTesto 8">
            <a:extLst>
              <a:ext uri="{FF2B5EF4-FFF2-40B4-BE49-F238E27FC236}">
                <a16:creationId xmlns:a16="http://schemas.microsoft.com/office/drawing/2014/main" id="{8325149B-A6A8-6D45-BEE6-2739AC3912F8}"/>
              </a:ext>
            </a:extLst>
          </p:cNvPr>
          <p:cNvSpPr txBox="1"/>
          <p:nvPr/>
        </p:nvSpPr>
        <p:spPr>
          <a:xfrm>
            <a:off x="1134319" y="3819646"/>
            <a:ext cx="8275899" cy="707886"/>
          </a:xfrm>
          <a:prstGeom prst="rect">
            <a:avLst/>
          </a:prstGeom>
          <a:noFill/>
        </p:spPr>
        <p:txBody>
          <a:bodyPr wrap="square" rtlCol="0">
            <a:spAutoFit/>
          </a:bodyPr>
          <a:lstStyle/>
          <a:p>
            <a:r>
              <a:rPr lang="it-IT" sz="2000" dirty="0">
                <a:solidFill>
                  <a:schemeClr val="accent4">
                    <a:lumMod val="50000"/>
                  </a:schemeClr>
                </a:solidFill>
                <a:latin typeface="Courier" pitchFamily="2" charset="0"/>
              </a:rPr>
              <a:t>Le transizioni si dichiarano così:</a:t>
            </a:r>
          </a:p>
          <a:p>
            <a:endParaRPr lang="it-IT" sz="2000" dirty="0">
              <a:solidFill>
                <a:schemeClr val="accent4">
                  <a:lumMod val="50000"/>
                </a:schemeClr>
              </a:solidFill>
              <a:latin typeface="Courier" pitchFamily="2" charset="0"/>
            </a:endParaRPr>
          </a:p>
        </p:txBody>
      </p:sp>
    </p:spTree>
    <p:extLst>
      <p:ext uri="{BB962C8B-B14F-4D97-AF65-F5344CB8AC3E}">
        <p14:creationId xmlns:p14="http://schemas.microsoft.com/office/powerpoint/2010/main" val="153203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BE8E42BB-BE50-A84E-8750-3753C0CBBC22}"/>
              </a:ext>
            </a:extLst>
          </p:cNvPr>
          <p:cNvSpPr/>
          <p:nvPr/>
        </p:nvSpPr>
        <p:spPr>
          <a:xfrm>
            <a:off x="405114" y="422096"/>
            <a:ext cx="11273742" cy="1477328"/>
          </a:xfrm>
          <a:prstGeom prst="rect">
            <a:avLst/>
          </a:prstGeom>
        </p:spPr>
        <p:txBody>
          <a:bodyPr wrap="square">
            <a:spAutoFit/>
          </a:bodyPr>
          <a:lstStyle/>
          <a:p>
            <a:pPr algn="just">
              <a:spcAft>
                <a:spcPts val="0"/>
              </a:spcAft>
            </a:pPr>
            <a:r>
              <a:rPr lang="it-IT"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Si possono eseguire due tipi di simulazioni:</a:t>
            </a:r>
            <a:endParaRPr lang="it-IT" sz="1600" dirty="0">
              <a:solidFill>
                <a:schemeClr val="accent4">
                  <a:lumMod val="50000"/>
                </a:schemeClr>
              </a:solidFill>
              <a:latin typeface="Courier" pitchFamily="2" charset="0"/>
              <a:ea typeface="Calibri" panose="020F0502020204030204" pitchFamily="34" charset="0"/>
              <a:cs typeface="Times New Roman" panose="02020603050405020304" pitchFamily="18" charset="0"/>
            </a:endParaRPr>
          </a:p>
          <a:p>
            <a:pPr algn="just">
              <a:spcAft>
                <a:spcPts val="0"/>
              </a:spcAft>
            </a:pPr>
            <a:r>
              <a:rPr lang="it-IT"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 </a:t>
            </a:r>
            <a:endParaRPr lang="it-IT" sz="1600" dirty="0">
              <a:solidFill>
                <a:schemeClr val="accent4">
                  <a:lumMod val="50000"/>
                </a:schemeClr>
              </a:solidFill>
              <a:latin typeface="Courier" pitchFamily="2" charset="0"/>
              <a:ea typeface="Calibri" panose="020F0502020204030204" pitchFamily="34" charset="0"/>
              <a:cs typeface="Times New Roman" panose="02020603050405020304" pitchFamily="18" charset="0"/>
            </a:endParaRPr>
          </a:p>
          <a:p>
            <a:pPr algn="just">
              <a:spcAft>
                <a:spcPts val="0"/>
              </a:spcAft>
            </a:pPr>
            <a:r>
              <a:rPr lang="it-IT" b="1"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MANUALE</a:t>
            </a:r>
            <a:r>
              <a:rPr lang="it-IT" dirty="0">
                <a:solidFill>
                  <a:schemeClr val="accent4">
                    <a:lumMod val="50000"/>
                  </a:schemeClr>
                </a:solidFill>
                <a:latin typeface="Courier" pitchFamily="2" charset="0"/>
                <a:ea typeface="Calibri" panose="020F0502020204030204" pitchFamily="34" charset="0"/>
                <a:cs typeface="Times New Roman" panose="02020603050405020304" pitchFamily="18" charset="0"/>
                <a:sym typeface="Wingdings" pitchFamily="2" charset="2"/>
              </a:rPr>
              <a:t></a:t>
            </a:r>
            <a:r>
              <a:rPr lang="it-IT"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 l’utente setta di volta in volta i valori dei sensori che vuole testare ed il risultato, quindi un eventuale cambiamento di stato e/o esecuzione di azioni, appare a video.</a:t>
            </a:r>
            <a:endParaRPr lang="it-IT" sz="1600" dirty="0">
              <a:solidFill>
                <a:schemeClr val="accent4">
                  <a:lumMod val="50000"/>
                </a:schemeClr>
              </a:solidFill>
              <a:effectLst/>
              <a:latin typeface="Courier" pitchFamily="2" charset="0"/>
              <a:ea typeface="Calibri" panose="020F0502020204030204" pitchFamily="34" charset="0"/>
              <a:cs typeface="Times New Roman" panose="02020603050405020304" pitchFamily="18" charset="0"/>
            </a:endParaRPr>
          </a:p>
        </p:txBody>
      </p:sp>
      <p:sp>
        <p:nvSpPr>
          <p:cNvPr id="7" name="CasellaDiTesto 6">
            <a:extLst>
              <a:ext uri="{FF2B5EF4-FFF2-40B4-BE49-F238E27FC236}">
                <a16:creationId xmlns:a16="http://schemas.microsoft.com/office/drawing/2014/main" id="{CEAC3944-692F-B940-99BE-16A478BEA9E9}"/>
              </a:ext>
            </a:extLst>
          </p:cNvPr>
          <p:cNvSpPr txBox="1"/>
          <p:nvPr/>
        </p:nvSpPr>
        <p:spPr>
          <a:xfrm>
            <a:off x="405115" y="2314937"/>
            <a:ext cx="11273742" cy="4524315"/>
          </a:xfrm>
          <a:prstGeom prst="rect">
            <a:avLst/>
          </a:prstGeom>
          <a:noFill/>
        </p:spPr>
        <p:txBody>
          <a:bodyPr wrap="square" rtlCol="0">
            <a:spAutoFit/>
          </a:bodyPr>
          <a:lstStyle/>
          <a:p>
            <a:pPr algn="just"/>
            <a:r>
              <a:rPr lang="it-IT" b="1" dirty="0">
                <a:solidFill>
                  <a:schemeClr val="accent4">
                    <a:lumMod val="50000"/>
                  </a:schemeClr>
                </a:solidFill>
                <a:latin typeface="Courier" pitchFamily="2" charset="0"/>
              </a:rPr>
              <a:t>SIMULAZIONE RANDOM</a:t>
            </a:r>
            <a:r>
              <a:rPr lang="it-IT" dirty="0">
                <a:solidFill>
                  <a:schemeClr val="accent4">
                    <a:lumMod val="50000"/>
                  </a:schemeClr>
                </a:solidFill>
                <a:latin typeface="Courier" pitchFamily="2" charset="0"/>
                <a:sym typeface="Wingdings" pitchFamily="2" charset="2"/>
              </a:rPr>
              <a:t></a:t>
            </a:r>
            <a:r>
              <a:rPr lang="it-IT" dirty="0">
                <a:solidFill>
                  <a:schemeClr val="accent4">
                    <a:lumMod val="50000"/>
                  </a:schemeClr>
                </a:solidFill>
                <a:latin typeface="Courier" pitchFamily="2" charset="0"/>
              </a:rPr>
              <a:t> l’utente inserisce il numero di simulazioni che vuole effettuare e come secondo campo, inserisce “nil” se vuole che queste siano effettuate su tutti i sensori, invece inserisce una tabella con uno o più nomi dei sensori con il relativo range se vuole restringere la simulazione a pochi sensori scelti.</a:t>
            </a:r>
          </a:p>
          <a:p>
            <a:pPr algn="just"/>
            <a:r>
              <a:rPr lang="it-IT" dirty="0">
                <a:solidFill>
                  <a:schemeClr val="accent4">
                    <a:lumMod val="50000"/>
                  </a:schemeClr>
                </a:solidFill>
                <a:latin typeface="Courier" pitchFamily="2" charset="0"/>
              </a:rPr>
              <a:t>I risultati di tale simulazione, li stampa in un file chiamato “logFile” dove per ogni simulazione è indicato lo stato di partenza, il sensore modificato, il valore di questo sensore, eventuale transizione (ECA) e l’eventuale stato di arrivo. Alla fine stampa i DATI STATISTICI per ogni Stato (occurrences</a:t>
            </a:r>
            <a:r>
              <a:rPr lang="it-IT" dirty="0">
                <a:solidFill>
                  <a:schemeClr val="accent4">
                    <a:lumMod val="50000"/>
                  </a:schemeClr>
                </a:solidFill>
                <a:latin typeface="Courier" pitchFamily="2" charset="0"/>
                <a:sym typeface="Wingdings" pitchFamily="2" charset="2"/>
              </a:rPr>
              <a:t></a:t>
            </a:r>
            <a:r>
              <a:rPr lang="it-IT" dirty="0">
                <a:solidFill>
                  <a:schemeClr val="accent4">
                    <a:lumMod val="50000"/>
                  </a:schemeClr>
                </a:solidFill>
                <a:latin typeface="Courier" pitchFamily="2" charset="0"/>
              </a:rPr>
              <a:t> numero di volte in cui si è andati in quello stato), Sensore (change occurrences</a:t>
            </a:r>
            <a:r>
              <a:rPr lang="it-IT" dirty="0">
                <a:solidFill>
                  <a:schemeClr val="accent4">
                    <a:lumMod val="50000"/>
                  </a:schemeClr>
                </a:solidFill>
                <a:latin typeface="Courier" pitchFamily="2" charset="0"/>
                <a:sym typeface="Wingdings" pitchFamily="2" charset="2"/>
              </a:rPr>
              <a:t></a:t>
            </a:r>
            <a:r>
              <a:rPr lang="it-IT" dirty="0">
                <a:solidFill>
                  <a:schemeClr val="accent4">
                    <a:lumMod val="50000"/>
                  </a:schemeClr>
                </a:solidFill>
                <a:latin typeface="Courier" pitchFamily="2" charset="0"/>
              </a:rPr>
              <a:t> numero di volte in cui il sensore è stato modificato; transitions produced</a:t>
            </a:r>
            <a:r>
              <a:rPr lang="it-IT" dirty="0">
                <a:solidFill>
                  <a:schemeClr val="accent4">
                    <a:lumMod val="50000"/>
                  </a:schemeClr>
                </a:solidFill>
                <a:latin typeface="Courier" pitchFamily="2" charset="0"/>
                <a:sym typeface="Wingdings" pitchFamily="2" charset="2"/>
              </a:rPr>
              <a:t></a:t>
            </a:r>
            <a:r>
              <a:rPr lang="it-IT" dirty="0">
                <a:solidFill>
                  <a:schemeClr val="accent4">
                    <a:lumMod val="50000"/>
                  </a:schemeClr>
                </a:solidFill>
                <a:latin typeface="Courier" pitchFamily="2" charset="0"/>
              </a:rPr>
              <a:t> numero di volte in cui il cambiamento del sensore ha causato una transizione), Attuatore (change occurrences</a:t>
            </a:r>
            <a:r>
              <a:rPr lang="it-IT" dirty="0">
                <a:solidFill>
                  <a:schemeClr val="accent4">
                    <a:lumMod val="50000"/>
                  </a:schemeClr>
                </a:solidFill>
                <a:latin typeface="Courier" pitchFamily="2" charset="0"/>
                <a:sym typeface="Wingdings" pitchFamily="2" charset="2"/>
              </a:rPr>
              <a:t></a:t>
            </a:r>
            <a:r>
              <a:rPr lang="it-IT" dirty="0">
                <a:solidFill>
                  <a:schemeClr val="accent4">
                    <a:lumMod val="50000"/>
                  </a:schemeClr>
                </a:solidFill>
                <a:latin typeface="Courier" pitchFamily="2" charset="0"/>
              </a:rPr>
              <a:t> numero di volte in cui l’attuatore è stato modificato; transitions produced</a:t>
            </a:r>
            <a:r>
              <a:rPr lang="it-IT" dirty="0">
                <a:solidFill>
                  <a:schemeClr val="accent4">
                    <a:lumMod val="50000"/>
                  </a:schemeClr>
                </a:solidFill>
                <a:latin typeface="Courier" pitchFamily="2" charset="0"/>
                <a:sym typeface="Wingdings" pitchFamily="2" charset="2"/>
              </a:rPr>
              <a:t></a:t>
            </a:r>
            <a:r>
              <a:rPr lang="it-IT" dirty="0">
                <a:solidFill>
                  <a:schemeClr val="accent4">
                    <a:lumMod val="50000"/>
                  </a:schemeClr>
                </a:solidFill>
                <a:latin typeface="Courier" pitchFamily="2" charset="0"/>
              </a:rPr>
              <a:t> numero di volte in cui il cambiamento dell’attuatore ha causato una transizione)</a:t>
            </a:r>
          </a:p>
          <a:p>
            <a:pPr algn="just"/>
            <a:endParaRPr lang="it-IT" dirty="0">
              <a:solidFill>
                <a:schemeClr val="accent4">
                  <a:lumMod val="50000"/>
                </a:schemeClr>
              </a:solidFill>
              <a:latin typeface="Courier" pitchFamily="2" charset="0"/>
            </a:endParaRPr>
          </a:p>
        </p:txBody>
      </p:sp>
    </p:spTree>
    <p:extLst>
      <p:ext uri="{BB962C8B-B14F-4D97-AF65-F5344CB8AC3E}">
        <p14:creationId xmlns:p14="http://schemas.microsoft.com/office/powerpoint/2010/main" val="156843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sellaDiTesto 15">
            <a:extLst>
              <a:ext uri="{FF2B5EF4-FFF2-40B4-BE49-F238E27FC236}">
                <a16:creationId xmlns:a16="http://schemas.microsoft.com/office/drawing/2014/main" id="{603AC5B1-AD8C-B045-95A1-B8531B6CED64}"/>
              </a:ext>
            </a:extLst>
          </p:cNvPr>
          <p:cNvSpPr txBox="1"/>
          <p:nvPr/>
        </p:nvSpPr>
        <p:spPr>
          <a:xfrm>
            <a:off x="462987" y="1329082"/>
            <a:ext cx="8275899" cy="646331"/>
          </a:xfrm>
          <a:prstGeom prst="rect">
            <a:avLst/>
          </a:prstGeom>
          <a:noFill/>
        </p:spPr>
        <p:txBody>
          <a:bodyPr wrap="square" rtlCol="0">
            <a:spAutoFit/>
          </a:bodyPr>
          <a:lstStyle/>
          <a:p>
            <a:r>
              <a:rPr lang="it-IT" dirty="0">
                <a:solidFill>
                  <a:schemeClr val="accent4">
                    <a:lumMod val="50000"/>
                  </a:schemeClr>
                </a:solidFill>
                <a:latin typeface="Courier" pitchFamily="2" charset="0"/>
              </a:rPr>
              <a:t>Cinquanta simulazioni random su tutti i sensori della FSM:</a:t>
            </a:r>
          </a:p>
          <a:p>
            <a:endParaRPr lang="it-IT" dirty="0">
              <a:solidFill>
                <a:schemeClr val="accent4">
                  <a:lumMod val="50000"/>
                </a:schemeClr>
              </a:solidFill>
              <a:latin typeface="Courier" pitchFamily="2" charset="0"/>
            </a:endParaRPr>
          </a:p>
        </p:txBody>
      </p:sp>
      <p:sp>
        <p:nvSpPr>
          <p:cNvPr id="17" name="CasellaDiTesto 16">
            <a:extLst>
              <a:ext uri="{FF2B5EF4-FFF2-40B4-BE49-F238E27FC236}">
                <a16:creationId xmlns:a16="http://schemas.microsoft.com/office/drawing/2014/main" id="{58E5BAEE-7593-6249-9F84-46AC61B7A139}"/>
              </a:ext>
            </a:extLst>
          </p:cNvPr>
          <p:cNvSpPr txBox="1"/>
          <p:nvPr/>
        </p:nvSpPr>
        <p:spPr>
          <a:xfrm>
            <a:off x="462987" y="1858586"/>
            <a:ext cx="9464234" cy="646331"/>
          </a:xfrm>
          <a:prstGeom prst="rect">
            <a:avLst/>
          </a:prstGeom>
          <a:noFill/>
        </p:spPr>
        <p:txBody>
          <a:bodyPr wrap="square" rtlCol="0">
            <a:spAutoFit/>
          </a:bodyPr>
          <a:lstStyle/>
          <a:p>
            <a:r>
              <a:rPr lang="it-IT" dirty="0">
                <a:solidFill>
                  <a:schemeClr val="accent4">
                    <a:lumMod val="50000"/>
                  </a:schemeClr>
                </a:solidFill>
                <a:latin typeface="Courier" pitchFamily="2" charset="0"/>
              </a:rPr>
              <a:t>Cinquanta simulazioni random su alcuni sensori:</a:t>
            </a:r>
          </a:p>
          <a:p>
            <a:endParaRPr lang="it-IT" dirty="0">
              <a:solidFill>
                <a:schemeClr val="accent4">
                  <a:lumMod val="50000"/>
                </a:schemeClr>
              </a:solidFill>
              <a:latin typeface="Courier" pitchFamily="2" charset="0"/>
            </a:endParaRPr>
          </a:p>
        </p:txBody>
      </p:sp>
      <p:sp>
        <p:nvSpPr>
          <p:cNvPr id="9" name="CasellaDiTesto 8">
            <a:extLst>
              <a:ext uri="{FF2B5EF4-FFF2-40B4-BE49-F238E27FC236}">
                <a16:creationId xmlns:a16="http://schemas.microsoft.com/office/drawing/2014/main" id="{B61A2F93-A1A6-2C4F-ADC6-16C50808738D}"/>
              </a:ext>
            </a:extLst>
          </p:cNvPr>
          <p:cNvSpPr txBox="1"/>
          <p:nvPr/>
        </p:nvSpPr>
        <p:spPr>
          <a:xfrm>
            <a:off x="462987" y="460083"/>
            <a:ext cx="11227443" cy="1015663"/>
          </a:xfrm>
          <a:prstGeom prst="rect">
            <a:avLst/>
          </a:prstGeom>
          <a:noFill/>
        </p:spPr>
        <p:txBody>
          <a:bodyPr wrap="square" rtlCol="0">
            <a:spAutoFit/>
          </a:bodyPr>
          <a:lstStyle/>
          <a:p>
            <a:pPr algn="just"/>
            <a:r>
              <a:rPr lang="it-IT" sz="2000" dirty="0">
                <a:solidFill>
                  <a:schemeClr val="accent4">
                    <a:lumMod val="50000"/>
                  </a:schemeClr>
                </a:solidFill>
                <a:latin typeface="Courier" pitchFamily="2" charset="0"/>
              </a:rPr>
              <a:t>Per l’esecuzione del simulatore si deve inizialmente settare lo stato di partenza:</a:t>
            </a:r>
          </a:p>
          <a:p>
            <a:pPr algn="just"/>
            <a:endParaRPr lang="it-IT" sz="2000" dirty="0">
              <a:solidFill>
                <a:schemeClr val="accent4">
                  <a:lumMod val="50000"/>
                </a:schemeClr>
              </a:solidFill>
              <a:latin typeface="Courier" pitchFamily="2" charset="0"/>
            </a:endParaRPr>
          </a:p>
        </p:txBody>
      </p:sp>
      <p:pic>
        <p:nvPicPr>
          <p:cNvPr id="11" name="Immagine 10">
            <a:extLst>
              <a:ext uri="{FF2B5EF4-FFF2-40B4-BE49-F238E27FC236}">
                <a16:creationId xmlns:a16="http://schemas.microsoft.com/office/drawing/2014/main" id="{BBE072E2-9390-2949-9F30-152F3F60229F}"/>
              </a:ext>
            </a:extLst>
          </p:cNvPr>
          <p:cNvPicPr>
            <a:picLocks noChangeAspect="1"/>
          </p:cNvPicPr>
          <p:nvPr/>
        </p:nvPicPr>
        <p:blipFill>
          <a:blip r:embed="rId2"/>
          <a:stretch>
            <a:fillRect/>
          </a:stretch>
        </p:blipFill>
        <p:spPr>
          <a:xfrm>
            <a:off x="2219202" y="853508"/>
            <a:ext cx="3694503" cy="269235"/>
          </a:xfrm>
          <a:prstGeom prst="rect">
            <a:avLst/>
          </a:prstGeom>
          <a:effectLst>
            <a:outerShdw blurRad="50800" dist="38100" dir="2700000" algn="tl" rotWithShape="0">
              <a:prstClr val="black">
                <a:alpha val="40000"/>
              </a:prstClr>
            </a:outerShdw>
          </a:effectLst>
        </p:spPr>
      </p:pic>
      <p:pic>
        <p:nvPicPr>
          <p:cNvPr id="13" name="Immagine 12">
            <a:extLst>
              <a:ext uri="{FF2B5EF4-FFF2-40B4-BE49-F238E27FC236}">
                <a16:creationId xmlns:a16="http://schemas.microsoft.com/office/drawing/2014/main" id="{52314DA1-B81C-9442-A15D-12E88A1E25C1}"/>
              </a:ext>
            </a:extLst>
          </p:cNvPr>
          <p:cNvPicPr>
            <a:picLocks noChangeAspect="1"/>
          </p:cNvPicPr>
          <p:nvPr/>
        </p:nvPicPr>
        <p:blipFill>
          <a:blip r:embed="rId3"/>
          <a:stretch>
            <a:fillRect/>
          </a:stretch>
        </p:blipFill>
        <p:spPr>
          <a:xfrm>
            <a:off x="8681011" y="1377695"/>
            <a:ext cx="3139876" cy="250600"/>
          </a:xfrm>
          <a:prstGeom prst="rect">
            <a:avLst/>
          </a:prstGeom>
          <a:effectLst>
            <a:outerShdw blurRad="50800" dist="38100" dir="2700000" algn="tl" rotWithShape="0">
              <a:prstClr val="black">
                <a:alpha val="40000"/>
              </a:prstClr>
            </a:outerShdw>
          </a:effectLst>
        </p:spPr>
      </p:pic>
      <p:pic>
        <p:nvPicPr>
          <p:cNvPr id="15" name="Immagine 14">
            <a:extLst>
              <a:ext uri="{FF2B5EF4-FFF2-40B4-BE49-F238E27FC236}">
                <a16:creationId xmlns:a16="http://schemas.microsoft.com/office/drawing/2014/main" id="{0B14029E-DD10-9949-888C-3E1D61F21BA1}"/>
              </a:ext>
            </a:extLst>
          </p:cNvPr>
          <p:cNvPicPr>
            <a:picLocks noChangeAspect="1"/>
          </p:cNvPicPr>
          <p:nvPr/>
        </p:nvPicPr>
        <p:blipFill>
          <a:blip r:embed="rId4"/>
          <a:stretch>
            <a:fillRect/>
          </a:stretch>
        </p:blipFill>
        <p:spPr>
          <a:xfrm>
            <a:off x="3282624" y="2239626"/>
            <a:ext cx="8538263" cy="243148"/>
          </a:xfrm>
          <a:prstGeom prst="rect">
            <a:avLst/>
          </a:prstGeom>
          <a:effectLst>
            <a:outerShdw blurRad="50800" dist="38100" dir="2700000" algn="tl" rotWithShape="0">
              <a:prstClr val="black">
                <a:alpha val="40000"/>
              </a:prstClr>
            </a:outerShdw>
          </a:effectLst>
        </p:spPr>
      </p:pic>
      <p:pic>
        <p:nvPicPr>
          <p:cNvPr id="21" name="Immagine 20">
            <a:extLst>
              <a:ext uri="{FF2B5EF4-FFF2-40B4-BE49-F238E27FC236}">
                <a16:creationId xmlns:a16="http://schemas.microsoft.com/office/drawing/2014/main" id="{1FAAC7BD-266D-3346-BCEC-5F87939C7A39}"/>
              </a:ext>
            </a:extLst>
          </p:cNvPr>
          <p:cNvPicPr>
            <a:picLocks noChangeAspect="1"/>
          </p:cNvPicPr>
          <p:nvPr/>
        </p:nvPicPr>
        <p:blipFill>
          <a:blip r:embed="rId5"/>
          <a:stretch>
            <a:fillRect/>
          </a:stretch>
        </p:blipFill>
        <p:spPr>
          <a:xfrm>
            <a:off x="682906" y="3387449"/>
            <a:ext cx="5130800" cy="3200400"/>
          </a:xfrm>
          <a:prstGeom prst="rect">
            <a:avLst/>
          </a:prstGeom>
          <a:effectLst>
            <a:outerShdw blurRad="50800" dist="38100" dir="2700000" algn="tl" rotWithShape="0">
              <a:prstClr val="black">
                <a:alpha val="40000"/>
              </a:prstClr>
            </a:outerShdw>
          </a:effectLst>
        </p:spPr>
      </p:pic>
      <p:sp>
        <p:nvSpPr>
          <p:cNvPr id="22" name="CasellaDiTesto 21">
            <a:extLst>
              <a:ext uri="{FF2B5EF4-FFF2-40B4-BE49-F238E27FC236}">
                <a16:creationId xmlns:a16="http://schemas.microsoft.com/office/drawing/2014/main" id="{FF5C1949-B0F7-D041-84F4-1837A14CF4FF}"/>
              </a:ext>
            </a:extLst>
          </p:cNvPr>
          <p:cNvSpPr txBox="1"/>
          <p:nvPr/>
        </p:nvSpPr>
        <p:spPr>
          <a:xfrm>
            <a:off x="462986" y="2893025"/>
            <a:ext cx="11227443" cy="646331"/>
          </a:xfrm>
          <a:prstGeom prst="rect">
            <a:avLst/>
          </a:prstGeom>
          <a:noFill/>
        </p:spPr>
        <p:txBody>
          <a:bodyPr wrap="square" rtlCol="0">
            <a:spAutoFit/>
          </a:bodyPr>
          <a:lstStyle/>
          <a:p>
            <a:pPr algn="ctr"/>
            <a:r>
              <a:rPr lang="it-IT" dirty="0">
                <a:solidFill>
                  <a:schemeClr val="accent4">
                    <a:lumMod val="50000"/>
                  </a:schemeClr>
                </a:solidFill>
                <a:latin typeface="Courier" pitchFamily="2" charset="0"/>
              </a:rPr>
              <a:t>Estratto del logFile:</a:t>
            </a:r>
          </a:p>
          <a:p>
            <a:pPr algn="ctr"/>
            <a:endParaRPr lang="it-IT" dirty="0">
              <a:solidFill>
                <a:schemeClr val="accent4">
                  <a:lumMod val="50000"/>
                </a:schemeClr>
              </a:solidFill>
              <a:latin typeface="Courier" pitchFamily="2" charset="0"/>
            </a:endParaRPr>
          </a:p>
        </p:txBody>
      </p:sp>
      <p:pic>
        <p:nvPicPr>
          <p:cNvPr id="24" name="Immagine 23">
            <a:extLst>
              <a:ext uri="{FF2B5EF4-FFF2-40B4-BE49-F238E27FC236}">
                <a16:creationId xmlns:a16="http://schemas.microsoft.com/office/drawing/2014/main" id="{E28B6F30-D885-C145-ACEC-75B6C447C645}"/>
              </a:ext>
            </a:extLst>
          </p:cNvPr>
          <p:cNvPicPr>
            <a:picLocks noChangeAspect="1"/>
          </p:cNvPicPr>
          <p:nvPr/>
        </p:nvPicPr>
        <p:blipFill>
          <a:blip r:embed="rId6"/>
          <a:stretch>
            <a:fillRect/>
          </a:stretch>
        </p:blipFill>
        <p:spPr>
          <a:xfrm>
            <a:off x="6250328" y="3390398"/>
            <a:ext cx="5173885" cy="32379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0769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AE9A45F-44AF-874E-9966-2A98286B3DBB}"/>
              </a:ext>
            </a:extLst>
          </p:cNvPr>
          <p:cNvSpPr/>
          <p:nvPr/>
        </p:nvSpPr>
        <p:spPr>
          <a:xfrm>
            <a:off x="324091" y="537049"/>
            <a:ext cx="11574683" cy="1015663"/>
          </a:xfrm>
          <a:prstGeom prst="rect">
            <a:avLst/>
          </a:prstGeom>
        </p:spPr>
        <p:txBody>
          <a:bodyPr wrap="square">
            <a:spAutoFit/>
          </a:bodyPr>
          <a:lstStyle/>
          <a:p>
            <a:pPr algn="just">
              <a:spcAft>
                <a:spcPts val="0"/>
              </a:spcAft>
            </a:pPr>
            <a:r>
              <a:rPr lang="it-IT" sz="2000"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Per mostrare l’esempio di un’errata progettazione della Macchina a Stati, che causa quindi, il cosiddetto “loop generato dalla Macchina”, si aggiungono tali transizioni: </a:t>
            </a:r>
            <a:endParaRPr lang="it-IT" sz="2000" dirty="0">
              <a:solidFill>
                <a:schemeClr val="accent4">
                  <a:lumMod val="50000"/>
                </a:schemeClr>
              </a:solidFill>
              <a:effectLst/>
              <a:latin typeface="Courier" pitchFamily="2" charset="0"/>
              <a:ea typeface="Calibri" panose="020F0502020204030204" pitchFamily="34" charset="0"/>
              <a:cs typeface="Times New Roman" panose="02020603050405020304" pitchFamily="18" charset="0"/>
            </a:endParaRPr>
          </a:p>
        </p:txBody>
      </p:sp>
      <p:pic>
        <p:nvPicPr>
          <p:cNvPr id="6" name="Immagine 5">
            <a:extLst>
              <a:ext uri="{FF2B5EF4-FFF2-40B4-BE49-F238E27FC236}">
                <a16:creationId xmlns:a16="http://schemas.microsoft.com/office/drawing/2014/main" id="{35404364-E3F2-7F40-94D7-2742EBA2984E}"/>
              </a:ext>
            </a:extLst>
          </p:cNvPr>
          <p:cNvPicPr>
            <a:picLocks noChangeAspect="1"/>
          </p:cNvPicPr>
          <p:nvPr/>
        </p:nvPicPr>
        <p:blipFill>
          <a:blip r:embed="rId2"/>
          <a:stretch>
            <a:fillRect/>
          </a:stretch>
        </p:blipFill>
        <p:spPr>
          <a:xfrm>
            <a:off x="3222582" y="1738211"/>
            <a:ext cx="5638800" cy="673100"/>
          </a:xfrm>
          <a:prstGeom prst="rect">
            <a:avLst/>
          </a:prstGeom>
          <a:effectLst>
            <a:outerShdw blurRad="50800" dist="38100" dir="2700000" algn="tl" rotWithShape="0">
              <a:prstClr val="black">
                <a:alpha val="40000"/>
              </a:prstClr>
            </a:outerShdw>
          </a:effectLst>
        </p:spPr>
      </p:pic>
      <p:sp>
        <p:nvSpPr>
          <p:cNvPr id="7" name="Rettangolo 6">
            <a:extLst>
              <a:ext uri="{FF2B5EF4-FFF2-40B4-BE49-F238E27FC236}">
                <a16:creationId xmlns:a16="http://schemas.microsoft.com/office/drawing/2014/main" id="{314860D9-E28D-2144-AA75-4433BA5630ED}"/>
              </a:ext>
            </a:extLst>
          </p:cNvPr>
          <p:cNvSpPr/>
          <p:nvPr/>
        </p:nvSpPr>
        <p:spPr>
          <a:xfrm>
            <a:off x="324092" y="2793585"/>
            <a:ext cx="11574682" cy="1938992"/>
          </a:xfrm>
          <a:prstGeom prst="rect">
            <a:avLst/>
          </a:prstGeom>
        </p:spPr>
        <p:txBody>
          <a:bodyPr wrap="square">
            <a:spAutoFit/>
          </a:bodyPr>
          <a:lstStyle/>
          <a:p>
            <a:pPr algn="just">
              <a:spcAft>
                <a:spcPts val="0"/>
              </a:spcAft>
            </a:pPr>
            <a:r>
              <a:rPr lang="it-IT" sz="2000"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Queste generano un loop infinito tra gli stati di “arm” e “sleep”.</a:t>
            </a:r>
          </a:p>
          <a:p>
            <a:pPr algn="just">
              <a:spcAft>
                <a:spcPts val="0"/>
              </a:spcAft>
            </a:pPr>
            <a:r>
              <a:rPr lang="it-IT" sz="2000"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 </a:t>
            </a:r>
          </a:p>
          <a:p>
            <a:pPr algn="just">
              <a:spcAft>
                <a:spcPts val="0"/>
              </a:spcAft>
            </a:pPr>
            <a:r>
              <a:rPr lang="it-IT" sz="2000"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Di conseguenza, in aggiunta a quanto sopra descritto, nel “logFile”, si stampano tutte le transizioni coinvolte nel loop e la stringa “THERE IS A LOOP” che precede l’interruzione delle simulazioni ed è seguita dalla stampa dei dati statistici e chiusura del file.</a:t>
            </a:r>
            <a:endParaRPr lang="it-IT" sz="2000" dirty="0">
              <a:solidFill>
                <a:schemeClr val="accent4">
                  <a:lumMod val="50000"/>
                </a:schemeClr>
              </a:solidFill>
              <a:effectLst/>
              <a:latin typeface="Courier" pitchFamily="2" charset="0"/>
              <a:ea typeface="Calibri" panose="020F0502020204030204" pitchFamily="34" charset="0"/>
              <a:cs typeface="Times New Roman" panose="02020603050405020304" pitchFamily="18" charset="0"/>
            </a:endParaRPr>
          </a:p>
        </p:txBody>
      </p:sp>
      <p:pic>
        <p:nvPicPr>
          <p:cNvPr id="9" name="Immagine 8">
            <a:extLst>
              <a:ext uri="{FF2B5EF4-FFF2-40B4-BE49-F238E27FC236}">
                <a16:creationId xmlns:a16="http://schemas.microsoft.com/office/drawing/2014/main" id="{103D495A-EFA5-4048-998F-D6C69F475B7C}"/>
              </a:ext>
            </a:extLst>
          </p:cNvPr>
          <p:cNvPicPr>
            <a:picLocks noChangeAspect="1"/>
          </p:cNvPicPr>
          <p:nvPr/>
        </p:nvPicPr>
        <p:blipFill>
          <a:blip r:embed="rId3"/>
          <a:stretch>
            <a:fillRect/>
          </a:stretch>
        </p:blipFill>
        <p:spPr>
          <a:xfrm>
            <a:off x="324091" y="4999101"/>
            <a:ext cx="11574683" cy="110075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3916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EFD2A424-739A-D94B-A3A9-1EE330A5A488}"/>
              </a:ext>
            </a:extLst>
          </p:cNvPr>
          <p:cNvSpPr/>
          <p:nvPr/>
        </p:nvSpPr>
        <p:spPr>
          <a:xfrm>
            <a:off x="393540" y="3602757"/>
            <a:ext cx="11296890" cy="1446550"/>
          </a:xfrm>
          <a:prstGeom prst="rect">
            <a:avLst/>
          </a:prstGeom>
        </p:spPr>
        <p:txBody>
          <a:bodyPr wrap="square">
            <a:spAutoFit/>
          </a:bodyPr>
          <a:lstStyle/>
          <a:p>
            <a:pPr algn="just">
              <a:spcAft>
                <a:spcPts val="0"/>
              </a:spcAft>
            </a:pPr>
            <a:r>
              <a:rPr lang="it-IT" sz="2200"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Tale esempio serve a mostrare la differenza sostanziale tra i due tipi di “loop” che possono verificarsi: </a:t>
            </a:r>
          </a:p>
          <a:p>
            <a:pPr marL="800100" lvl="1" indent="-342900" algn="just">
              <a:buFont typeface="Symbol" pitchFamily="2" charset="2"/>
              <a:buChar char=""/>
            </a:pPr>
            <a:r>
              <a:rPr lang="it-IT" sz="2200"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generato dall’ambiente;</a:t>
            </a:r>
          </a:p>
          <a:p>
            <a:pPr marL="800100" lvl="1" indent="-342900" algn="just">
              <a:buFont typeface="Symbol" pitchFamily="2" charset="2"/>
              <a:buChar char=""/>
            </a:pPr>
            <a:r>
              <a:rPr lang="it-IT" sz="2200" dirty="0">
                <a:solidFill>
                  <a:schemeClr val="accent4">
                    <a:lumMod val="50000"/>
                  </a:schemeClr>
                </a:solidFill>
                <a:latin typeface="Courier" pitchFamily="2" charset="0"/>
                <a:ea typeface="Calibri" panose="020F0502020204030204" pitchFamily="34" charset="0"/>
                <a:cs typeface="Times New Roman" panose="02020603050405020304" pitchFamily="18" charset="0"/>
              </a:rPr>
              <a:t>generato dalla macchina.</a:t>
            </a:r>
            <a:endParaRPr lang="it-IT" sz="2200" dirty="0">
              <a:solidFill>
                <a:schemeClr val="accent4">
                  <a:lumMod val="50000"/>
                </a:schemeClr>
              </a:solidFill>
              <a:effectLst/>
              <a:latin typeface="Courier" pitchFamily="2" charset="0"/>
              <a:ea typeface="Calibri" panose="020F0502020204030204" pitchFamily="34" charset="0"/>
              <a:cs typeface="Times New Roman" panose="02020603050405020304" pitchFamily="18" charset="0"/>
            </a:endParaRPr>
          </a:p>
        </p:txBody>
      </p:sp>
      <p:sp>
        <p:nvSpPr>
          <p:cNvPr id="5" name="Rettangolo 4">
            <a:extLst>
              <a:ext uri="{FF2B5EF4-FFF2-40B4-BE49-F238E27FC236}">
                <a16:creationId xmlns:a16="http://schemas.microsoft.com/office/drawing/2014/main" id="{C6F1CADF-1C43-C848-B5B2-2F207A0A1E5D}"/>
              </a:ext>
            </a:extLst>
          </p:cNvPr>
          <p:cNvSpPr/>
          <p:nvPr/>
        </p:nvSpPr>
        <p:spPr>
          <a:xfrm>
            <a:off x="2664391" y="161375"/>
            <a:ext cx="633513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b="1" dirty="0">
                <a:ln/>
                <a:solidFill>
                  <a:schemeClr val="accent4"/>
                </a:solidFill>
              </a:rPr>
              <a:t>Esempio Lamp in LUA</a:t>
            </a:r>
            <a:endParaRPr lang="it-IT" sz="5400" b="1" cap="none" spc="0" dirty="0">
              <a:ln/>
              <a:solidFill>
                <a:schemeClr val="accent4"/>
              </a:solidFill>
              <a:effectLst/>
            </a:endParaRPr>
          </a:p>
        </p:txBody>
      </p:sp>
      <p:sp>
        <p:nvSpPr>
          <p:cNvPr id="6" name="CasellaDiTesto 5">
            <a:extLst>
              <a:ext uri="{FF2B5EF4-FFF2-40B4-BE49-F238E27FC236}">
                <a16:creationId xmlns:a16="http://schemas.microsoft.com/office/drawing/2014/main" id="{8BAA8F11-F3FA-054A-B233-ADFC029A02B9}"/>
              </a:ext>
            </a:extLst>
          </p:cNvPr>
          <p:cNvSpPr txBox="1"/>
          <p:nvPr/>
        </p:nvSpPr>
        <p:spPr>
          <a:xfrm>
            <a:off x="393540" y="1678331"/>
            <a:ext cx="11377913" cy="1446550"/>
          </a:xfrm>
          <a:prstGeom prst="rect">
            <a:avLst/>
          </a:prstGeom>
          <a:noFill/>
        </p:spPr>
        <p:txBody>
          <a:bodyPr wrap="square" rtlCol="0">
            <a:spAutoFit/>
          </a:bodyPr>
          <a:lstStyle/>
          <a:p>
            <a:pPr algn="just"/>
            <a:r>
              <a:rPr lang="it-IT" sz="2200" dirty="0">
                <a:solidFill>
                  <a:schemeClr val="accent4">
                    <a:lumMod val="50000"/>
                  </a:schemeClr>
                </a:solidFill>
                <a:latin typeface="Courier" pitchFamily="2" charset="0"/>
              </a:rPr>
              <a:t>è una macchina a stati che simula il comportamento di una lampada che si accende quando un sensore si luminosità (lux) non rileva luce nella stanza.</a:t>
            </a:r>
          </a:p>
          <a:p>
            <a:pPr algn="just"/>
            <a:endParaRPr lang="it-IT" sz="2200" dirty="0">
              <a:solidFill>
                <a:schemeClr val="accent4">
                  <a:lumMod val="50000"/>
                </a:schemeClr>
              </a:solidFill>
              <a:latin typeface="Courier" pitchFamily="2" charset="0"/>
            </a:endParaRPr>
          </a:p>
        </p:txBody>
      </p:sp>
    </p:spTree>
    <p:extLst>
      <p:ext uri="{BB962C8B-B14F-4D97-AF65-F5344CB8AC3E}">
        <p14:creationId xmlns:p14="http://schemas.microsoft.com/office/powerpoint/2010/main" val="205839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C6B077A-C238-5945-8E16-835039418E55}"/>
              </a:ext>
            </a:extLst>
          </p:cNvPr>
          <p:cNvSpPr/>
          <p:nvPr/>
        </p:nvSpPr>
        <p:spPr>
          <a:xfrm>
            <a:off x="659211" y="2732950"/>
            <a:ext cx="10758487" cy="923330"/>
          </a:xfrm>
          <a:prstGeom prst="rect">
            <a:avLst/>
          </a:prstGeom>
          <a:noFill/>
        </p:spPr>
        <p:txBody>
          <a:bodyPr wrap="square" lIns="91440" tIns="45720" rIns="91440" bIns="45720">
            <a:spAutoFit/>
          </a:bodyPr>
          <a:lstStyle/>
          <a:p>
            <a:pPr algn="ctr"/>
            <a:r>
              <a:rPr lang="it-IT" sz="5400" cap="none" spc="0" dirty="0">
                <a:ln w="6600">
                  <a:solidFill>
                    <a:schemeClr val="accent2"/>
                  </a:solidFill>
                  <a:prstDash val="solid"/>
                </a:ln>
                <a:solidFill>
                  <a:srgbClr val="FFFFFF"/>
                </a:solidFill>
                <a:effectLst>
                  <a:outerShdw dist="38100" dir="2700000" algn="tl" rotWithShape="0">
                    <a:schemeClr val="accent2"/>
                  </a:outerShdw>
                </a:effectLst>
              </a:rPr>
              <a:t>SI RINGRAZIA PER L’ATTENZIONE</a:t>
            </a:r>
          </a:p>
        </p:txBody>
      </p:sp>
    </p:spTree>
    <p:extLst>
      <p:ext uri="{BB962C8B-B14F-4D97-AF65-F5344CB8AC3E}">
        <p14:creationId xmlns:p14="http://schemas.microsoft.com/office/powerpoint/2010/main" val="139929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FCF799E-CC83-B141-B1CC-B260D0D3751D}"/>
              </a:ext>
            </a:extLst>
          </p:cNvPr>
          <p:cNvSpPr>
            <a:spLocks noGrp="1"/>
          </p:cNvSpPr>
          <p:nvPr>
            <p:ph idx="1"/>
          </p:nvPr>
        </p:nvSpPr>
        <p:spPr>
          <a:xfrm>
            <a:off x="442913" y="1825625"/>
            <a:ext cx="11272837" cy="4351338"/>
          </a:xfrm>
        </p:spPr>
        <p:txBody>
          <a:bodyPr>
            <a:normAutofit/>
          </a:bodyPr>
          <a:lstStyle/>
          <a:p>
            <a:pPr marL="0" indent="0" algn="just">
              <a:buNone/>
            </a:pPr>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È un linguaggio di scripting con paradigma imp</a:t>
            </a:r>
            <a:r>
              <a:rPr lang="it-IT" sz="2400" i="1" dirty="0">
                <a:solidFill>
                  <a:schemeClr val="accent4">
                    <a:lumMod val="50000"/>
                  </a:schemeClr>
                </a:solidFill>
                <a:latin typeface="Courier" pitchFamily="2" charset="0"/>
                <a:ea typeface="Verdana" panose="020B0604030504040204" pitchFamily="34" charset="0"/>
                <a:cs typeface="Verdana" panose="020B0604030504040204" pitchFamily="34" charset="0"/>
              </a:rPr>
              <a:t>erativo funzionale</a:t>
            </a:r>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 molto </a:t>
            </a:r>
            <a:r>
              <a:rPr lang="it-IT" sz="2400" i="1" dirty="0">
                <a:solidFill>
                  <a:schemeClr val="accent4">
                    <a:lumMod val="50000"/>
                  </a:schemeClr>
                </a:solidFill>
                <a:latin typeface="Courier" pitchFamily="2" charset="0"/>
                <a:ea typeface="Verdana" panose="020B0604030504040204" pitchFamily="34" charset="0"/>
                <a:cs typeface="Verdana" panose="020B0604030504040204" pitchFamily="34" charset="0"/>
              </a:rPr>
              <a:t>efficiente</a:t>
            </a:r>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 e </a:t>
            </a:r>
            <a:r>
              <a:rPr lang="it-IT" sz="2400" i="1" dirty="0">
                <a:solidFill>
                  <a:schemeClr val="accent4">
                    <a:lumMod val="50000"/>
                  </a:schemeClr>
                </a:solidFill>
                <a:latin typeface="Courier" pitchFamily="2" charset="0"/>
                <a:ea typeface="Verdana" panose="020B0604030504040204" pitchFamily="34" charset="0"/>
                <a:cs typeface="Verdana" panose="020B0604030504040204" pitchFamily="34" charset="0"/>
              </a:rPr>
              <a:t>flessibile</a:t>
            </a:r>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 per vari utilizzi. </a:t>
            </a:r>
          </a:p>
          <a:p>
            <a:pPr marL="0" indent="0" algn="just">
              <a:buNone/>
            </a:pPr>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Normalmente utilizzato per implementare </a:t>
            </a:r>
            <a:r>
              <a:rPr lang="it-IT" sz="2400" i="1" dirty="0">
                <a:solidFill>
                  <a:schemeClr val="accent4">
                    <a:lumMod val="50000"/>
                  </a:schemeClr>
                </a:solidFill>
                <a:latin typeface="Courier" pitchFamily="2" charset="0"/>
                <a:ea typeface="Verdana" panose="020B0604030504040204" pitchFamily="34" charset="0"/>
                <a:cs typeface="Verdana" panose="020B0604030504040204" pitchFamily="34" charset="0"/>
              </a:rPr>
              <a:t>sistemi embedded </a:t>
            </a:r>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e </a:t>
            </a:r>
            <a:r>
              <a:rPr lang="it-IT" sz="2400" i="1" dirty="0">
                <a:solidFill>
                  <a:schemeClr val="accent4">
                    <a:lumMod val="50000"/>
                  </a:schemeClr>
                </a:solidFill>
                <a:latin typeface="Courier" pitchFamily="2" charset="0"/>
                <a:ea typeface="Verdana" panose="020B0604030504040204" pitchFamily="34" charset="0"/>
                <a:cs typeface="Verdana" panose="020B0604030504040204" pitchFamily="34" charset="0"/>
              </a:rPr>
              <a:t>videogames</a:t>
            </a:r>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a:t>
            </a:r>
          </a:p>
          <a:p>
            <a:pPr marL="0" indent="0" algn="just">
              <a:buNone/>
            </a:pPr>
            <a:endPar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endParaRPr>
          </a:p>
          <a:p>
            <a:pPr marL="0" indent="0" algn="just">
              <a:buNone/>
            </a:pPr>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Supporta le programmazioni:</a:t>
            </a:r>
          </a:p>
          <a:p>
            <a:pPr algn="just"/>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Procedurale; </a:t>
            </a:r>
          </a:p>
          <a:p>
            <a:pPr algn="just"/>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Orientata agli oggetti;</a:t>
            </a:r>
          </a:p>
          <a:p>
            <a:pPr algn="just"/>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Funzionale;</a:t>
            </a:r>
          </a:p>
          <a:p>
            <a:pPr algn="just"/>
            <a:r>
              <a:rPr lang="it-IT" sz="2400" dirty="0">
                <a:solidFill>
                  <a:schemeClr val="accent4">
                    <a:lumMod val="50000"/>
                  </a:schemeClr>
                </a:solidFill>
                <a:latin typeface="Courier" pitchFamily="2" charset="0"/>
                <a:ea typeface="Verdana" panose="020B0604030504040204" pitchFamily="34" charset="0"/>
                <a:cs typeface="Verdana" panose="020B0604030504040204" pitchFamily="34" charset="0"/>
              </a:rPr>
              <a:t>Orientata alla manipolazione dei dati.</a:t>
            </a:r>
          </a:p>
        </p:txBody>
      </p:sp>
      <p:sp>
        <p:nvSpPr>
          <p:cNvPr id="5" name="Rettangolo 4">
            <a:extLst>
              <a:ext uri="{FF2B5EF4-FFF2-40B4-BE49-F238E27FC236}">
                <a16:creationId xmlns:a16="http://schemas.microsoft.com/office/drawing/2014/main" id="{13DA2164-0F34-9649-84AA-562FE1807290}"/>
              </a:ext>
            </a:extLst>
          </p:cNvPr>
          <p:cNvSpPr/>
          <p:nvPr/>
        </p:nvSpPr>
        <p:spPr>
          <a:xfrm>
            <a:off x="4490504" y="113090"/>
            <a:ext cx="2868094" cy="1538883"/>
          </a:xfrm>
          <a:prstGeom prst="rect">
            <a:avLst/>
          </a:prstGeom>
          <a:noFill/>
          <a:effectLst>
            <a:outerShdw blurRad="50800" dist="38100" dir="18900000" algn="bl" rotWithShape="0">
              <a:schemeClr val="accent2">
                <a:lumMod val="75000"/>
                <a:alpha val="40000"/>
              </a:schemeClr>
            </a:outerShdw>
          </a:effectLst>
          <a:scene3d>
            <a:camera prst="orthographicFront"/>
            <a:lightRig rig="threePt" dir="t"/>
          </a:scene3d>
          <a:sp3d>
            <a:bevelT w="139700" prst="cross"/>
          </a:sp3d>
        </p:spPr>
        <p:txBody>
          <a:bodyPr wrap="none" lIns="91440" tIns="45720" rIns="91440" bIns="45720">
            <a:spAutoFit/>
          </a:bodyPr>
          <a:lstStyle/>
          <a:p>
            <a:pPr algn="ctr"/>
            <a:r>
              <a:rPr lang="it-IT" sz="9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Verdana" panose="020B0604030504040204" pitchFamily="34" charset="0"/>
                <a:ea typeface="Verdana" panose="020B0604030504040204" pitchFamily="34" charset="0"/>
                <a:cs typeface="Verdana" panose="020B0604030504040204" pitchFamily="34" charset="0"/>
              </a:rPr>
              <a:t>LUA</a:t>
            </a:r>
          </a:p>
        </p:txBody>
      </p:sp>
    </p:spTree>
    <p:extLst>
      <p:ext uri="{BB962C8B-B14F-4D97-AF65-F5344CB8AC3E}">
        <p14:creationId xmlns:p14="http://schemas.microsoft.com/office/powerpoint/2010/main" val="179873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8C9F3DB-1C83-BB49-B1B0-A0ADD95E9E6C}"/>
              </a:ext>
            </a:extLst>
          </p:cNvPr>
          <p:cNvSpPr>
            <a:spLocks noGrp="1"/>
          </p:cNvSpPr>
          <p:nvPr>
            <p:ph idx="1"/>
          </p:nvPr>
        </p:nvSpPr>
        <p:spPr>
          <a:xfrm>
            <a:off x="838200" y="528643"/>
            <a:ext cx="10515600" cy="5791200"/>
          </a:xfrm>
        </p:spPr>
        <p:txBody>
          <a:bodyPr>
            <a:normAutofit lnSpcReduction="10000"/>
          </a:bodyPr>
          <a:lstStyle/>
          <a:p>
            <a:pPr marL="0" indent="0" algn="just">
              <a:buNone/>
            </a:pPr>
            <a:r>
              <a:rPr lang="it-IT" dirty="0">
                <a:solidFill>
                  <a:schemeClr val="accent4">
                    <a:lumMod val="50000"/>
                  </a:schemeClr>
                </a:solidFill>
                <a:latin typeface="Courier" pitchFamily="2" charset="0"/>
                <a:ea typeface="Verdana" panose="020B0604030504040204" pitchFamily="34" charset="0"/>
                <a:cs typeface="Verdana" panose="020B0604030504040204" pitchFamily="34" charset="0"/>
              </a:rPr>
              <a:t>Lua è un linguaggio, open source, tipizzato dinamicamente in quanto durante l’assegnamento di una variabile, viene definita anche la sua natura.</a:t>
            </a:r>
          </a:p>
          <a:p>
            <a:pPr marL="0" indent="0" algn="just">
              <a:buNone/>
            </a:pPr>
            <a:endParaRPr lang="it-IT" dirty="0">
              <a:solidFill>
                <a:schemeClr val="accent4">
                  <a:lumMod val="50000"/>
                </a:schemeClr>
              </a:solidFill>
              <a:latin typeface="Courier" pitchFamily="2" charset="0"/>
              <a:ea typeface="Verdana" panose="020B0604030504040204" pitchFamily="34" charset="0"/>
              <a:cs typeface="Verdana" panose="020B0604030504040204" pitchFamily="34" charset="0"/>
            </a:endParaRPr>
          </a:p>
          <a:p>
            <a:pPr marL="0" indent="0" algn="just">
              <a:buNone/>
            </a:pPr>
            <a:r>
              <a:rPr lang="it-IT" dirty="0">
                <a:solidFill>
                  <a:schemeClr val="accent4">
                    <a:lumMod val="50000"/>
                  </a:schemeClr>
                </a:solidFill>
                <a:latin typeface="Courier" pitchFamily="2" charset="0"/>
                <a:ea typeface="Verdana" panose="020B0604030504040204" pitchFamily="34" charset="0"/>
                <a:cs typeface="Verdana" panose="020B0604030504040204" pitchFamily="34" charset="0"/>
              </a:rPr>
              <a:t>Le caratteristiche principali di Lua sono:</a:t>
            </a:r>
          </a:p>
          <a:p>
            <a:pPr algn="just"/>
            <a:r>
              <a:rPr lang="it-IT" u="sng" dirty="0">
                <a:solidFill>
                  <a:schemeClr val="accent4">
                    <a:lumMod val="50000"/>
                  </a:schemeClr>
                </a:solidFill>
                <a:latin typeface="Courier" pitchFamily="2" charset="0"/>
                <a:ea typeface="Verdana" panose="020B0604030504040204" pitchFamily="34" charset="0"/>
                <a:cs typeface="Verdana" panose="020B0604030504040204" pitchFamily="34" charset="0"/>
              </a:rPr>
              <a:t>funzioni</a:t>
            </a:r>
            <a:r>
              <a:rPr lang="it-IT" dirty="0">
                <a:solidFill>
                  <a:schemeClr val="accent4">
                    <a:lumMod val="50000"/>
                  </a:schemeClr>
                </a:solidFill>
                <a:latin typeface="Courier" pitchFamily="2" charset="0"/>
                <a:ea typeface="Verdana" panose="020B0604030504040204" pitchFamily="34" charset="0"/>
                <a:cs typeface="Verdana" panose="020B0604030504040204" pitchFamily="34" charset="0"/>
                <a:sym typeface="Wingdings" pitchFamily="2" charset="2"/>
              </a:rPr>
              <a:t> </a:t>
            </a:r>
            <a:r>
              <a:rPr lang="it-IT" dirty="0">
                <a:solidFill>
                  <a:schemeClr val="accent4">
                    <a:lumMod val="50000"/>
                  </a:schemeClr>
                </a:solidFill>
                <a:latin typeface="Courier" pitchFamily="2" charset="0"/>
                <a:ea typeface="Verdana" panose="020B0604030504040204" pitchFamily="34" charset="0"/>
                <a:cs typeface="Verdana" panose="020B0604030504040204" pitchFamily="34" charset="0"/>
              </a:rPr>
              <a:t>viste come pseudo oggetti e quindi assegnabili a variabili;</a:t>
            </a:r>
          </a:p>
          <a:p>
            <a:pPr algn="just"/>
            <a:r>
              <a:rPr lang="it-IT" u="sng" dirty="0">
                <a:solidFill>
                  <a:schemeClr val="accent4">
                    <a:lumMod val="50000"/>
                  </a:schemeClr>
                </a:solidFill>
                <a:latin typeface="Courier" pitchFamily="2" charset="0"/>
                <a:ea typeface="Verdana" panose="020B0604030504040204" pitchFamily="34" charset="0"/>
                <a:cs typeface="Verdana" panose="020B0604030504040204" pitchFamily="34" charset="0"/>
              </a:rPr>
              <a:t>tabelle</a:t>
            </a:r>
            <a:r>
              <a:rPr lang="it-IT" dirty="0">
                <a:solidFill>
                  <a:schemeClr val="accent4">
                    <a:lumMod val="50000"/>
                  </a:schemeClr>
                </a:solidFill>
                <a:latin typeface="Courier" pitchFamily="2" charset="0"/>
                <a:ea typeface="Verdana" panose="020B0604030504040204" pitchFamily="34" charset="0"/>
                <a:cs typeface="Verdana" panose="020B0604030504040204" pitchFamily="34" charset="0"/>
                <a:sym typeface="Wingdings" pitchFamily="2" charset="2"/>
              </a:rPr>
              <a:t> utilizzate come strutture dati generiche.</a:t>
            </a:r>
          </a:p>
          <a:p>
            <a:pPr marL="0" indent="0" algn="just">
              <a:buNone/>
            </a:pPr>
            <a:endParaRPr lang="it-IT" dirty="0">
              <a:solidFill>
                <a:schemeClr val="accent4">
                  <a:lumMod val="50000"/>
                </a:schemeClr>
              </a:solidFill>
              <a:latin typeface="Courier" pitchFamily="2" charset="0"/>
              <a:ea typeface="Verdana" panose="020B0604030504040204" pitchFamily="34" charset="0"/>
              <a:cs typeface="Verdana" panose="020B0604030504040204" pitchFamily="34" charset="0"/>
              <a:sym typeface="Wingdings" pitchFamily="2" charset="2"/>
            </a:endParaRPr>
          </a:p>
          <a:p>
            <a:pPr marL="0" indent="0" algn="just">
              <a:buNone/>
            </a:pPr>
            <a:r>
              <a:rPr lang="it-IT" dirty="0">
                <a:solidFill>
                  <a:schemeClr val="accent4">
                    <a:lumMod val="50000"/>
                  </a:schemeClr>
                </a:solidFill>
                <a:latin typeface="Courier" pitchFamily="2" charset="0"/>
                <a:ea typeface="Verdana" panose="020B0604030504040204" pitchFamily="34" charset="0"/>
                <a:cs typeface="Verdana" panose="020B0604030504040204" pitchFamily="34" charset="0"/>
              </a:rPr>
              <a:t>Queste, permettono al linguaggio di implementare caratteristiche viste nei linguaggi orientati agli oggetti, pur non essendo tale.</a:t>
            </a:r>
          </a:p>
        </p:txBody>
      </p:sp>
    </p:spTree>
    <p:extLst>
      <p:ext uri="{BB962C8B-B14F-4D97-AF65-F5344CB8AC3E}">
        <p14:creationId xmlns:p14="http://schemas.microsoft.com/office/powerpoint/2010/main" val="31795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3242E5E-85D5-174D-BC63-C832E354BF73}"/>
              </a:ext>
            </a:extLst>
          </p:cNvPr>
          <p:cNvSpPr txBox="1"/>
          <p:nvPr/>
        </p:nvSpPr>
        <p:spPr>
          <a:xfrm>
            <a:off x="671329" y="1307941"/>
            <a:ext cx="10833904" cy="5632311"/>
          </a:xfrm>
          <a:prstGeom prst="rect">
            <a:avLst/>
          </a:prstGeom>
          <a:noFill/>
        </p:spPr>
        <p:txBody>
          <a:bodyPr wrap="square" rtlCol="0">
            <a:spAutoFit/>
          </a:bodyPr>
          <a:lstStyle/>
          <a:p>
            <a:pPr algn="just"/>
            <a:r>
              <a:rPr lang="it-IT" dirty="0">
                <a:solidFill>
                  <a:schemeClr val="accent4">
                    <a:lumMod val="50000"/>
                  </a:schemeClr>
                </a:solidFill>
                <a:latin typeface="Courier" pitchFamily="2" charset="0"/>
              </a:rPr>
              <a:t>Una MACCHINA A STATI FINITI o AUTOMA A STATI FINITI è un modello computazionale che permette di descrivere con precisione ed in modo formale il comportamento di molti sistemi.</a:t>
            </a:r>
          </a:p>
          <a:p>
            <a:pPr algn="just"/>
            <a:r>
              <a:rPr lang="it-IT" dirty="0">
                <a:solidFill>
                  <a:schemeClr val="accent4">
                    <a:lumMod val="50000"/>
                  </a:schemeClr>
                </a:solidFill>
                <a:latin typeface="Courier" pitchFamily="2" charset="0"/>
              </a:rPr>
              <a:t>Possono essere usate per modellare problemi in diversi campi, come la matematica, l’intelligenza artificiale, videogiochi, linguistica. </a:t>
            </a:r>
          </a:p>
          <a:p>
            <a:pPr algn="just"/>
            <a:r>
              <a:rPr lang="it-IT" dirty="0">
                <a:solidFill>
                  <a:schemeClr val="accent4">
                    <a:lumMod val="50000"/>
                  </a:schemeClr>
                </a:solidFill>
                <a:latin typeface="Courier" pitchFamily="2" charset="0"/>
              </a:rPr>
              <a:t> </a:t>
            </a:r>
          </a:p>
          <a:p>
            <a:endParaRPr lang="it-IT" dirty="0">
              <a:solidFill>
                <a:schemeClr val="accent4">
                  <a:lumMod val="50000"/>
                </a:schemeClr>
              </a:solidFill>
              <a:latin typeface="Courier" pitchFamily="2" charset="0"/>
            </a:endParaRPr>
          </a:p>
          <a:p>
            <a:r>
              <a:rPr lang="it-IT" dirty="0">
                <a:solidFill>
                  <a:schemeClr val="accent4">
                    <a:lumMod val="50000"/>
                  </a:schemeClr>
                </a:solidFill>
                <a:latin typeface="Courier" pitchFamily="2" charset="0"/>
              </a:rPr>
              <a:t>Ve ne sono di due tipi: </a:t>
            </a:r>
          </a:p>
          <a:p>
            <a:r>
              <a:rPr lang="it-IT" dirty="0">
                <a:solidFill>
                  <a:schemeClr val="accent4">
                    <a:lumMod val="50000"/>
                  </a:schemeClr>
                </a:solidFill>
                <a:latin typeface="Courier" pitchFamily="2" charset="0"/>
              </a:rPr>
              <a:t>  </a:t>
            </a:r>
          </a:p>
          <a:p>
            <a:pPr marL="285750" indent="-285750">
              <a:buFont typeface="Arial" panose="020B0604020202020204" pitchFamily="34" charset="0"/>
              <a:buChar char="•"/>
            </a:pPr>
            <a:r>
              <a:rPr lang="it-IT" b="1" i="1" dirty="0">
                <a:solidFill>
                  <a:schemeClr val="accent4">
                    <a:lumMod val="50000"/>
                  </a:schemeClr>
                </a:solidFill>
                <a:latin typeface="Courier" pitchFamily="2" charset="0"/>
              </a:rPr>
              <a:t>DETERMINISTICA</a:t>
            </a:r>
            <a:endParaRPr lang="it-IT" b="1" dirty="0">
              <a:solidFill>
                <a:schemeClr val="accent4">
                  <a:lumMod val="50000"/>
                </a:schemeClr>
              </a:solidFill>
              <a:latin typeface="Courier" pitchFamily="2" charset="0"/>
            </a:endParaRPr>
          </a:p>
          <a:p>
            <a:r>
              <a:rPr lang="it-IT" dirty="0">
                <a:solidFill>
                  <a:schemeClr val="accent4">
                    <a:lumMod val="50000"/>
                  </a:schemeClr>
                </a:solidFill>
                <a:latin typeface="Courier" pitchFamily="2" charset="0"/>
              </a:rPr>
              <a:t> </a:t>
            </a:r>
          </a:p>
          <a:p>
            <a:pPr lvl="1" algn="just"/>
            <a:r>
              <a:rPr lang="it-IT" dirty="0">
                <a:solidFill>
                  <a:schemeClr val="accent4">
                    <a:lumMod val="50000"/>
                  </a:schemeClr>
                </a:solidFill>
                <a:latin typeface="Courier" pitchFamily="2" charset="0"/>
              </a:rPr>
              <a:t>automa a stati finiti dove, per ogni coppia di stato e simbolo in ingresso, c’è una ed una sola transizione allo stato successivo.</a:t>
            </a:r>
          </a:p>
          <a:p>
            <a:r>
              <a:rPr lang="it-IT" dirty="0">
                <a:solidFill>
                  <a:schemeClr val="accent4">
                    <a:lumMod val="50000"/>
                  </a:schemeClr>
                </a:solidFill>
                <a:latin typeface="Courier" pitchFamily="2" charset="0"/>
              </a:rPr>
              <a:t> </a:t>
            </a:r>
          </a:p>
          <a:p>
            <a:pPr marL="285750" indent="-285750">
              <a:buFont typeface="Arial" panose="020B0604020202020204" pitchFamily="34" charset="0"/>
              <a:buChar char="•"/>
            </a:pPr>
            <a:r>
              <a:rPr lang="it-IT" b="1" i="1" dirty="0">
                <a:solidFill>
                  <a:schemeClr val="accent4">
                    <a:lumMod val="50000"/>
                  </a:schemeClr>
                </a:solidFill>
                <a:latin typeface="Courier" pitchFamily="2" charset="0"/>
              </a:rPr>
              <a:t>NON DETERMINISTICA</a:t>
            </a:r>
            <a:endParaRPr lang="it-IT" b="1" dirty="0">
              <a:solidFill>
                <a:schemeClr val="accent4">
                  <a:lumMod val="50000"/>
                </a:schemeClr>
              </a:solidFill>
              <a:latin typeface="Courier" pitchFamily="2" charset="0"/>
            </a:endParaRPr>
          </a:p>
          <a:p>
            <a:r>
              <a:rPr lang="it-IT" i="1" dirty="0">
                <a:solidFill>
                  <a:schemeClr val="accent4">
                    <a:lumMod val="50000"/>
                  </a:schemeClr>
                </a:solidFill>
                <a:latin typeface="Courier" pitchFamily="2" charset="0"/>
              </a:rPr>
              <a:t> </a:t>
            </a:r>
            <a:endParaRPr lang="it-IT" dirty="0">
              <a:solidFill>
                <a:schemeClr val="accent4">
                  <a:lumMod val="50000"/>
                </a:schemeClr>
              </a:solidFill>
              <a:latin typeface="Courier" pitchFamily="2" charset="0"/>
            </a:endParaRPr>
          </a:p>
          <a:p>
            <a:pPr lvl="1" algn="just"/>
            <a:r>
              <a:rPr lang="it-IT" dirty="0">
                <a:solidFill>
                  <a:schemeClr val="accent4">
                    <a:lumMod val="50000"/>
                  </a:schemeClr>
                </a:solidFill>
                <a:latin typeface="Courier" pitchFamily="2" charset="0"/>
              </a:rPr>
              <a:t>automa a stati finiti dove, per ogni coppia di stato e simbolo in input, possono esserci più stati di destinazione.</a:t>
            </a:r>
          </a:p>
          <a:p>
            <a:pPr lvl="1" algn="just"/>
            <a:r>
              <a:rPr lang="it-IT" dirty="0">
                <a:solidFill>
                  <a:schemeClr val="accent4">
                    <a:lumMod val="50000"/>
                  </a:schemeClr>
                </a:solidFill>
                <a:latin typeface="Courier" pitchFamily="2" charset="0"/>
              </a:rPr>
              <a:t> </a:t>
            </a:r>
          </a:p>
          <a:p>
            <a:endParaRPr lang="it-IT" dirty="0">
              <a:solidFill>
                <a:schemeClr val="accent4">
                  <a:lumMod val="50000"/>
                </a:schemeClr>
              </a:solidFill>
              <a:latin typeface="Courier" pitchFamily="2" charset="0"/>
            </a:endParaRPr>
          </a:p>
        </p:txBody>
      </p:sp>
      <p:sp>
        <p:nvSpPr>
          <p:cNvPr id="5" name="Rettangolo 4">
            <a:extLst>
              <a:ext uri="{FF2B5EF4-FFF2-40B4-BE49-F238E27FC236}">
                <a16:creationId xmlns:a16="http://schemas.microsoft.com/office/drawing/2014/main" id="{93B08E7F-46C7-404B-BD6A-BF2523E96544}"/>
              </a:ext>
            </a:extLst>
          </p:cNvPr>
          <p:cNvSpPr/>
          <p:nvPr/>
        </p:nvSpPr>
        <p:spPr>
          <a:xfrm>
            <a:off x="2626923" y="253972"/>
            <a:ext cx="652582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b="1" cap="none" spc="0" dirty="0">
                <a:ln/>
                <a:solidFill>
                  <a:schemeClr val="accent4"/>
                </a:solidFill>
                <a:effectLst/>
              </a:rPr>
              <a:t>Macchina a Stati Finiti</a:t>
            </a:r>
          </a:p>
        </p:txBody>
      </p:sp>
    </p:spTree>
    <p:extLst>
      <p:ext uri="{BB962C8B-B14F-4D97-AF65-F5344CB8AC3E}">
        <p14:creationId xmlns:p14="http://schemas.microsoft.com/office/powerpoint/2010/main" val="81327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A3A5172-6B94-394E-9F4E-9634B187BF23}"/>
              </a:ext>
            </a:extLst>
          </p:cNvPr>
          <p:cNvSpPr>
            <a:spLocks noGrp="1"/>
          </p:cNvSpPr>
          <p:nvPr>
            <p:ph idx="1"/>
          </p:nvPr>
        </p:nvSpPr>
        <p:spPr>
          <a:xfrm>
            <a:off x="685800" y="1714500"/>
            <a:ext cx="10915650" cy="3886200"/>
          </a:xfrm>
        </p:spPr>
        <p:txBody>
          <a:bodyPr>
            <a:normAutofit/>
          </a:bodyPr>
          <a:lstStyle/>
          <a:p>
            <a:pPr marL="0" indent="0" algn="just">
              <a:buNone/>
            </a:pPr>
            <a:r>
              <a:rPr lang="it-IT" dirty="0">
                <a:solidFill>
                  <a:schemeClr val="accent4">
                    <a:lumMod val="50000"/>
                  </a:schemeClr>
                </a:solidFill>
                <a:latin typeface="Courier" pitchFamily="2" charset="0"/>
              </a:rPr>
              <a:t>Formalismo grafico, previsto dall’UML, per rappresentare il comportamento di un artefatto (oggetto, sistema ecc..), composto da un numero finito di stati.</a:t>
            </a:r>
          </a:p>
          <a:p>
            <a:pPr marL="0" indent="0" algn="just">
              <a:buNone/>
            </a:pPr>
            <a:r>
              <a:rPr lang="it-IT" dirty="0">
                <a:solidFill>
                  <a:schemeClr val="accent4">
                    <a:lumMod val="50000"/>
                  </a:schemeClr>
                </a:solidFill>
                <a:latin typeface="Courier" pitchFamily="2" charset="0"/>
              </a:rPr>
              <a:t>Usato per descrivere il comportamento di un elemento di un modello; descrive possibili sequenze di stati e le azioni attraverso cui l’elemento può procedere durante la sua vita, come risultato di reazioni ad eventi discreti.</a:t>
            </a:r>
          </a:p>
        </p:txBody>
      </p:sp>
      <p:sp>
        <p:nvSpPr>
          <p:cNvPr id="4" name="Rettangolo 3">
            <a:extLst>
              <a:ext uri="{FF2B5EF4-FFF2-40B4-BE49-F238E27FC236}">
                <a16:creationId xmlns:a16="http://schemas.microsoft.com/office/drawing/2014/main" id="{65DFFB48-CCB2-2B49-8C89-23117F54AC2E}"/>
              </a:ext>
            </a:extLst>
          </p:cNvPr>
          <p:cNvSpPr/>
          <p:nvPr/>
        </p:nvSpPr>
        <p:spPr>
          <a:xfrm>
            <a:off x="2755803" y="381297"/>
            <a:ext cx="633750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b="1" cap="none" spc="0" dirty="0">
                <a:ln/>
                <a:solidFill>
                  <a:schemeClr val="accent4"/>
                </a:solidFill>
                <a:effectLst/>
              </a:rPr>
              <a:t>Diagrammi degli Stati</a:t>
            </a:r>
          </a:p>
        </p:txBody>
      </p:sp>
    </p:spTree>
    <p:extLst>
      <p:ext uri="{BB962C8B-B14F-4D97-AF65-F5344CB8AC3E}">
        <p14:creationId xmlns:p14="http://schemas.microsoft.com/office/powerpoint/2010/main" val="227628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A77C8A2-062E-DB4D-8195-B74B6B52A4BC}"/>
              </a:ext>
            </a:extLst>
          </p:cNvPr>
          <p:cNvSpPr>
            <a:spLocks noGrp="1"/>
          </p:cNvSpPr>
          <p:nvPr>
            <p:ph idx="1"/>
          </p:nvPr>
        </p:nvSpPr>
        <p:spPr>
          <a:xfrm>
            <a:off x="342899" y="971566"/>
            <a:ext cx="11544300" cy="4829176"/>
          </a:xfrm>
        </p:spPr>
        <p:txBody>
          <a:bodyPr>
            <a:normAutofit/>
          </a:bodyPr>
          <a:lstStyle/>
          <a:p>
            <a:pPr marL="0" indent="0" algn="just">
              <a:buNone/>
            </a:pPr>
            <a:r>
              <a:rPr lang="it-IT" sz="2700" b="1" dirty="0">
                <a:solidFill>
                  <a:schemeClr val="accent4">
                    <a:lumMod val="50000"/>
                  </a:schemeClr>
                </a:solidFill>
                <a:latin typeface="Courier" pitchFamily="2" charset="0"/>
              </a:rPr>
              <a:t>Elementi fondamentali</a:t>
            </a:r>
            <a:r>
              <a:rPr lang="it-IT" sz="2700" dirty="0">
                <a:solidFill>
                  <a:schemeClr val="accent4">
                    <a:lumMod val="50000"/>
                  </a:schemeClr>
                </a:solidFill>
                <a:latin typeface="Courier" pitchFamily="2" charset="0"/>
              </a:rPr>
              <a:t>:</a:t>
            </a:r>
          </a:p>
          <a:p>
            <a:pPr marL="0" indent="0" algn="just">
              <a:buNone/>
            </a:pPr>
            <a:endParaRPr lang="it-IT" sz="2700" dirty="0">
              <a:solidFill>
                <a:schemeClr val="accent4">
                  <a:lumMod val="50000"/>
                </a:schemeClr>
              </a:solidFill>
              <a:latin typeface="Courier" pitchFamily="2" charset="0"/>
            </a:endParaRPr>
          </a:p>
          <a:p>
            <a:pPr algn="just"/>
            <a:r>
              <a:rPr lang="it-IT" sz="2700" b="1" i="1" dirty="0">
                <a:solidFill>
                  <a:schemeClr val="accent4">
                    <a:lumMod val="50000"/>
                  </a:schemeClr>
                </a:solidFill>
                <a:latin typeface="Courier" pitchFamily="2" charset="0"/>
              </a:rPr>
              <a:t>Stato</a:t>
            </a:r>
            <a:r>
              <a:rPr lang="it-IT" sz="2700" dirty="0">
                <a:solidFill>
                  <a:schemeClr val="accent4">
                    <a:lumMod val="50000"/>
                  </a:schemeClr>
                </a:solidFill>
                <a:latin typeface="Courier" pitchFamily="2" charset="0"/>
              </a:rPr>
              <a:t> </a:t>
            </a:r>
            <a:r>
              <a:rPr lang="it-IT" sz="2700" dirty="0">
                <a:solidFill>
                  <a:schemeClr val="accent4">
                    <a:lumMod val="50000"/>
                  </a:schemeClr>
                </a:solidFill>
                <a:latin typeface="Courier" pitchFamily="2" charset="0"/>
                <a:sym typeface="Wingdings" pitchFamily="2" charset="2"/>
              </a:rPr>
              <a:t> è una situazione nella vita di un oggetto, in cui esso soddisfa una condizione, esegue un’attività o è in attesa di un qualche evento</a:t>
            </a:r>
            <a:r>
              <a:rPr lang="it-IT" sz="2700" dirty="0">
                <a:solidFill>
                  <a:schemeClr val="accent4">
                    <a:lumMod val="50000"/>
                  </a:schemeClr>
                </a:solidFill>
                <a:latin typeface="Courier" pitchFamily="2" charset="0"/>
              </a:rPr>
              <a:t>;</a:t>
            </a:r>
          </a:p>
          <a:p>
            <a:pPr algn="just"/>
            <a:endParaRPr lang="it-IT" sz="2700" dirty="0">
              <a:solidFill>
                <a:schemeClr val="accent4">
                  <a:lumMod val="50000"/>
                </a:schemeClr>
              </a:solidFill>
              <a:latin typeface="Courier" pitchFamily="2" charset="0"/>
            </a:endParaRPr>
          </a:p>
          <a:p>
            <a:pPr algn="just"/>
            <a:r>
              <a:rPr lang="it-IT" sz="2700" b="1" i="1" dirty="0">
                <a:solidFill>
                  <a:schemeClr val="accent4">
                    <a:lumMod val="50000"/>
                  </a:schemeClr>
                </a:solidFill>
                <a:latin typeface="Courier" pitchFamily="2" charset="0"/>
              </a:rPr>
              <a:t>Transizione</a:t>
            </a:r>
            <a:r>
              <a:rPr lang="it-IT" sz="2700" dirty="0">
                <a:solidFill>
                  <a:schemeClr val="accent4">
                    <a:lumMod val="50000"/>
                  </a:schemeClr>
                </a:solidFill>
                <a:latin typeface="Courier" pitchFamily="2" charset="0"/>
              </a:rPr>
              <a:t> </a:t>
            </a:r>
            <a:r>
              <a:rPr lang="it-IT" sz="2700" dirty="0">
                <a:solidFill>
                  <a:schemeClr val="accent4">
                    <a:lumMod val="50000"/>
                  </a:schemeClr>
                </a:solidFill>
                <a:latin typeface="Courier" pitchFamily="2" charset="0"/>
                <a:sym typeface="Wingdings" pitchFamily="2" charset="2"/>
              </a:rPr>
              <a:t> è una relazione che lega uno stato di partenza ad uno stato d’arrivo. Descrive come l’entità modellata “reagisce“ ad eventi generati dall’esterno o da se stesso</a:t>
            </a:r>
            <a:r>
              <a:rPr lang="it-IT" sz="2700" dirty="0">
                <a:solidFill>
                  <a:schemeClr val="accent4">
                    <a:lumMod val="50000"/>
                  </a:schemeClr>
                </a:solidFill>
                <a:latin typeface="Courier" pitchFamily="2" charset="0"/>
              </a:rPr>
              <a:t>.</a:t>
            </a:r>
          </a:p>
          <a:p>
            <a:pPr marL="0" indent="0">
              <a:buNone/>
            </a:pPr>
            <a:endParaRPr lang="it-IT" sz="2700" dirty="0">
              <a:solidFill>
                <a:schemeClr val="accent4">
                  <a:lumMod val="50000"/>
                </a:schemeClr>
              </a:solidFill>
              <a:latin typeface="Courier" pitchFamily="2" charset="0"/>
            </a:endParaRPr>
          </a:p>
        </p:txBody>
      </p:sp>
    </p:spTree>
    <p:extLst>
      <p:ext uri="{BB962C8B-B14F-4D97-AF65-F5344CB8AC3E}">
        <p14:creationId xmlns:p14="http://schemas.microsoft.com/office/powerpoint/2010/main" val="184690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51DB4D3-6024-7343-89C0-1DF16B153E19}"/>
              </a:ext>
            </a:extLst>
          </p:cNvPr>
          <p:cNvSpPr/>
          <p:nvPr/>
        </p:nvSpPr>
        <p:spPr>
          <a:xfrm>
            <a:off x="4281430" y="159835"/>
            <a:ext cx="314806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b="1" cap="none" spc="0" dirty="0">
                <a:ln/>
                <a:solidFill>
                  <a:schemeClr val="accent4"/>
                </a:solidFill>
                <a:effectLst/>
              </a:rPr>
              <a:t>Stato</a:t>
            </a:r>
          </a:p>
        </p:txBody>
      </p:sp>
      <p:sp>
        <p:nvSpPr>
          <p:cNvPr id="5" name="Rettangolo arrotondato 4">
            <a:extLst>
              <a:ext uri="{FF2B5EF4-FFF2-40B4-BE49-F238E27FC236}">
                <a16:creationId xmlns:a16="http://schemas.microsoft.com/office/drawing/2014/main" id="{9B64C390-23B2-0F43-B8B9-83F200960435}"/>
              </a:ext>
            </a:extLst>
          </p:cNvPr>
          <p:cNvSpPr/>
          <p:nvPr/>
        </p:nvSpPr>
        <p:spPr>
          <a:xfrm>
            <a:off x="8572500" y="2405752"/>
            <a:ext cx="3343276" cy="395219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 name="Connettore 1 6">
            <a:extLst>
              <a:ext uri="{FF2B5EF4-FFF2-40B4-BE49-F238E27FC236}">
                <a16:creationId xmlns:a16="http://schemas.microsoft.com/office/drawing/2014/main" id="{C3311FC9-1DEF-A841-A128-E27D610AC846}"/>
              </a:ext>
            </a:extLst>
          </p:cNvPr>
          <p:cNvCxnSpPr>
            <a:cxnSpLocks/>
          </p:cNvCxnSpPr>
          <p:nvPr/>
        </p:nvCxnSpPr>
        <p:spPr>
          <a:xfrm>
            <a:off x="8572500" y="3791634"/>
            <a:ext cx="33432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D37029EC-5309-B14C-8E5C-4628FA978005}"/>
              </a:ext>
            </a:extLst>
          </p:cNvPr>
          <p:cNvSpPr txBox="1"/>
          <p:nvPr/>
        </p:nvSpPr>
        <p:spPr>
          <a:xfrm>
            <a:off x="8701353" y="2939301"/>
            <a:ext cx="3056994" cy="461665"/>
          </a:xfrm>
          <a:prstGeom prst="rect">
            <a:avLst/>
          </a:prstGeom>
          <a:noFill/>
        </p:spPr>
        <p:txBody>
          <a:bodyPr wrap="square" rtlCol="0" anchor="ctr">
            <a:spAutoFit/>
          </a:bodyPr>
          <a:lstStyle/>
          <a:p>
            <a:pPr algn="ctr"/>
            <a:r>
              <a:rPr lang="it-IT" sz="2400" dirty="0">
                <a:latin typeface="Courier" pitchFamily="2" charset="0"/>
              </a:rPr>
              <a:t>Nome Stato</a:t>
            </a:r>
          </a:p>
        </p:txBody>
      </p:sp>
      <p:sp>
        <p:nvSpPr>
          <p:cNvPr id="12" name="CasellaDiTesto 11">
            <a:extLst>
              <a:ext uri="{FF2B5EF4-FFF2-40B4-BE49-F238E27FC236}">
                <a16:creationId xmlns:a16="http://schemas.microsoft.com/office/drawing/2014/main" id="{6FDA71A7-7731-5E4F-8B96-71E1B02C2792}"/>
              </a:ext>
            </a:extLst>
          </p:cNvPr>
          <p:cNvSpPr txBox="1"/>
          <p:nvPr/>
        </p:nvSpPr>
        <p:spPr>
          <a:xfrm>
            <a:off x="8701353" y="4105292"/>
            <a:ext cx="2843823" cy="1938992"/>
          </a:xfrm>
          <a:prstGeom prst="rect">
            <a:avLst/>
          </a:prstGeom>
          <a:noFill/>
        </p:spPr>
        <p:txBody>
          <a:bodyPr wrap="square" rtlCol="0">
            <a:spAutoFit/>
          </a:bodyPr>
          <a:lstStyle/>
          <a:p>
            <a:r>
              <a:rPr lang="it-IT" sz="2000" dirty="0">
                <a:latin typeface="Courier" pitchFamily="2" charset="0"/>
              </a:rPr>
              <a:t>Entry/</a:t>
            </a:r>
            <a:r>
              <a:rPr lang="it-IT" sz="2000" dirty="0" err="1">
                <a:latin typeface="Courier" pitchFamily="2" charset="0"/>
              </a:rPr>
              <a:t>nomeAzione</a:t>
            </a:r>
            <a:endParaRPr lang="it-IT" sz="2000" dirty="0">
              <a:latin typeface="Courier" pitchFamily="2" charset="0"/>
            </a:endParaRPr>
          </a:p>
          <a:p>
            <a:endParaRPr lang="it-IT" sz="2000" dirty="0">
              <a:latin typeface="Courier" pitchFamily="2" charset="0"/>
            </a:endParaRPr>
          </a:p>
          <a:p>
            <a:r>
              <a:rPr lang="it-IT" sz="2000" dirty="0">
                <a:latin typeface="Courier" pitchFamily="2" charset="0"/>
              </a:rPr>
              <a:t>Do/</a:t>
            </a:r>
            <a:r>
              <a:rPr lang="it-IT" sz="2000" dirty="0" err="1">
                <a:latin typeface="Courier" pitchFamily="2" charset="0"/>
              </a:rPr>
              <a:t>nomeAzione</a:t>
            </a:r>
            <a:endParaRPr lang="it-IT" sz="2000" dirty="0">
              <a:latin typeface="Courier" pitchFamily="2" charset="0"/>
            </a:endParaRPr>
          </a:p>
          <a:p>
            <a:endParaRPr lang="it-IT" sz="2000" dirty="0">
              <a:latin typeface="Courier" pitchFamily="2" charset="0"/>
            </a:endParaRPr>
          </a:p>
          <a:p>
            <a:r>
              <a:rPr lang="it-IT" sz="2000" dirty="0">
                <a:latin typeface="Courier" pitchFamily="2" charset="0"/>
              </a:rPr>
              <a:t>Exit/</a:t>
            </a:r>
            <a:r>
              <a:rPr lang="it-IT" sz="2000" dirty="0" err="1">
                <a:latin typeface="Courier" pitchFamily="2" charset="0"/>
              </a:rPr>
              <a:t>nomeAzione</a:t>
            </a:r>
            <a:endParaRPr lang="it-IT" sz="2000" dirty="0">
              <a:latin typeface="Courier" pitchFamily="2" charset="0"/>
            </a:endParaRPr>
          </a:p>
          <a:p>
            <a:endParaRPr lang="it-IT" sz="2000" dirty="0">
              <a:latin typeface="Courier" pitchFamily="2" charset="0"/>
            </a:endParaRPr>
          </a:p>
        </p:txBody>
      </p:sp>
      <p:sp>
        <p:nvSpPr>
          <p:cNvPr id="14" name="CasellaDiTesto 13">
            <a:extLst>
              <a:ext uri="{FF2B5EF4-FFF2-40B4-BE49-F238E27FC236}">
                <a16:creationId xmlns:a16="http://schemas.microsoft.com/office/drawing/2014/main" id="{F1306CAE-D5A5-0742-85D2-BE60F1281ABB}"/>
              </a:ext>
            </a:extLst>
          </p:cNvPr>
          <p:cNvSpPr txBox="1"/>
          <p:nvPr/>
        </p:nvSpPr>
        <p:spPr>
          <a:xfrm>
            <a:off x="285750" y="1171577"/>
            <a:ext cx="11630026" cy="861774"/>
          </a:xfrm>
          <a:prstGeom prst="rect">
            <a:avLst/>
          </a:prstGeom>
          <a:noFill/>
        </p:spPr>
        <p:txBody>
          <a:bodyPr wrap="square" rtlCol="0">
            <a:spAutoFit/>
          </a:bodyPr>
          <a:lstStyle/>
          <a:p>
            <a:pPr algn="just"/>
            <a:r>
              <a:rPr lang="it-IT" sz="2500" dirty="0">
                <a:solidFill>
                  <a:schemeClr val="accent4">
                    <a:lumMod val="50000"/>
                  </a:schemeClr>
                </a:solidFill>
                <a:latin typeface="Courier" pitchFamily="2" charset="0"/>
              </a:rPr>
              <a:t>Un rettangolo arrotondato, un nome, un elenco opzionale di operazioni da svolgere al suo interno</a:t>
            </a:r>
          </a:p>
        </p:txBody>
      </p:sp>
      <p:sp>
        <p:nvSpPr>
          <p:cNvPr id="15" name="CasellaDiTesto 14">
            <a:extLst>
              <a:ext uri="{FF2B5EF4-FFF2-40B4-BE49-F238E27FC236}">
                <a16:creationId xmlns:a16="http://schemas.microsoft.com/office/drawing/2014/main" id="{0C947D32-5173-434B-9F81-118C51E37E48}"/>
              </a:ext>
            </a:extLst>
          </p:cNvPr>
          <p:cNvSpPr txBox="1"/>
          <p:nvPr/>
        </p:nvSpPr>
        <p:spPr>
          <a:xfrm>
            <a:off x="285750" y="2405752"/>
            <a:ext cx="8072437" cy="3831818"/>
          </a:xfrm>
          <a:prstGeom prst="rect">
            <a:avLst/>
          </a:prstGeom>
          <a:noFill/>
        </p:spPr>
        <p:txBody>
          <a:bodyPr wrap="square" rtlCol="0">
            <a:spAutoFit/>
          </a:bodyPr>
          <a:lstStyle/>
          <a:p>
            <a:pPr marL="457200" indent="-457200">
              <a:buFont typeface="Arial" panose="020B0604020202020204" pitchFamily="34" charset="0"/>
              <a:buChar char="•"/>
            </a:pPr>
            <a:r>
              <a:rPr lang="it-IT" sz="2700" b="1" i="1" dirty="0">
                <a:solidFill>
                  <a:schemeClr val="accent4">
                    <a:lumMod val="50000"/>
                  </a:schemeClr>
                </a:solidFill>
                <a:latin typeface="Courier" pitchFamily="2" charset="0"/>
              </a:rPr>
              <a:t>Entry</a:t>
            </a:r>
            <a:r>
              <a:rPr lang="it-IT" sz="2700" dirty="0">
                <a:solidFill>
                  <a:schemeClr val="accent4">
                    <a:lumMod val="50000"/>
                  </a:schemeClr>
                </a:solidFill>
                <a:latin typeface="Courier" pitchFamily="2" charset="0"/>
              </a:rPr>
              <a:t>: azione eseguita ogni volta che si entra nello stato;</a:t>
            </a:r>
          </a:p>
          <a:p>
            <a:pPr marL="457200" indent="-457200">
              <a:buFont typeface="Arial" panose="020B0604020202020204" pitchFamily="34" charset="0"/>
              <a:buChar char="•"/>
            </a:pPr>
            <a:r>
              <a:rPr lang="it-IT" sz="2700" b="1" i="1" dirty="0">
                <a:solidFill>
                  <a:schemeClr val="accent4">
                    <a:lumMod val="50000"/>
                  </a:schemeClr>
                </a:solidFill>
                <a:latin typeface="Courier" pitchFamily="2" charset="0"/>
              </a:rPr>
              <a:t>Do</a:t>
            </a:r>
            <a:r>
              <a:rPr lang="it-IT" sz="2700" dirty="0">
                <a:solidFill>
                  <a:schemeClr val="accent4">
                    <a:lumMod val="50000"/>
                  </a:schemeClr>
                </a:solidFill>
                <a:latin typeface="Courier" pitchFamily="2" charset="0"/>
              </a:rPr>
              <a:t>: azione associata allo stato, può prevedere un lasso di tempo considerevole e può essere interrotta da un evento;</a:t>
            </a:r>
          </a:p>
          <a:p>
            <a:pPr marL="457200" indent="-457200">
              <a:buFont typeface="Arial" panose="020B0604020202020204" pitchFamily="34" charset="0"/>
              <a:buChar char="•"/>
            </a:pPr>
            <a:r>
              <a:rPr lang="it-IT" sz="2700" b="1" i="1" dirty="0">
                <a:solidFill>
                  <a:schemeClr val="accent4">
                    <a:lumMod val="50000"/>
                  </a:schemeClr>
                </a:solidFill>
                <a:latin typeface="Courier" pitchFamily="2" charset="0"/>
              </a:rPr>
              <a:t>Exit</a:t>
            </a:r>
            <a:r>
              <a:rPr lang="it-IT" sz="2700" dirty="0">
                <a:solidFill>
                  <a:schemeClr val="accent4">
                    <a:lumMod val="50000"/>
                  </a:schemeClr>
                </a:solidFill>
                <a:latin typeface="Courier" pitchFamily="2" charset="0"/>
              </a:rPr>
              <a:t>: azione eseguita ogni volta che si lascia lo stato.</a:t>
            </a:r>
            <a:endParaRPr lang="it-IT" sz="2700" i="1" dirty="0">
              <a:solidFill>
                <a:schemeClr val="accent4">
                  <a:lumMod val="50000"/>
                </a:schemeClr>
              </a:solidFill>
              <a:latin typeface="Courier" pitchFamily="2" charset="0"/>
            </a:endParaRPr>
          </a:p>
          <a:p>
            <a:endParaRPr lang="it-IT" sz="2700" dirty="0">
              <a:solidFill>
                <a:schemeClr val="accent4">
                  <a:lumMod val="50000"/>
                </a:schemeClr>
              </a:solidFill>
              <a:latin typeface="Courier" pitchFamily="2" charset="0"/>
            </a:endParaRPr>
          </a:p>
        </p:txBody>
      </p:sp>
    </p:spTree>
    <p:extLst>
      <p:ext uri="{BB962C8B-B14F-4D97-AF65-F5344CB8AC3E}">
        <p14:creationId xmlns:p14="http://schemas.microsoft.com/office/powerpoint/2010/main" val="367727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13BEBD9-EA54-3F45-AF5E-36608ED531DF}"/>
              </a:ext>
            </a:extLst>
          </p:cNvPr>
          <p:cNvSpPr txBox="1"/>
          <p:nvPr/>
        </p:nvSpPr>
        <p:spPr>
          <a:xfrm>
            <a:off x="514349" y="1172834"/>
            <a:ext cx="11229975" cy="4493538"/>
          </a:xfrm>
          <a:prstGeom prst="rect">
            <a:avLst/>
          </a:prstGeom>
          <a:noFill/>
        </p:spPr>
        <p:txBody>
          <a:bodyPr wrap="square" rtlCol="0">
            <a:spAutoFit/>
          </a:bodyPr>
          <a:lstStyle/>
          <a:p>
            <a:r>
              <a:rPr lang="it-IT" sz="2200" dirty="0">
                <a:solidFill>
                  <a:schemeClr val="accent4">
                    <a:lumMod val="50000"/>
                  </a:schemeClr>
                </a:solidFill>
                <a:latin typeface="Courier" pitchFamily="2" charset="0"/>
              </a:rPr>
              <a:t>Ogni TRANSIZIONE è etichettata con 3 elementi:</a:t>
            </a:r>
          </a:p>
          <a:p>
            <a:endParaRPr lang="it-IT" sz="2200" dirty="0">
              <a:solidFill>
                <a:schemeClr val="accent4">
                  <a:lumMod val="50000"/>
                </a:schemeClr>
              </a:solidFill>
              <a:latin typeface="Courier" pitchFamily="2" charset="0"/>
            </a:endParaRPr>
          </a:p>
          <a:p>
            <a:r>
              <a:rPr lang="it-IT" sz="2200" dirty="0">
                <a:solidFill>
                  <a:schemeClr val="accent4">
                    <a:lumMod val="50000"/>
                  </a:schemeClr>
                </a:solidFill>
                <a:latin typeface="Courier" pitchFamily="2" charset="0"/>
              </a:rPr>
              <a:t>Evento [Condizione]/ Azione </a:t>
            </a:r>
            <a:r>
              <a:rPr lang="it-IT" sz="2200" dirty="0">
                <a:solidFill>
                  <a:schemeClr val="accent4">
                    <a:lumMod val="50000"/>
                  </a:schemeClr>
                </a:solidFill>
                <a:latin typeface="Courier" pitchFamily="2" charset="0"/>
                <a:sym typeface="Wingdings" pitchFamily="2" charset="2"/>
              </a:rPr>
              <a:t> ECA</a:t>
            </a:r>
          </a:p>
          <a:p>
            <a:endParaRPr lang="it-IT" sz="2200" dirty="0">
              <a:solidFill>
                <a:schemeClr val="accent4">
                  <a:lumMod val="50000"/>
                </a:schemeClr>
              </a:solidFill>
              <a:latin typeface="Courier" pitchFamily="2" charset="0"/>
              <a:sym typeface="Wingdings" pitchFamily="2" charset="2"/>
            </a:endParaRPr>
          </a:p>
          <a:p>
            <a:pPr marL="457200" indent="-457200">
              <a:buFont typeface="Arial" panose="020B0604020202020204" pitchFamily="34" charset="0"/>
              <a:buChar char="•"/>
            </a:pPr>
            <a:r>
              <a:rPr lang="it-IT" sz="2200" b="1" i="1" dirty="0">
                <a:solidFill>
                  <a:schemeClr val="accent4">
                    <a:lumMod val="50000"/>
                  </a:schemeClr>
                </a:solidFill>
                <a:latin typeface="Courier" pitchFamily="2" charset="0"/>
                <a:sym typeface="Wingdings" pitchFamily="2" charset="2"/>
              </a:rPr>
              <a:t>Evento</a:t>
            </a:r>
            <a:r>
              <a:rPr lang="it-IT" sz="2200" dirty="0">
                <a:solidFill>
                  <a:schemeClr val="accent4">
                    <a:lumMod val="50000"/>
                  </a:schemeClr>
                </a:solidFill>
                <a:latin typeface="Courier" pitchFamily="2" charset="0"/>
                <a:sym typeface="Wingdings" pitchFamily="2" charset="2"/>
              </a:rPr>
              <a:t>  è un avvenimento che può innescare una transizione tra stati;</a:t>
            </a:r>
          </a:p>
          <a:p>
            <a:pPr marL="457200" indent="-457200">
              <a:buFont typeface="Arial" panose="020B0604020202020204" pitchFamily="34" charset="0"/>
              <a:buChar char="•"/>
            </a:pPr>
            <a:r>
              <a:rPr lang="it-IT" sz="2200" b="1" i="1" dirty="0">
                <a:solidFill>
                  <a:schemeClr val="accent4">
                    <a:lumMod val="50000"/>
                  </a:schemeClr>
                </a:solidFill>
                <a:latin typeface="Courier" pitchFamily="2" charset="0"/>
                <a:sym typeface="Wingdings" pitchFamily="2" charset="2"/>
              </a:rPr>
              <a:t>Condizione</a:t>
            </a:r>
            <a:r>
              <a:rPr lang="it-IT" sz="2200" dirty="0">
                <a:solidFill>
                  <a:schemeClr val="accent4">
                    <a:lumMod val="50000"/>
                  </a:schemeClr>
                </a:solidFill>
                <a:latin typeface="Courier" pitchFamily="2" charset="0"/>
                <a:sym typeface="Wingdings" pitchFamily="2" charset="2"/>
              </a:rPr>
              <a:t>  è un’espressione booleana che deve essere soddisfatta affinché la transizione possa essere eseguita (se da uno stato escono più transizioni causate da uno stesso evento, le loro condizioni devono essere mutuamente esclusive);</a:t>
            </a:r>
          </a:p>
          <a:p>
            <a:pPr marL="457200" indent="-457200">
              <a:buFont typeface="Arial" panose="020B0604020202020204" pitchFamily="34" charset="0"/>
              <a:buChar char="•"/>
            </a:pPr>
            <a:r>
              <a:rPr lang="it-IT" sz="2200" b="1" i="1" dirty="0">
                <a:solidFill>
                  <a:schemeClr val="accent4">
                    <a:lumMod val="50000"/>
                  </a:schemeClr>
                </a:solidFill>
                <a:latin typeface="Courier" pitchFamily="2" charset="0"/>
                <a:sym typeface="Wingdings" pitchFamily="2" charset="2"/>
              </a:rPr>
              <a:t>Azione</a:t>
            </a:r>
            <a:r>
              <a:rPr lang="it-IT" sz="2200" i="1" dirty="0">
                <a:solidFill>
                  <a:schemeClr val="accent4">
                    <a:lumMod val="50000"/>
                  </a:schemeClr>
                </a:solidFill>
                <a:latin typeface="Courier" pitchFamily="2" charset="0"/>
                <a:sym typeface="Wingdings" pitchFamily="2" charset="2"/>
              </a:rPr>
              <a:t> </a:t>
            </a:r>
            <a:r>
              <a:rPr lang="it-IT" sz="2200" dirty="0">
                <a:solidFill>
                  <a:schemeClr val="accent4">
                    <a:lumMod val="50000"/>
                  </a:schemeClr>
                </a:solidFill>
                <a:latin typeface="Courier" pitchFamily="2" charset="0"/>
                <a:sym typeface="Wingdings" pitchFamily="2" charset="2"/>
              </a:rPr>
              <a:t> è associata alla transizione ed è considerata un processo rapido, non interrompibile da un evento.</a:t>
            </a:r>
            <a:endParaRPr lang="it-IT" sz="2200" i="1" dirty="0">
              <a:solidFill>
                <a:schemeClr val="accent4">
                  <a:lumMod val="50000"/>
                </a:schemeClr>
              </a:solidFill>
              <a:latin typeface="Courier" pitchFamily="2" charset="0"/>
            </a:endParaRPr>
          </a:p>
        </p:txBody>
      </p:sp>
      <p:sp>
        <p:nvSpPr>
          <p:cNvPr id="5" name="Rettangolo 4">
            <a:extLst>
              <a:ext uri="{FF2B5EF4-FFF2-40B4-BE49-F238E27FC236}">
                <a16:creationId xmlns:a16="http://schemas.microsoft.com/office/drawing/2014/main" id="{5C102FE1-0BEA-A54D-A962-456C2A81CBAC}"/>
              </a:ext>
            </a:extLst>
          </p:cNvPr>
          <p:cNvSpPr/>
          <p:nvPr/>
        </p:nvSpPr>
        <p:spPr>
          <a:xfrm>
            <a:off x="4071626" y="238420"/>
            <a:ext cx="34201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b="1" cap="none" spc="0" dirty="0">
                <a:ln/>
                <a:solidFill>
                  <a:schemeClr val="accent4"/>
                </a:solidFill>
                <a:effectLst/>
              </a:rPr>
              <a:t>Transizione</a:t>
            </a:r>
          </a:p>
        </p:txBody>
      </p:sp>
      <p:sp>
        <p:nvSpPr>
          <p:cNvPr id="7" name="Rettangolo arrotondato 6">
            <a:extLst>
              <a:ext uri="{FF2B5EF4-FFF2-40B4-BE49-F238E27FC236}">
                <a16:creationId xmlns:a16="http://schemas.microsoft.com/office/drawing/2014/main" id="{3727D1BE-8056-A34A-9C64-C42DF3B68931}"/>
              </a:ext>
            </a:extLst>
          </p:cNvPr>
          <p:cNvSpPr/>
          <p:nvPr/>
        </p:nvSpPr>
        <p:spPr>
          <a:xfrm>
            <a:off x="1013458" y="5894155"/>
            <a:ext cx="1402715" cy="642620"/>
          </a:xfrm>
          <a:prstGeom prst="round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8" name="Rettangolo arrotondato 7">
            <a:extLst>
              <a:ext uri="{FF2B5EF4-FFF2-40B4-BE49-F238E27FC236}">
                <a16:creationId xmlns:a16="http://schemas.microsoft.com/office/drawing/2014/main" id="{9A7ED136-7A59-5F46-8482-AEFC35CA69AD}"/>
              </a:ext>
            </a:extLst>
          </p:cNvPr>
          <p:cNvSpPr/>
          <p:nvPr/>
        </p:nvSpPr>
        <p:spPr>
          <a:xfrm>
            <a:off x="9618668" y="5880820"/>
            <a:ext cx="1402715" cy="642620"/>
          </a:xfrm>
          <a:prstGeom prst="round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cxnSp>
        <p:nvCxnSpPr>
          <p:cNvPr id="9" name="Connettore 1 8">
            <a:extLst>
              <a:ext uri="{FF2B5EF4-FFF2-40B4-BE49-F238E27FC236}">
                <a16:creationId xmlns:a16="http://schemas.microsoft.com/office/drawing/2014/main" id="{7BA61D36-37FA-0A4F-8FB4-6F5ABB6E0133}"/>
              </a:ext>
            </a:extLst>
          </p:cNvPr>
          <p:cNvCxnSpPr>
            <a:cxnSpLocks/>
            <a:stCxn id="7" idx="3"/>
            <a:endCxn id="8" idx="1"/>
          </p:cNvCxnSpPr>
          <p:nvPr/>
        </p:nvCxnSpPr>
        <p:spPr>
          <a:xfrm flipV="1">
            <a:off x="2416173" y="6202130"/>
            <a:ext cx="7202495" cy="133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asella di testo 8">
            <a:extLst>
              <a:ext uri="{FF2B5EF4-FFF2-40B4-BE49-F238E27FC236}">
                <a16:creationId xmlns:a16="http://schemas.microsoft.com/office/drawing/2014/main" id="{3E897D14-FA87-3A4D-A76D-B7F5523FD92C}"/>
              </a:ext>
            </a:extLst>
          </p:cNvPr>
          <p:cNvSpPr txBox="1"/>
          <p:nvPr/>
        </p:nvSpPr>
        <p:spPr>
          <a:xfrm>
            <a:off x="1464308" y="6047825"/>
            <a:ext cx="506730" cy="343535"/>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1800">
                <a:effectLst/>
                <a:latin typeface="Courier" pitchFamily="2" charset="0"/>
                <a:ea typeface="Calibri" panose="020F0502020204030204" pitchFamily="34" charset="0"/>
                <a:cs typeface="Times New Roman" panose="02020603050405020304" pitchFamily="18" charset="0"/>
              </a:rPr>
              <a:t>A</a:t>
            </a:r>
            <a:endParaRPr lang="it-IT"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asella di testo 9">
            <a:extLst>
              <a:ext uri="{FF2B5EF4-FFF2-40B4-BE49-F238E27FC236}">
                <a16:creationId xmlns:a16="http://schemas.microsoft.com/office/drawing/2014/main" id="{AAB51644-00DF-874D-9517-11B8EB498C5C}"/>
              </a:ext>
            </a:extLst>
          </p:cNvPr>
          <p:cNvSpPr txBox="1"/>
          <p:nvPr/>
        </p:nvSpPr>
        <p:spPr>
          <a:xfrm>
            <a:off x="10078408" y="6034490"/>
            <a:ext cx="506730" cy="343535"/>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1800">
                <a:effectLst/>
                <a:latin typeface="Courier" pitchFamily="2" charset="0"/>
                <a:ea typeface="Calibri" panose="020F0502020204030204" pitchFamily="34" charset="0"/>
                <a:cs typeface="Times New Roman" panose="02020603050405020304" pitchFamily="18" charset="0"/>
              </a:rPr>
              <a:t>B</a:t>
            </a:r>
            <a:endParaRPr lang="it-IT"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asella di testo 10">
            <a:extLst>
              <a:ext uri="{FF2B5EF4-FFF2-40B4-BE49-F238E27FC236}">
                <a16:creationId xmlns:a16="http://schemas.microsoft.com/office/drawing/2014/main" id="{5A3F4834-E9E1-9645-96EE-1D206141ADFA}"/>
              </a:ext>
            </a:extLst>
          </p:cNvPr>
          <p:cNvSpPr txBox="1"/>
          <p:nvPr/>
        </p:nvSpPr>
        <p:spPr>
          <a:xfrm>
            <a:off x="2671769" y="5851934"/>
            <a:ext cx="6829425" cy="3387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it-IT" sz="1750" dirty="0">
                <a:effectLst/>
                <a:latin typeface="Courier" pitchFamily="2" charset="0"/>
                <a:ea typeface="Calibri" panose="020F0502020204030204" pitchFamily="34" charset="0"/>
                <a:cs typeface="Times New Roman" panose="02020603050405020304" pitchFamily="18" charset="0"/>
              </a:rPr>
              <a:t>evento1, evento2 [condizione]/ azione1, azione2  </a:t>
            </a:r>
            <a:endParaRPr lang="it-IT" sz="175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Connettore 2 2">
            <a:extLst>
              <a:ext uri="{FF2B5EF4-FFF2-40B4-BE49-F238E27FC236}">
                <a16:creationId xmlns:a16="http://schemas.microsoft.com/office/drawing/2014/main" id="{1049D090-102C-AA4D-9D76-5491D9038299}"/>
              </a:ext>
            </a:extLst>
          </p:cNvPr>
          <p:cNvCxnSpPr>
            <a:stCxn id="7" idx="3"/>
            <a:endCxn id="8" idx="1"/>
          </p:cNvCxnSpPr>
          <p:nvPr/>
        </p:nvCxnSpPr>
        <p:spPr>
          <a:xfrm flipV="1">
            <a:off x="2416173" y="6202130"/>
            <a:ext cx="7202495" cy="13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80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9967638-0FC6-5B40-8BE2-9B1353CA1526}"/>
              </a:ext>
            </a:extLst>
          </p:cNvPr>
          <p:cNvSpPr/>
          <p:nvPr/>
        </p:nvSpPr>
        <p:spPr>
          <a:xfrm>
            <a:off x="2548919" y="161375"/>
            <a:ext cx="672812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t-IT" sz="5400" b="1" dirty="0">
                <a:ln/>
                <a:solidFill>
                  <a:schemeClr val="accent4"/>
                </a:solidFill>
              </a:rPr>
              <a:t>Esempio Alarm in UML</a:t>
            </a:r>
            <a:endParaRPr lang="it-IT" sz="5400" b="1" cap="none" spc="0" dirty="0">
              <a:ln/>
              <a:solidFill>
                <a:schemeClr val="accent4"/>
              </a:solidFill>
              <a:effectLst/>
            </a:endParaRPr>
          </a:p>
        </p:txBody>
      </p:sp>
      <p:sp>
        <p:nvSpPr>
          <p:cNvPr id="5" name="Rettangolo arrotondato 4">
            <a:extLst>
              <a:ext uri="{FF2B5EF4-FFF2-40B4-BE49-F238E27FC236}">
                <a16:creationId xmlns:a16="http://schemas.microsoft.com/office/drawing/2014/main" id="{10FF83A9-83DD-1446-B18D-51FF0EBBB20C}"/>
              </a:ext>
            </a:extLst>
          </p:cNvPr>
          <p:cNvSpPr/>
          <p:nvPr/>
        </p:nvSpPr>
        <p:spPr>
          <a:xfrm>
            <a:off x="4986300" y="4454476"/>
            <a:ext cx="2271033" cy="2152682"/>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 name="Connettore 1 5">
            <a:extLst>
              <a:ext uri="{FF2B5EF4-FFF2-40B4-BE49-F238E27FC236}">
                <a16:creationId xmlns:a16="http://schemas.microsoft.com/office/drawing/2014/main" id="{50322E09-09CA-9943-8C79-0055D46A2193}"/>
              </a:ext>
            </a:extLst>
          </p:cNvPr>
          <p:cNvCxnSpPr>
            <a:cxnSpLocks/>
          </p:cNvCxnSpPr>
          <p:nvPr/>
        </p:nvCxnSpPr>
        <p:spPr>
          <a:xfrm>
            <a:off x="4986300" y="5119075"/>
            <a:ext cx="22710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D94A8BAF-C122-334E-93F4-0ED8F977A61A}"/>
              </a:ext>
            </a:extLst>
          </p:cNvPr>
          <p:cNvSpPr txBox="1"/>
          <p:nvPr/>
        </p:nvSpPr>
        <p:spPr>
          <a:xfrm>
            <a:off x="5068853" y="4592823"/>
            <a:ext cx="2076566" cy="461665"/>
          </a:xfrm>
          <a:prstGeom prst="rect">
            <a:avLst/>
          </a:prstGeom>
          <a:noFill/>
        </p:spPr>
        <p:txBody>
          <a:bodyPr wrap="square" rtlCol="0" anchor="ctr">
            <a:spAutoFit/>
          </a:bodyPr>
          <a:lstStyle/>
          <a:p>
            <a:pPr algn="ctr"/>
            <a:r>
              <a:rPr lang="it-IT" sz="2400" dirty="0">
                <a:latin typeface="Courier" pitchFamily="2" charset="0"/>
              </a:rPr>
              <a:t>Sleep</a:t>
            </a:r>
          </a:p>
        </p:txBody>
      </p:sp>
      <p:sp>
        <p:nvSpPr>
          <p:cNvPr id="8" name="CasellaDiTesto 7">
            <a:extLst>
              <a:ext uri="{FF2B5EF4-FFF2-40B4-BE49-F238E27FC236}">
                <a16:creationId xmlns:a16="http://schemas.microsoft.com/office/drawing/2014/main" id="{9F9FD10F-B307-E34D-BF8D-B1AC83EC1D5D}"/>
              </a:ext>
            </a:extLst>
          </p:cNvPr>
          <p:cNvSpPr txBox="1"/>
          <p:nvPr/>
        </p:nvSpPr>
        <p:spPr>
          <a:xfrm>
            <a:off x="5155934" y="5361197"/>
            <a:ext cx="1931763" cy="1046440"/>
          </a:xfrm>
          <a:prstGeom prst="rect">
            <a:avLst/>
          </a:prstGeom>
          <a:noFill/>
        </p:spPr>
        <p:txBody>
          <a:bodyPr wrap="square" rtlCol="0">
            <a:spAutoFit/>
          </a:bodyPr>
          <a:lstStyle/>
          <a:p>
            <a:r>
              <a:rPr lang="it-IT" sz="1400" dirty="0">
                <a:latin typeface="Courier" pitchFamily="2" charset="0"/>
              </a:rPr>
              <a:t>Entry/</a:t>
            </a:r>
          </a:p>
          <a:p>
            <a:r>
              <a:rPr lang="it-IT" sz="1400" dirty="0">
                <a:latin typeface="Courier" pitchFamily="2" charset="0"/>
              </a:rPr>
              <a:t>Do/</a:t>
            </a:r>
          </a:p>
          <a:p>
            <a:r>
              <a:rPr lang="it-IT" sz="1400" dirty="0">
                <a:latin typeface="Courier" pitchFamily="2" charset="0"/>
              </a:rPr>
              <a:t>Exit/turnOnBeep</a:t>
            </a:r>
          </a:p>
          <a:p>
            <a:endParaRPr lang="it-IT" sz="2000" dirty="0">
              <a:latin typeface="Courier" pitchFamily="2" charset="0"/>
            </a:endParaRPr>
          </a:p>
        </p:txBody>
      </p:sp>
      <p:sp>
        <p:nvSpPr>
          <p:cNvPr id="20" name="Rettangolo arrotondato 19">
            <a:extLst>
              <a:ext uri="{FF2B5EF4-FFF2-40B4-BE49-F238E27FC236}">
                <a16:creationId xmlns:a16="http://schemas.microsoft.com/office/drawing/2014/main" id="{AEC20CF7-F231-3048-998E-22ADCA60975A}"/>
              </a:ext>
            </a:extLst>
          </p:cNvPr>
          <p:cNvSpPr/>
          <p:nvPr/>
        </p:nvSpPr>
        <p:spPr>
          <a:xfrm>
            <a:off x="8981494" y="1365956"/>
            <a:ext cx="2271033" cy="2152682"/>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 name="Connettore 1 20">
            <a:extLst>
              <a:ext uri="{FF2B5EF4-FFF2-40B4-BE49-F238E27FC236}">
                <a16:creationId xmlns:a16="http://schemas.microsoft.com/office/drawing/2014/main" id="{24C44AB0-1780-C74E-A663-C8C2CE16ECFE}"/>
              </a:ext>
            </a:extLst>
          </p:cNvPr>
          <p:cNvCxnSpPr>
            <a:cxnSpLocks/>
          </p:cNvCxnSpPr>
          <p:nvPr/>
        </p:nvCxnSpPr>
        <p:spPr>
          <a:xfrm>
            <a:off x="8981494" y="2030555"/>
            <a:ext cx="22710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DF7753FC-B572-5146-9981-1A46BBA89578}"/>
              </a:ext>
            </a:extLst>
          </p:cNvPr>
          <p:cNvSpPr txBox="1"/>
          <p:nvPr/>
        </p:nvSpPr>
        <p:spPr>
          <a:xfrm>
            <a:off x="9064047" y="1504303"/>
            <a:ext cx="2076566" cy="461665"/>
          </a:xfrm>
          <a:prstGeom prst="rect">
            <a:avLst/>
          </a:prstGeom>
          <a:noFill/>
        </p:spPr>
        <p:txBody>
          <a:bodyPr wrap="square" rtlCol="0" anchor="ctr">
            <a:spAutoFit/>
          </a:bodyPr>
          <a:lstStyle/>
          <a:p>
            <a:pPr algn="ctr"/>
            <a:r>
              <a:rPr lang="it-IT" sz="2400" dirty="0">
                <a:latin typeface="Courier" pitchFamily="2" charset="0"/>
              </a:rPr>
              <a:t>Alarm</a:t>
            </a:r>
          </a:p>
        </p:txBody>
      </p:sp>
      <p:sp>
        <p:nvSpPr>
          <p:cNvPr id="23" name="CasellaDiTesto 22">
            <a:extLst>
              <a:ext uri="{FF2B5EF4-FFF2-40B4-BE49-F238E27FC236}">
                <a16:creationId xmlns:a16="http://schemas.microsoft.com/office/drawing/2014/main" id="{63B18814-1035-6541-87D1-76A6B24526B4}"/>
              </a:ext>
            </a:extLst>
          </p:cNvPr>
          <p:cNvSpPr txBox="1"/>
          <p:nvPr/>
        </p:nvSpPr>
        <p:spPr>
          <a:xfrm>
            <a:off x="9075622" y="2212880"/>
            <a:ext cx="2076566" cy="1046440"/>
          </a:xfrm>
          <a:prstGeom prst="rect">
            <a:avLst/>
          </a:prstGeom>
          <a:noFill/>
        </p:spPr>
        <p:txBody>
          <a:bodyPr wrap="square" rtlCol="0">
            <a:spAutoFit/>
          </a:bodyPr>
          <a:lstStyle/>
          <a:p>
            <a:r>
              <a:rPr lang="it-IT" sz="1400" dirty="0">
                <a:latin typeface="Courier" pitchFamily="2" charset="0"/>
              </a:rPr>
              <a:t>Entry/</a:t>
            </a:r>
            <a:r>
              <a:rPr lang="it-IT" sz="1350" dirty="0">
                <a:latin typeface="Courier" pitchFamily="2" charset="0"/>
              </a:rPr>
              <a:t>turnOnRedLed</a:t>
            </a:r>
          </a:p>
          <a:p>
            <a:r>
              <a:rPr lang="it-IT" sz="1400" dirty="0">
                <a:latin typeface="Courier" pitchFamily="2" charset="0"/>
              </a:rPr>
              <a:t>Do/turnOnSiren</a:t>
            </a:r>
          </a:p>
          <a:p>
            <a:r>
              <a:rPr lang="it-IT" sz="1400" dirty="0">
                <a:latin typeface="Courier" pitchFamily="2" charset="0"/>
              </a:rPr>
              <a:t>Exit/turnOnBeep</a:t>
            </a:r>
          </a:p>
          <a:p>
            <a:endParaRPr lang="it-IT" sz="2000" dirty="0">
              <a:latin typeface="Courier" pitchFamily="2" charset="0"/>
            </a:endParaRPr>
          </a:p>
        </p:txBody>
      </p:sp>
      <p:sp>
        <p:nvSpPr>
          <p:cNvPr id="24" name="Rettangolo arrotondato 23">
            <a:extLst>
              <a:ext uri="{FF2B5EF4-FFF2-40B4-BE49-F238E27FC236}">
                <a16:creationId xmlns:a16="http://schemas.microsoft.com/office/drawing/2014/main" id="{119925BA-0CAD-6941-AE15-F697FCBC0D31}"/>
              </a:ext>
            </a:extLst>
          </p:cNvPr>
          <p:cNvSpPr/>
          <p:nvPr/>
        </p:nvSpPr>
        <p:spPr>
          <a:xfrm>
            <a:off x="856058" y="1377534"/>
            <a:ext cx="2271033" cy="2152682"/>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5" name="Connettore 1 24">
            <a:extLst>
              <a:ext uri="{FF2B5EF4-FFF2-40B4-BE49-F238E27FC236}">
                <a16:creationId xmlns:a16="http://schemas.microsoft.com/office/drawing/2014/main" id="{13F05F15-A4BC-0F43-9E43-C43FF181DD65}"/>
              </a:ext>
            </a:extLst>
          </p:cNvPr>
          <p:cNvCxnSpPr>
            <a:cxnSpLocks/>
          </p:cNvCxnSpPr>
          <p:nvPr/>
        </p:nvCxnSpPr>
        <p:spPr>
          <a:xfrm>
            <a:off x="856058" y="2042133"/>
            <a:ext cx="22710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B253670-581C-4640-8CE0-E333B9D69089}"/>
              </a:ext>
            </a:extLst>
          </p:cNvPr>
          <p:cNvSpPr txBox="1"/>
          <p:nvPr/>
        </p:nvSpPr>
        <p:spPr>
          <a:xfrm>
            <a:off x="938611" y="1515881"/>
            <a:ext cx="2076566" cy="461665"/>
          </a:xfrm>
          <a:prstGeom prst="rect">
            <a:avLst/>
          </a:prstGeom>
          <a:noFill/>
        </p:spPr>
        <p:txBody>
          <a:bodyPr wrap="square" rtlCol="0" anchor="ctr">
            <a:spAutoFit/>
          </a:bodyPr>
          <a:lstStyle/>
          <a:p>
            <a:pPr algn="ctr"/>
            <a:r>
              <a:rPr lang="it-IT" sz="2400" dirty="0">
                <a:latin typeface="Courier" pitchFamily="2" charset="0"/>
              </a:rPr>
              <a:t>Arm</a:t>
            </a:r>
          </a:p>
        </p:txBody>
      </p:sp>
      <p:sp>
        <p:nvSpPr>
          <p:cNvPr id="27" name="CasellaDiTesto 26">
            <a:extLst>
              <a:ext uri="{FF2B5EF4-FFF2-40B4-BE49-F238E27FC236}">
                <a16:creationId xmlns:a16="http://schemas.microsoft.com/office/drawing/2014/main" id="{1A48CE97-A73D-DE44-B74A-BC9E5F1C225F}"/>
              </a:ext>
            </a:extLst>
          </p:cNvPr>
          <p:cNvSpPr txBox="1"/>
          <p:nvPr/>
        </p:nvSpPr>
        <p:spPr>
          <a:xfrm>
            <a:off x="938611" y="2231643"/>
            <a:ext cx="2076565" cy="1046440"/>
          </a:xfrm>
          <a:prstGeom prst="rect">
            <a:avLst/>
          </a:prstGeom>
          <a:noFill/>
        </p:spPr>
        <p:txBody>
          <a:bodyPr wrap="square" rtlCol="0">
            <a:spAutoFit/>
          </a:bodyPr>
          <a:lstStyle/>
          <a:p>
            <a:r>
              <a:rPr lang="it-IT" sz="1400" dirty="0">
                <a:latin typeface="Courier" pitchFamily="2" charset="0"/>
              </a:rPr>
              <a:t>Entry/</a:t>
            </a:r>
            <a:r>
              <a:rPr lang="it-IT" sz="1150" dirty="0">
                <a:latin typeface="Courier" pitchFamily="2" charset="0"/>
              </a:rPr>
              <a:t>turnOnGreenLed</a:t>
            </a:r>
          </a:p>
          <a:p>
            <a:r>
              <a:rPr lang="it-IT" sz="1400" dirty="0">
                <a:latin typeface="Courier" pitchFamily="2" charset="0"/>
              </a:rPr>
              <a:t>Do/</a:t>
            </a:r>
          </a:p>
          <a:p>
            <a:r>
              <a:rPr lang="it-IT" sz="1400" dirty="0">
                <a:latin typeface="Courier" pitchFamily="2" charset="0"/>
              </a:rPr>
              <a:t>Exit/</a:t>
            </a:r>
            <a:r>
              <a:rPr lang="it-IT" sz="1150" dirty="0">
                <a:latin typeface="Courier" pitchFamily="2" charset="0"/>
              </a:rPr>
              <a:t>turnOffGreenLed</a:t>
            </a:r>
          </a:p>
          <a:p>
            <a:endParaRPr lang="it-IT" sz="2000" dirty="0">
              <a:latin typeface="Courier" pitchFamily="2" charset="0"/>
            </a:endParaRPr>
          </a:p>
        </p:txBody>
      </p:sp>
      <p:cxnSp>
        <p:nvCxnSpPr>
          <p:cNvPr id="30" name="Connettore 2 29">
            <a:extLst>
              <a:ext uri="{FF2B5EF4-FFF2-40B4-BE49-F238E27FC236}">
                <a16:creationId xmlns:a16="http://schemas.microsoft.com/office/drawing/2014/main" id="{211CBB9A-F296-A14A-ACCD-0C0314E7B365}"/>
              </a:ext>
            </a:extLst>
          </p:cNvPr>
          <p:cNvCxnSpPr>
            <a:cxnSpLocks/>
            <a:stCxn id="5" idx="1"/>
          </p:cNvCxnSpPr>
          <p:nvPr/>
        </p:nvCxnSpPr>
        <p:spPr>
          <a:xfrm flipH="1" flipV="1">
            <a:off x="1948380" y="3516803"/>
            <a:ext cx="3037920" cy="2014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a:extLst>
              <a:ext uri="{FF2B5EF4-FFF2-40B4-BE49-F238E27FC236}">
                <a16:creationId xmlns:a16="http://schemas.microsoft.com/office/drawing/2014/main" id="{FB498834-AB80-5D43-913E-29B03AF70A68}"/>
              </a:ext>
            </a:extLst>
          </p:cNvPr>
          <p:cNvSpPr txBox="1"/>
          <p:nvPr/>
        </p:nvSpPr>
        <p:spPr>
          <a:xfrm rot="2036124">
            <a:off x="1930596" y="4351973"/>
            <a:ext cx="3416320" cy="246221"/>
          </a:xfrm>
          <a:prstGeom prst="rect">
            <a:avLst/>
          </a:prstGeom>
          <a:noFill/>
        </p:spPr>
        <p:txBody>
          <a:bodyPr wrap="none" rtlCol="0">
            <a:spAutoFit/>
          </a:bodyPr>
          <a:lstStyle/>
          <a:p>
            <a:r>
              <a:rPr lang="it-IT" sz="1000" dirty="0">
                <a:latin typeface="Courier" pitchFamily="2" charset="0"/>
              </a:rPr>
              <a:t>insKey [</a:t>
            </a:r>
            <a:r>
              <a:rPr lang="it-IT" sz="1000" dirty="0" err="1">
                <a:latin typeface="Courier" pitchFamily="2" charset="0"/>
              </a:rPr>
              <a:t>insKey.val</a:t>
            </a:r>
            <a:r>
              <a:rPr lang="it-IT" sz="1000" dirty="0">
                <a:latin typeface="Courier" pitchFamily="2" charset="0"/>
              </a:rPr>
              <a:t> == </a:t>
            </a:r>
            <a:r>
              <a:rPr lang="it-IT" sz="1000" dirty="0" err="1">
                <a:latin typeface="Courier" pitchFamily="2" charset="0"/>
              </a:rPr>
              <a:t>key.val</a:t>
            </a:r>
            <a:r>
              <a:rPr lang="it-IT" sz="1000" dirty="0">
                <a:latin typeface="Courier" pitchFamily="2" charset="0"/>
              </a:rPr>
              <a:t>]/turnOffBeep</a:t>
            </a:r>
          </a:p>
        </p:txBody>
      </p:sp>
      <p:cxnSp>
        <p:nvCxnSpPr>
          <p:cNvPr id="34" name="Connettore 2 33">
            <a:extLst>
              <a:ext uri="{FF2B5EF4-FFF2-40B4-BE49-F238E27FC236}">
                <a16:creationId xmlns:a16="http://schemas.microsoft.com/office/drawing/2014/main" id="{EAF65091-FFC4-284C-9540-5FD852C2E6D2}"/>
              </a:ext>
            </a:extLst>
          </p:cNvPr>
          <p:cNvCxnSpPr>
            <a:cxnSpLocks/>
          </p:cNvCxnSpPr>
          <p:nvPr/>
        </p:nvCxnSpPr>
        <p:spPr>
          <a:xfrm>
            <a:off x="1184374" y="3530216"/>
            <a:ext cx="3801924" cy="2558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FCAB491D-7D96-2248-ABF6-537ABFAB7322}"/>
              </a:ext>
            </a:extLst>
          </p:cNvPr>
          <p:cNvSpPr txBox="1"/>
          <p:nvPr/>
        </p:nvSpPr>
        <p:spPr>
          <a:xfrm rot="2036124">
            <a:off x="1853585" y="4620172"/>
            <a:ext cx="2800767" cy="246221"/>
          </a:xfrm>
          <a:prstGeom prst="rect">
            <a:avLst/>
          </a:prstGeom>
          <a:noFill/>
        </p:spPr>
        <p:txBody>
          <a:bodyPr wrap="none" rtlCol="0">
            <a:spAutoFit/>
          </a:bodyPr>
          <a:lstStyle/>
          <a:p>
            <a:r>
              <a:rPr lang="it-IT" sz="1000" dirty="0">
                <a:latin typeface="Courier" pitchFamily="2" charset="0"/>
              </a:rPr>
              <a:t>insKey [</a:t>
            </a:r>
            <a:r>
              <a:rPr lang="it-IT" sz="1000" dirty="0" err="1">
                <a:latin typeface="Courier" pitchFamily="2" charset="0"/>
              </a:rPr>
              <a:t>insKey.val</a:t>
            </a:r>
            <a:r>
              <a:rPr lang="it-IT" sz="1000" dirty="0">
                <a:latin typeface="Courier" pitchFamily="2" charset="0"/>
              </a:rPr>
              <a:t> == </a:t>
            </a:r>
            <a:r>
              <a:rPr lang="it-IT" sz="1000" dirty="0" err="1">
                <a:latin typeface="Courier" pitchFamily="2" charset="0"/>
              </a:rPr>
              <a:t>key.val</a:t>
            </a:r>
            <a:r>
              <a:rPr lang="it-IT" sz="1000" dirty="0">
                <a:latin typeface="Courier" pitchFamily="2" charset="0"/>
              </a:rPr>
              <a:t>]/ __</a:t>
            </a:r>
          </a:p>
        </p:txBody>
      </p:sp>
      <p:cxnSp>
        <p:nvCxnSpPr>
          <p:cNvPr id="44" name="Connettore 2 43">
            <a:extLst>
              <a:ext uri="{FF2B5EF4-FFF2-40B4-BE49-F238E27FC236}">
                <a16:creationId xmlns:a16="http://schemas.microsoft.com/office/drawing/2014/main" id="{1BAF3B9F-1908-9749-9CA7-A4C480C576CD}"/>
              </a:ext>
            </a:extLst>
          </p:cNvPr>
          <p:cNvCxnSpPr>
            <a:cxnSpLocks/>
          </p:cNvCxnSpPr>
          <p:nvPr/>
        </p:nvCxnSpPr>
        <p:spPr>
          <a:xfrm flipH="1">
            <a:off x="7227972" y="3516803"/>
            <a:ext cx="3774252" cy="2890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asellaDiTesto 51">
            <a:extLst>
              <a:ext uri="{FF2B5EF4-FFF2-40B4-BE49-F238E27FC236}">
                <a16:creationId xmlns:a16="http://schemas.microsoft.com/office/drawing/2014/main" id="{6BA00563-9EB8-A848-A456-BAEE9764C448}"/>
              </a:ext>
            </a:extLst>
          </p:cNvPr>
          <p:cNvSpPr txBox="1"/>
          <p:nvPr/>
        </p:nvSpPr>
        <p:spPr>
          <a:xfrm rot="19390702">
            <a:off x="7031278" y="4392767"/>
            <a:ext cx="4365705" cy="400110"/>
          </a:xfrm>
          <a:prstGeom prst="rect">
            <a:avLst/>
          </a:prstGeom>
          <a:noFill/>
        </p:spPr>
        <p:txBody>
          <a:bodyPr wrap="square" rtlCol="0">
            <a:spAutoFit/>
          </a:bodyPr>
          <a:lstStyle/>
          <a:p>
            <a:r>
              <a:rPr lang="it-IT" sz="1000" dirty="0">
                <a:latin typeface="Courier" pitchFamily="2" charset="0"/>
              </a:rPr>
              <a:t>insKey [</a:t>
            </a:r>
            <a:r>
              <a:rPr lang="it-IT" sz="1000" dirty="0" err="1">
                <a:latin typeface="Courier" pitchFamily="2" charset="0"/>
              </a:rPr>
              <a:t>insKey.val</a:t>
            </a:r>
            <a:r>
              <a:rPr lang="it-IT" sz="1000" dirty="0">
                <a:latin typeface="Courier" pitchFamily="2" charset="0"/>
              </a:rPr>
              <a:t> == </a:t>
            </a:r>
            <a:r>
              <a:rPr lang="it-IT" sz="1000" dirty="0" err="1">
                <a:latin typeface="Courier" pitchFamily="2" charset="0"/>
              </a:rPr>
              <a:t>key.val</a:t>
            </a:r>
            <a:r>
              <a:rPr lang="it-IT" sz="1000" dirty="0">
                <a:latin typeface="Courier" pitchFamily="2" charset="0"/>
              </a:rPr>
              <a:t>]/turnOffSiren, turnOffLamp, turnOffBeep</a:t>
            </a:r>
          </a:p>
        </p:txBody>
      </p:sp>
      <p:cxnSp>
        <p:nvCxnSpPr>
          <p:cNvPr id="53" name="Connettore 2 52">
            <a:extLst>
              <a:ext uri="{FF2B5EF4-FFF2-40B4-BE49-F238E27FC236}">
                <a16:creationId xmlns:a16="http://schemas.microsoft.com/office/drawing/2014/main" id="{FF2D4502-5655-4348-B3A8-9092CC4A4459}"/>
              </a:ext>
            </a:extLst>
          </p:cNvPr>
          <p:cNvCxnSpPr>
            <a:cxnSpLocks/>
          </p:cNvCxnSpPr>
          <p:nvPr/>
        </p:nvCxnSpPr>
        <p:spPr>
          <a:xfrm>
            <a:off x="3106214" y="1630391"/>
            <a:ext cx="5875280" cy="53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FD268ADC-8B20-0141-8769-19C4CFBBA992}"/>
              </a:ext>
            </a:extLst>
          </p:cNvPr>
          <p:cNvCxnSpPr>
            <a:cxnSpLocks/>
          </p:cNvCxnSpPr>
          <p:nvPr/>
        </p:nvCxnSpPr>
        <p:spPr>
          <a:xfrm>
            <a:off x="3119719" y="3229628"/>
            <a:ext cx="5875280" cy="53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CasellaDiTesto 60">
            <a:extLst>
              <a:ext uri="{FF2B5EF4-FFF2-40B4-BE49-F238E27FC236}">
                <a16:creationId xmlns:a16="http://schemas.microsoft.com/office/drawing/2014/main" id="{EC3CD35A-EDEA-224D-A6F1-386794D35D13}"/>
              </a:ext>
            </a:extLst>
          </p:cNvPr>
          <p:cNvSpPr txBox="1"/>
          <p:nvPr/>
        </p:nvSpPr>
        <p:spPr>
          <a:xfrm>
            <a:off x="4502105" y="1390783"/>
            <a:ext cx="2800767" cy="246221"/>
          </a:xfrm>
          <a:prstGeom prst="rect">
            <a:avLst/>
          </a:prstGeom>
          <a:noFill/>
        </p:spPr>
        <p:txBody>
          <a:bodyPr wrap="none" rtlCol="0">
            <a:spAutoFit/>
          </a:bodyPr>
          <a:lstStyle/>
          <a:p>
            <a:r>
              <a:rPr lang="it-IT" sz="1000" dirty="0">
                <a:latin typeface="Courier" pitchFamily="2" charset="0"/>
              </a:rPr>
              <a:t>move [move.val == true]/turnOnLamp</a:t>
            </a:r>
          </a:p>
        </p:txBody>
      </p:sp>
      <p:sp>
        <p:nvSpPr>
          <p:cNvPr id="62" name="CasellaDiTesto 61">
            <a:extLst>
              <a:ext uri="{FF2B5EF4-FFF2-40B4-BE49-F238E27FC236}">
                <a16:creationId xmlns:a16="http://schemas.microsoft.com/office/drawing/2014/main" id="{64419BF5-0B66-FC4D-ACD0-FD017F91A4F9}"/>
              </a:ext>
            </a:extLst>
          </p:cNvPr>
          <p:cNvSpPr txBox="1"/>
          <p:nvPr/>
        </p:nvSpPr>
        <p:spPr>
          <a:xfrm>
            <a:off x="4541574" y="3024344"/>
            <a:ext cx="3108543" cy="246221"/>
          </a:xfrm>
          <a:prstGeom prst="rect">
            <a:avLst/>
          </a:prstGeom>
          <a:noFill/>
        </p:spPr>
        <p:txBody>
          <a:bodyPr wrap="none" rtlCol="0">
            <a:spAutoFit/>
          </a:bodyPr>
          <a:lstStyle/>
          <a:p>
            <a:r>
              <a:rPr lang="it-IT" sz="1000" dirty="0">
                <a:latin typeface="Courier" pitchFamily="2" charset="0"/>
              </a:rPr>
              <a:t>window [window.val == true]/turnOnLamp</a:t>
            </a:r>
          </a:p>
        </p:txBody>
      </p:sp>
    </p:spTree>
    <p:extLst>
      <p:ext uri="{BB962C8B-B14F-4D97-AF65-F5344CB8AC3E}">
        <p14:creationId xmlns:p14="http://schemas.microsoft.com/office/powerpoint/2010/main" val="16840170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3703</TotalTime>
  <Words>1146</Words>
  <Application>Microsoft Macintosh PowerPoint</Application>
  <PresentationFormat>Widescreen</PresentationFormat>
  <Paragraphs>146</Paragraphs>
  <Slides>19</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19</vt:i4>
      </vt:variant>
    </vt:vector>
  </HeadingPairs>
  <TitlesOfParts>
    <vt:vector size="28" baseType="lpstr">
      <vt:lpstr>Arial</vt:lpstr>
      <vt:lpstr>Calibri</vt:lpstr>
      <vt:lpstr>Calibri Light</vt:lpstr>
      <vt:lpstr>Courier</vt:lpstr>
      <vt:lpstr>Symbol</vt:lpstr>
      <vt:lpstr>Times New Roman</vt:lpstr>
      <vt:lpstr>Verdana</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MARIA CURCIO</dc:creator>
  <cp:lastModifiedBy>MARIA CURCIO</cp:lastModifiedBy>
  <cp:revision>169</cp:revision>
  <dcterms:created xsi:type="dcterms:W3CDTF">2019-03-04T15:04:37Z</dcterms:created>
  <dcterms:modified xsi:type="dcterms:W3CDTF">2019-03-14T17:25:59Z</dcterms:modified>
</cp:coreProperties>
</file>