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字符串和格式化输入输出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www.codeisbook.com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匹配</a:t>
            </a:r>
            <a:endParaRPr lang="zh-CN" altLang="en-US"/>
          </a:p>
          <a:p>
            <a:pPr lvl="1"/>
            <a:r>
              <a:rPr lang="zh-CN" altLang="en-US"/>
              <a:t>参数个数匹配</a:t>
            </a:r>
            <a:endParaRPr lang="zh-CN" altLang="en-US"/>
          </a:p>
          <a:p>
            <a:pPr lvl="2"/>
            <a:r>
              <a:rPr lang="en-US" altLang="zh-CN" sz="2000"/>
              <a:t>printf(“%d %d”, n1);</a:t>
            </a:r>
            <a:endParaRPr lang="en-US" altLang="zh-CN" sz="2000"/>
          </a:p>
          <a:p>
            <a:pPr lvl="1"/>
            <a:r>
              <a:rPr lang="zh-CN" altLang="en-US"/>
              <a:t>参数类型匹配</a:t>
            </a:r>
            <a:endParaRPr lang="zh-CN" altLang="en-US"/>
          </a:p>
          <a:p>
            <a:pPr lvl="2"/>
            <a:r>
              <a:rPr lang="en-US" altLang="zh-CN"/>
              <a:t>printf(“%d”, 3.14159)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打印长字符串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0960" y="1391285"/>
            <a:ext cx="6071235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scanf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将输入字符串转换成各种形式：整数，浮点数，字符，字符串</a:t>
            </a:r>
            <a:endParaRPr lang="zh-CN" altLang="en-US"/>
          </a:p>
          <a:p>
            <a:r>
              <a:rPr lang="zh-CN" altLang="en-US"/>
              <a:t>使用变量的指针</a:t>
            </a:r>
            <a:endParaRPr lang="zh-CN" altLang="en-US"/>
          </a:p>
          <a:p>
            <a:pPr lvl="1"/>
            <a:r>
              <a:rPr lang="zh-CN" altLang="en-US"/>
              <a:t>读取基本类型变量，变量前加取地址符</a:t>
            </a:r>
            <a:r>
              <a:rPr lang="en-US" altLang="zh-CN"/>
              <a:t>&amp;</a:t>
            </a:r>
            <a:endParaRPr lang="en-US" altLang="zh-CN"/>
          </a:p>
          <a:p>
            <a:pPr lvl="1"/>
            <a:r>
              <a:rPr lang="zh-CN" altLang="en-US"/>
              <a:t>读取字符串，使用字符串变量名，不加</a:t>
            </a:r>
            <a:r>
              <a:rPr lang="en-US" altLang="zh-CN"/>
              <a:t>&amp;</a:t>
            </a:r>
            <a:endParaRPr lang="en-US" altLang="zh-CN"/>
          </a:p>
          <a:p>
            <a:pPr lvl="1"/>
            <a:r>
              <a:rPr lang="en-US" altLang="zh-CN"/>
              <a:t>int n; scanf(“%d”, &amp;n)</a:t>
            </a:r>
            <a:endParaRPr lang="en-US" altLang="zh-CN"/>
          </a:p>
          <a:p>
            <a:pPr lvl="1"/>
            <a:r>
              <a:rPr lang="en-US" altLang="zh-CN"/>
              <a:t>char a[30]; scanf(“%s”, a)</a:t>
            </a:r>
            <a:endParaRPr lang="en-US" altLang="zh-CN"/>
          </a:p>
          <a:p>
            <a:pPr lvl="0"/>
            <a:r>
              <a:rPr lang="zh-CN" altLang="en-US"/>
              <a:t>使用空格</a:t>
            </a:r>
            <a:r>
              <a:rPr lang="en-US" altLang="zh-CN"/>
              <a:t>(</a:t>
            </a:r>
            <a:r>
              <a:rPr lang="zh-CN" altLang="en-US"/>
              <a:t>换行、制表符、空格</a:t>
            </a:r>
            <a:r>
              <a:rPr lang="en-US" altLang="zh-CN"/>
              <a:t>)</a:t>
            </a:r>
            <a:r>
              <a:rPr lang="zh-CN" altLang="en-US"/>
              <a:t>来决定把输入分成几段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scanf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转换说明符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0" y="1691005"/>
            <a:ext cx="8218805" cy="3952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scanf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%d, %f: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跳过空格，读取数字或符号，到下一个空格或非数字结束</a:t>
            </a:r>
            <a:endParaRPr lang="zh-CN" altLang="en-US"/>
          </a:p>
          <a:p>
            <a:pPr lvl="1"/>
            <a:endParaRPr lang="en-US" altLang="zh-CN"/>
          </a:p>
          <a:p>
            <a:pPr lvl="0"/>
            <a:r>
              <a:rPr lang="zh-CN" altLang="en-US" sz="2800"/>
              <a:t>例子</a:t>
            </a:r>
            <a:endParaRPr lang="zh-CN" altLang="en-US" sz="2800"/>
          </a:p>
          <a:p>
            <a:pPr lvl="1"/>
            <a:r>
              <a:rPr lang="en-US" altLang="zh-CN"/>
              <a:t>-13.45e12# 0</a:t>
            </a:r>
            <a:endParaRPr lang="en-US" altLang="zh-CN"/>
          </a:p>
          <a:p>
            <a:pPr lvl="1"/>
            <a:r>
              <a:rPr lang="en-US" altLang="zh-CN"/>
              <a:t>%d   -13</a:t>
            </a:r>
            <a:endParaRPr lang="en-US" altLang="zh-CN"/>
          </a:p>
          <a:p>
            <a:pPr lvl="1"/>
            <a:r>
              <a:rPr lang="en-US" altLang="zh-CN"/>
              <a:t>%f    -13.45e12</a:t>
            </a:r>
            <a:endParaRPr lang="en-US" altLang="zh-CN"/>
          </a:p>
          <a:p>
            <a:pPr lvl="1"/>
            <a:r>
              <a:rPr lang="en-US" altLang="zh-CN"/>
              <a:t>%s    </a:t>
            </a:r>
            <a:r>
              <a:rPr lang="en-US" altLang="zh-CN">
                <a:sym typeface="+mn-ea"/>
              </a:rPr>
              <a:t>-13.45e12# 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r>
              <a:rPr lang="zh-CN" altLang="en-US" sz="2400">
                <a:sym typeface="+mn-ea"/>
              </a:rPr>
              <a:t>格式字符串中的常规字符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055">
                <a:sym typeface="+mn-ea"/>
              </a:rPr>
              <a:t>scanf(“%d, %d”, &amp;n, &amp;m)</a:t>
            </a:r>
            <a:endParaRPr lang="en-US" altLang="zh-CN" sz="2055">
              <a:sym typeface="+mn-ea"/>
            </a:endParaRPr>
          </a:p>
          <a:p>
            <a:pPr lvl="1"/>
            <a:r>
              <a:rPr lang="en-US" altLang="zh-CN" sz="2055">
                <a:sym typeface="+mn-ea"/>
              </a:rPr>
              <a:t>88, 121</a:t>
            </a:r>
            <a:endParaRPr lang="en-US" altLang="zh-CN" sz="2055">
              <a:sym typeface="+mn-ea"/>
            </a:endParaRPr>
          </a:p>
          <a:p>
            <a:pPr lvl="1"/>
            <a:r>
              <a:rPr lang="en-US" altLang="zh-CN" sz="2055">
                <a:sym typeface="+mn-ea"/>
              </a:rPr>
              <a:t>88,       121</a:t>
            </a:r>
            <a:endParaRPr lang="en-US" altLang="zh-CN" sz="2055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字符串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</a:t>
            </a:r>
            <a:r>
              <a:rPr lang="en-US" altLang="zh-CN"/>
              <a:t>(character string)</a:t>
            </a:r>
            <a:endParaRPr lang="en-US" altLang="zh-CN"/>
          </a:p>
          <a:p>
            <a:pPr lvl="1"/>
            <a:r>
              <a:rPr lang="zh-CN" altLang="en-US"/>
              <a:t>字符序列： </a:t>
            </a:r>
            <a:r>
              <a:rPr lang="en-US" altLang="zh-CN"/>
              <a:t>“hello, world”</a:t>
            </a:r>
            <a:endParaRPr lang="en-US" altLang="zh-CN"/>
          </a:p>
          <a:p>
            <a:pPr lvl="0"/>
            <a:r>
              <a:rPr lang="en-US" altLang="zh-CN"/>
              <a:t>char</a:t>
            </a:r>
            <a:r>
              <a:rPr lang="zh-CN" altLang="en-US"/>
              <a:t>类型数组和空字符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中用</a:t>
            </a:r>
            <a:r>
              <a:rPr lang="en-US" altLang="zh-CN"/>
              <a:t>char</a:t>
            </a:r>
            <a:r>
              <a:rPr lang="zh-CN" altLang="en-US"/>
              <a:t>类型数组存储字符串</a:t>
            </a:r>
            <a:endParaRPr lang="zh-CN" altLang="en-US"/>
          </a:p>
          <a:p>
            <a:pPr lvl="1"/>
            <a:r>
              <a:rPr lang="zh-CN" altLang="en-US"/>
              <a:t>最后一个位置是空字符</a:t>
            </a:r>
            <a:r>
              <a:rPr lang="en-US" altLang="zh-CN"/>
              <a:t>\0</a:t>
            </a:r>
            <a:endParaRPr lang="en-US" altLang="zh-CN"/>
          </a:p>
          <a:p>
            <a:pPr lvl="1"/>
            <a:r>
              <a:rPr lang="zh-CN" altLang="en-US"/>
              <a:t>数组的单元数比字符数多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710" y="4501515"/>
            <a:ext cx="762825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scanf:</a:t>
            </a:r>
            <a:endParaRPr lang="en-US" altLang="zh-CN"/>
          </a:p>
          <a:p>
            <a:pPr lvl="1"/>
            <a:r>
              <a:rPr lang="zh-CN" altLang="en-US"/>
              <a:t>遇到空格</a:t>
            </a:r>
            <a:r>
              <a:rPr lang="en-US" altLang="zh-CN"/>
              <a:t>(blank),</a:t>
            </a:r>
            <a:r>
              <a:rPr lang="zh-CN" altLang="en-US"/>
              <a:t>制表符</a:t>
            </a:r>
            <a:r>
              <a:rPr lang="en-US" altLang="zh-CN"/>
              <a:t>(tab),</a:t>
            </a:r>
            <a:r>
              <a:rPr lang="zh-CN" altLang="en-US"/>
              <a:t>换行符</a:t>
            </a:r>
            <a:r>
              <a:rPr lang="en-US" altLang="zh-CN"/>
              <a:t>(newline)</a:t>
            </a:r>
            <a:r>
              <a:rPr lang="zh-CN" altLang="en-US"/>
              <a:t>停止读取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3127375"/>
            <a:ext cx="5445125" cy="3267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strlen</a:t>
            </a:r>
            <a:endParaRPr lang="en-US" altLang="zh-CN"/>
          </a:p>
          <a:p>
            <a:pPr lvl="1"/>
            <a:r>
              <a:rPr lang="en-US" altLang="zh-CN"/>
              <a:t>sizeof </a:t>
            </a:r>
            <a:r>
              <a:rPr lang="zh-CN" altLang="en-US"/>
              <a:t>以字节为单位给出数据的大小</a:t>
            </a:r>
            <a:endParaRPr lang="zh-CN" altLang="en-US"/>
          </a:p>
          <a:p>
            <a:pPr lvl="1"/>
            <a:r>
              <a:rPr lang="en-US" altLang="zh-CN"/>
              <a:t>strlen </a:t>
            </a:r>
            <a:r>
              <a:rPr lang="zh-CN" altLang="en-US"/>
              <a:t>以字符个数为单位给出字符串的长度，不包括结尾的</a:t>
            </a:r>
            <a:r>
              <a:rPr lang="en-US" altLang="zh-CN"/>
              <a:t>\0</a:t>
            </a:r>
            <a:endParaRPr lang="en-US" altLang="zh-CN"/>
          </a:p>
          <a:p>
            <a:pPr lvl="1"/>
            <a:r>
              <a:rPr lang="en-US" altLang="zh-CN"/>
              <a:t>&lt;string.h&gt;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常量和预处理器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常量：</a:t>
            </a:r>
            <a:endParaRPr lang="zh-CN" altLang="en-US"/>
          </a:p>
          <a:p>
            <a:pPr lvl="1"/>
            <a:r>
              <a:rPr lang="zh-CN" altLang="en-US" sz="2400"/>
              <a:t>程序执行过程中，值不会变</a:t>
            </a:r>
            <a:endParaRPr lang="zh-CN" altLang="en-US" sz="2400"/>
          </a:p>
          <a:p>
            <a:r>
              <a:rPr lang="zh-CN" altLang="en-US"/>
              <a:t>预处理器定义常量</a:t>
            </a:r>
            <a:endParaRPr lang="zh-CN" altLang="en-US"/>
          </a:p>
          <a:p>
            <a:pPr lvl="1"/>
            <a:r>
              <a:rPr lang="en-US" altLang="zh-CN"/>
              <a:t>#define PI 3.141593</a:t>
            </a:r>
            <a:endParaRPr lang="en-US" altLang="zh-CN"/>
          </a:p>
          <a:p>
            <a:pPr lvl="1"/>
            <a:r>
              <a:rPr lang="en-US" altLang="zh-CN"/>
              <a:t>#define BEEP ‘\a’</a:t>
            </a:r>
            <a:endParaRPr lang="en-US" altLang="zh-CN"/>
          </a:p>
          <a:p>
            <a:pPr lvl="1"/>
            <a:r>
              <a:rPr lang="en-US" altLang="zh-CN"/>
              <a:t>#define OOPS “Now you got it!”</a:t>
            </a:r>
            <a:endParaRPr lang="en-US" altLang="zh-CN"/>
          </a:p>
          <a:p>
            <a:pPr lvl="0"/>
            <a:r>
              <a:rPr lang="en-US" altLang="zh-CN"/>
              <a:t>const</a:t>
            </a:r>
            <a:r>
              <a:rPr lang="zh-CN" altLang="en-US"/>
              <a:t>关键字定义常量</a:t>
            </a:r>
            <a:endParaRPr lang="zh-CN" altLang="en-US"/>
          </a:p>
          <a:p>
            <a:pPr lvl="1"/>
            <a:r>
              <a:rPr lang="en-US" altLang="zh-CN"/>
              <a:t>const int MONTHS = 12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转换说明符</a:t>
            </a:r>
            <a:r>
              <a:rPr lang="en-US" altLang="zh-CN"/>
              <a:t>(conversion specification)</a:t>
            </a:r>
            <a:endParaRPr lang="en-US" altLang="zh-CN"/>
          </a:p>
          <a:p>
            <a:pPr lvl="1"/>
            <a:r>
              <a:rPr lang="zh-CN" altLang="en-US"/>
              <a:t>以哪种数据类型打印变量</a:t>
            </a:r>
            <a:endParaRPr lang="zh-CN" altLang="en-US"/>
          </a:p>
          <a:p>
            <a:pPr lvl="1"/>
            <a:r>
              <a:rPr lang="en-US" altLang="zh-CN"/>
              <a:t>printf(“The value of pi is %f.\n”, PI);</a:t>
            </a:r>
            <a:endParaRPr lang="en-US" altLang="zh-CN"/>
          </a:p>
          <a:p>
            <a:pPr lvl="1"/>
            <a:r>
              <a:rPr lang="zh-CN" altLang="en-US"/>
              <a:t>格式</a:t>
            </a:r>
            <a:r>
              <a:rPr lang="en-US" altLang="zh-CN"/>
              <a:t>: printf(Control-string, item1, item2, ...);</a:t>
            </a:r>
            <a:endParaRPr lang="en-US" altLang="zh-CN"/>
          </a:p>
          <a:p>
            <a:pPr lvl="2"/>
            <a:r>
              <a:rPr lang="zh-CN" altLang="en-US"/>
              <a:t>控制字符串：包括要打印的字符，转换说明符</a:t>
            </a:r>
            <a:endParaRPr lang="zh-CN" altLang="en-US"/>
          </a:p>
          <a:p>
            <a:pPr lvl="2"/>
            <a:r>
              <a:rPr lang="zh-CN" altLang="en-US"/>
              <a:t>参数可以是常量、变量、表达式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转换说明符列表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070" y="835660"/>
            <a:ext cx="8056880" cy="5523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修饰符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%</a:t>
            </a:r>
            <a:r>
              <a:rPr lang="zh-CN" altLang="en-US"/>
              <a:t>和转换说明符之间</a:t>
            </a:r>
            <a:endParaRPr lang="zh-CN" altLang="en-US"/>
          </a:p>
          <a:p>
            <a:pPr lvl="1"/>
            <a:r>
              <a:rPr lang="zh-CN" altLang="en-US"/>
              <a:t>控制输出格式：字符宽度、精度、前导符号等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printf(“*%10d*”,  PAGES)</a:t>
            </a:r>
            <a:r>
              <a:rPr lang="zh-CN" altLang="en-US"/>
              <a:t>；</a:t>
            </a:r>
            <a:r>
              <a:rPr lang="en-US" altLang="zh-CN"/>
              <a:t>//</a:t>
            </a:r>
            <a:r>
              <a:rPr lang="zh-CN" altLang="en-US"/>
              <a:t>宽度为</a:t>
            </a:r>
            <a:r>
              <a:rPr lang="en-US" altLang="zh-CN"/>
              <a:t>10</a:t>
            </a:r>
            <a:r>
              <a:rPr lang="zh-CN" altLang="en-US"/>
              <a:t>打印整数</a:t>
            </a:r>
            <a:endParaRPr lang="zh-CN" altLang="en-US"/>
          </a:p>
          <a:p>
            <a:pPr lvl="2"/>
            <a:r>
              <a:rPr lang="en-US" altLang="zh-CN" sz="2000"/>
              <a:t>*       931*</a:t>
            </a:r>
            <a:endParaRPr lang="en-US" altLang="zh-CN" sz="2000"/>
          </a:p>
          <a:p>
            <a:pPr lvl="1"/>
            <a:r>
              <a:rPr lang="en-US" altLang="zh-CN"/>
              <a:t>printf(“%10.3f”, RENT);   //</a:t>
            </a:r>
            <a:r>
              <a:rPr lang="zh-CN" altLang="en-US"/>
              <a:t>宽度为</a:t>
            </a:r>
            <a:r>
              <a:rPr lang="en-US" altLang="zh-CN"/>
              <a:t>10</a:t>
            </a:r>
            <a:r>
              <a:rPr lang="zh-CN" altLang="en-US"/>
              <a:t>，精度为</a:t>
            </a:r>
            <a:r>
              <a:rPr lang="en-US" altLang="zh-CN"/>
              <a:t>3</a:t>
            </a:r>
            <a:r>
              <a:rPr lang="zh-CN" altLang="en-US"/>
              <a:t>打印浮点数</a:t>
            </a:r>
            <a:endParaRPr lang="zh-CN" altLang="en-US"/>
          </a:p>
          <a:p>
            <a:pPr lvl="2"/>
            <a:r>
              <a:rPr lang="en-US" altLang="zh-CN"/>
              <a:t>*  3852.990*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修饰符列表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0" y="1005840"/>
            <a:ext cx="4885690" cy="5171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35" y="848995"/>
            <a:ext cx="4990465" cy="2713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演示</Application>
  <PresentationFormat>宽屏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字符串和格式化输入输出</vt:lpstr>
      <vt:lpstr>字符串</vt:lpstr>
      <vt:lpstr>字符串</vt:lpstr>
      <vt:lpstr>字符串</vt:lpstr>
      <vt:lpstr>常量和预处理器</vt:lpstr>
      <vt:lpstr>printf</vt:lpstr>
      <vt:lpstr>printf</vt:lpstr>
      <vt:lpstr>printf</vt:lpstr>
      <vt:lpstr>printf</vt:lpstr>
      <vt:lpstr>printf</vt:lpstr>
      <vt:lpstr>printf</vt:lpstr>
      <vt:lpstr>scanf</vt:lpstr>
      <vt:lpstr>scanf</vt:lpstr>
      <vt:lpstr>scanf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lcy</cp:lastModifiedBy>
  <cp:revision>29</cp:revision>
  <dcterms:created xsi:type="dcterms:W3CDTF">2015-05-05T08:02:00Z</dcterms:created>
  <dcterms:modified xsi:type="dcterms:W3CDTF">2018-03-25T08:48:22Z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