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6" r:id="rId4"/>
    <p:sldId id="257" r:id="rId5"/>
    <p:sldId id="263" r:id="rId6"/>
    <p:sldId id="275" r:id="rId7"/>
    <p:sldId id="264" r:id="rId8"/>
    <p:sldId id="274" r:id="rId9"/>
    <p:sldId id="265" r:id="rId10"/>
    <p:sldId id="258" r:id="rId11"/>
    <p:sldId id="273" r:id="rId12"/>
    <p:sldId id="27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6258B-7883-44D0-ABE7-66FC457179C4}" v="85" dt="2024-07-03T21:04:50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4C97-2C7B-17DB-BF71-A6CD0B37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CC594-611E-5C07-A67B-39AAF7BA3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B2D98-5ACE-F840-7F32-1BD56C80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DFC-EC88-4D04-AAB4-A485D7530A6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4CB0-1126-5431-1874-59328595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9177-5329-9A3F-756B-7A786E07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63F-DDFA-442F-B6B9-EF669719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6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A672-E1C9-823B-751E-0D3E290F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A70B4-C5C4-8038-7D99-70C47D424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B0EB6-5554-0BB8-C8A7-0DCE27F3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DFC-EC88-4D04-AAB4-A485D7530A6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FB706-BD78-54B9-69BB-04FEFB8D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A0057-659A-25C7-2184-E04BC9C5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63F-DDFA-442F-B6B9-EF669719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9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B0648-3FEA-7F25-07DD-8F5DF3331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F6A06-DADC-EEC2-852B-2EE4A9839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0E523-E55A-9032-3913-2219F7FC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DFC-EC88-4D04-AAB4-A485D7530A6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C047B-575C-F259-14C8-745CB295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56C95-6341-6FF9-5CF3-6381ABB4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63F-DDFA-442F-B6B9-EF669719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8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A043-398A-241E-57DC-0F49FD3F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2378-312C-6FA2-86F1-8F3643E6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BB730-C575-55FD-BE6D-085C1550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DFC-EC88-4D04-AAB4-A485D7530A6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DA0A8-8F86-2CB6-5CD4-9B3632BF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4EFE-93D5-A216-0C27-29BB5304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63F-DDFA-442F-B6B9-EF669719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35A2-D507-93F4-1D64-58A114C4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9DB62-8975-8782-9B53-79F5CE4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06214-9FA9-60AD-93BB-9FCD62DE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DFC-EC88-4D04-AAB4-A485D7530A6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BFA45-9A96-CF2A-2A51-5E490139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64E24-7970-3FF3-EA8E-F8124D08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63F-DDFA-442F-B6B9-EF669719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5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E4BB-4947-3C1D-D2DE-B7C47819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C5A9-E4C6-3A0A-0401-7918135F9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1E124-F135-A29B-20CC-8976F7D91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E5D48-286E-0037-565F-2283BA71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DFC-EC88-4D04-AAB4-A485D7530A6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2F88E-821B-B3D3-38C4-AD188715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97D3D-8E09-DD69-AE50-71B58D13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63F-DDFA-442F-B6B9-EF669719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8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3B30-3C60-DFA6-7D2F-D1F80FD6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A7C83-43E3-7C15-528E-E32781CD5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2BE5F-3FB2-5148-57F3-3A3706FF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BDC67-DD49-7CBC-2ACE-403BD796B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8B2A1-AF17-7AB7-392A-E26FC2E94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7D0A1-92B8-967D-5C3B-C1063ABC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DFC-EC88-4D04-AAB4-A485D7530A6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EC6C3-7650-1117-CA1E-EDBD085D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5FFA9-5EAC-7D29-95A8-207B1990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63F-DDFA-442F-B6B9-EF669719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C61B-2E02-F38A-9D82-E6B30C9E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E646F-9735-30B6-6BD9-CF3231AF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DFC-EC88-4D04-AAB4-A485D7530A6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D5B25-A7FC-5E99-B636-C8C9CB12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BE831-F4CA-8EF9-4662-ACE7EAA5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63F-DDFA-442F-B6B9-EF669719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9D1F2-DB7C-2DBF-7822-B16AA23B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DFC-EC88-4D04-AAB4-A485D7530A6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F94BA-3824-EEBD-0C86-A36597CB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F4CB1-9B47-F47B-EE6D-4CF4E5E3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63F-DDFA-442F-B6B9-EF669719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B514-FC6F-3181-5854-62CE552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839EF-1B23-0E7F-732B-9ACF1F834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35336-FD59-91F7-8E4C-FD455CEB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AFB4-7E1B-0D62-4676-CCCC468E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DFC-EC88-4D04-AAB4-A485D7530A6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3FFC2-A647-DE40-5BE6-0E55979E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40406-873C-6793-600C-F17D7B31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63F-DDFA-442F-B6B9-EF669719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0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CE42-1DDD-9138-B83B-BAA81C84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01025-D161-39AB-6F81-BFA451737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866F3-B044-74F0-FD92-23A4003CC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3E442-A85E-ED09-B853-AD6AE6CF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DFC-EC88-4D04-AAB4-A485D7530A6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2B769-2B67-8BFD-27BF-AD5B6D33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1099A-4149-4171-0FA1-599E6BFC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63F-DDFA-442F-B6B9-EF669719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1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E8CCF-8A4F-9A5E-F782-A05DAC2A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D31BD-D16A-C481-959F-31459DE5C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CCC80-A459-510D-777F-782F09C39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36DFC-EC88-4D04-AAB4-A485D7530A6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1B8F5-A9A6-1C21-D91A-CAFEF18E3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02FA-B19B-9257-90C5-8F7630029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863F-DDFA-442F-B6B9-EF669719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808D-E639-6544-585F-9B11ED1CD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Heatwave analysis 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4D28C-4975-1D38-6401-FAA93D143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Climate Change &amp; Environment Risk Data Unit, DAPM, UNICEF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57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229521-CC70-7FED-B36E-52E08F9BF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621637-8CB2-EB83-EAD7-0B401C1E4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0"/>
            <a:ext cx="10653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15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96A4A4-45DF-2DD7-1D98-98BEBF519678}"/>
              </a:ext>
            </a:extLst>
          </p:cNvPr>
          <p:cNvSpPr txBox="1"/>
          <p:nvPr/>
        </p:nvSpPr>
        <p:spPr>
          <a:xfrm>
            <a:off x="152400" y="104775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1970s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3A974A4-2DD4-11CE-C4C9-4AE6B9269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0"/>
            <a:ext cx="10325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15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96A4A4-45DF-2DD7-1D98-98BEBF519678}"/>
              </a:ext>
            </a:extLst>
          </p:cNvPr>
          <p:cNvSpPr txBox="1"/>
          <p:nvPr/>
        </p:nvSpPr>
        <p:spPr>
          <a:xfrm>
            <a:off x="152400" y="104775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2020s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B660219-2441-4C6A-FFE2-40E6A5392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0"/>
            <a:ext cx="10325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28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6F83-B76C-2BD1-0D36-5BE94BAE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Population Exposure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DC182-736B-DD51-3E62-D5B6AE97B6FC}"/>
              </a:ext>
            </a:extLst>
          </p:cNvPr>
          <p:cNvSpPr txBox="1"/>
          <p:nvPr/>
        </p:nvSpPr>
        <p:spPr>
          <a:xfrm>
            <a:off x="1084982" y="6043616"/>
            <a:ext cx="10483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Table: Number of children living in areas exposed to significant increases in heatwave indicators in the 2020s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1A9F4D-0432-2B20-9264-018F814B2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62333"/>
              </p:ext>
            </p:extLst>
          </p:nvPr>
        </p:nvGraphicFramePr>
        <p:xfrm>
          <a:off x="727058" y="1825557"/>
          <a:ext cx="10841360" cy="4083190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1893810">
                  <a:extLst>
                    <a:ext uri="{9D8B030D-6E8A-4147-A177-3AD203B41FA5}">
                      <a16:colId xmlns:a16="http://schemas.microsoft.com/office/drawing/2014/main" val="2329384508"/>
                    </a:ext>
                  </a:extLst>
                </a:gridCol>
                <a:gridCol w="2231548">
                  <a:extLst>
                    <a:ext uri="{9D8B030D-6E8A-4147-A177-3AD203B41FA5}">
                      <a16:colId xmlns:a16="http://schemas.microsoft.com/office/drawing/2014/main" val="1038772002"/>
                    </a:ext>
                  </a:extLst>
                </a:gridCol>
                <a:gridCol w="2153772">
                  <a:extLst>
                    <a:ext uri="{9D8B030D-6E8A-4147-A177-3AD203B41FA5}">
                      <a16:colId xmlns:a16="http://schemas.microsoft.com/office/drawing/2014/main" val="1617847341"/>
                    </a:ext>
                  </a:extLst>
                </a:gridCol>
                <a:gridCol w="2150131">
                  <a:extLst>
                    <a:ext uri="{9D8B030D-6E8A-4147-A177-3AD203B41FA5}">
                      <a16:colId xmlns:a16="http://schemas.microsoft.com/office/drawing/2014/main" val="1555052456"/>
                    </a:ext>
                  </a:extLst>
                </a:gridCol>
                <a:gridCol w="2412099">
                  <a:extLst>
                    <a:ext uri="{9D8B030D-6E8A-4147-A177-3AD203B41FA5}">
                      <a16:colId xmlns:a16="http://schemas.microsoft.com/office/drawing/2014/main" val="3787687330"/>
                    </a:ext>
                  </a:extLst>
                </a:gridCol>
              </a:tblGrid>
              <a:tr h="484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region_unicef_programme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heatwave_frequency_increased_by_100%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heatwave_duration_increased_by_100%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heatwave_severity_increased_by_100%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extreme_heat_days_increased_by_100%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extLst>
                  <a:ext uri="{0D108BD9-81ED-4DB2-BD59-A6C34878D82A}">
                    <a16:rowId xmlns:a16="http://schemas.microsoft.com/office/drawing/2014/main" val="2972915063"/>
                  </a:ext>
                </a:extLst>
              </a:tr>
              <a:tr h="484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East Asia and Pacific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308651586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63568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25287779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130398300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extLst>
                  <a:ext uri="{0D108BD9-81ED-4DB2-BD59-A6C34878D82A}">
                    <a16:rowId xmlns:a16="http://schemas.microsoft.com/office/drawing/2014/main" val="15701473"/>
                  </a:ext>
                </a:extLst>
              </a:tr>
              <a:tr h="293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Eastern and Southern Africa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192938370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430231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38417076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62256647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extLst>
                  <a:ext uri="{0D108BD9-81ED-4DB2-BD59-A6C34878D82A}">
                    <a16:rowId xmlns:a16="http://schemas.microsoft.com/office/drawing/2014/main" val="3685133287"/>
                  </a:ext>
                </a:extLst>
              </a:tr>
              <a:tr h="293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Europe and Central Asia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54732955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3579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36866590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extLst>
                  <a:ext uri="{0D108BD9-81ED-4DB2-BD59-A6C34878D82A}">
                    <a16:rowId xmlns:a16="http://schemas.microsoft.com/office/drawing/2014/main" val="2538854826"/>
                  </a:ext>
                </a:extLst>
              </a:tr>
              <a:tr h="293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Latin America and the Caribbean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108922355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2827091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16425517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47922691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extLst>
                  <a:ext uri="{0D108BD9-81ED-4DB2-BD59-A6C34878D82A}">
                    <a16:rowId xmlns:a16="http://schemas.microsoft.com/office/drawing/2014/main" val="3513038710"/>
                  </a:ext>
                </a:extLst>
              </a:tr>
              <a:tr h="293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Middle East and North Africa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146312964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114962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1332330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41412969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extLst>
                  <a:ext uri="{0D108BD9-81ED-4DB2-BD59-A6C34878D82A}">
                    <a16:rowId xmlns:a16="http://schemas.microsoft.com/office/drawing/2014/main" val="2450158030"/>
                  </a:ext>
                </a:extLst>
              </a:tr>
              <a:tr h="3263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South Asia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59565881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282678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9230949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24656009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extLst>
                  <a:ext uri="{0D108BD9-81ED-4DB2-BD59-A6C34878D82A}">
                    <a16:rowId xmlns:a16="http://schemas.microsoft.com/office/drawing/2014/main" val="487786382"/>
                  </a:ext>
                </a:extLst>
              </a:tr>
              <a:tr h="324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West and Central Africa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245497909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1364346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115996345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122561058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extLst>
                  <a:ext uri="{0D108BD9-81ED-4DB2-BD59-A6C34878D82A}">
                    <a16:rowId xmlns:a16="http://schemas.microsoft.com/office/drawing/2014/main" val="3885847504"/>
                  </a:ext>
                </a:extLst>
              </a:tr>
              <a:tr h="293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1116622020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5082876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206693575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466074264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9" marR="8659" marT="8659" marB="0" anchor="b"/>
                </a:tc>
                <a:extLst>
                  <a:ext uri="{0D108BD9-81ED-4DB2-BD59-A6C34878D82A}">
                    <a16:rowId xmlns:a16="http://schemas.microsoft.com/office/drawing/2014/main" val="4028327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61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83B8-B534-C4C2-8ED0-23084CBD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Heatwave Indicators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044E1C5-AC2F-FB0A-A028-C574FC6B5B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595438"/>
            <a:ext cx="7709441" cy="439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54E9BB-E6A2-A113-726B-B8F1324F1E55}"/>
              </a:ext>
            </a:extLst>
          </p:cNvPr>
          <p:cNvSpPr txBox="1"/>
          <p:nvPr/>
        </p:nvSpPr>
        <p:spPr>
          <a:xfrm>
            <a:off x="8566691" y="5861963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ERA5 Temperature data at </a:t>
            </a:r>
            <a:r>
              <a:rPr lang="en-US" sz="1100" dirty="0" err="1"/>
              <a:t>lat</a:t>
            </a:r>
            <a:r>
              <a:rPr lang="en-US" sz="1100" dirty="0"/>
              <a:t> :-11.871, </a:t>
            </a:r>
            <a:r>
              <a:rPr lang="en-US" sz="1100" dirty="0" err="1"/>
              <a:t>lon</a:t>
            </a:r>
            <a:r>
              <a:rPr lang="en-US" sz="1100" dirty="0"/>
              <a:t>:-50.283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3566C-455F-8B0B-BC69-38627F71CA3F}"/>
              </a:ext>
            </a:extLst>
          </p:cNvPr>
          <p:cNvSpPr txBox="1"/>
          <p:nvPr/>
        </p:nvSpPr>
        <p:spPr>
          <a:xfrm>
            <a:off x="235348" y="1690688"/>
            <a:ext cx="366990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Heatwave</a:t>
            </a:r>
            <a:r>
              <a:rPr lang="en-US" sz="1600" dirty="0"/>
              <a:t>: Any period of three days or more when the maximum temperature each day is in the top 10 per cent of the local 15-day average between 1960 and 1990.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Heatwave duration</a:t>
            </a:r>
            <a:r>
              <a:rPr lang="en-US" sz="1600" dirty="0"/>
              <a:t>: Average length of heatwave event (Number of days).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Heatwave severity</a:t>
            </a:r>
            <a:r>
              <a:rPr lang="en-US" sz="1600" dirty="0"/>
              <a:t>: Average exceedance in degrees Celsius of the heatwave threshold for each event.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Extreme high temperature</a:t>
            </a:r>
            <a:r>
              <a:rPr lang="en-US" sz="1600" dirty="0"/>
              <a:t>: Annual average number of days in which 35°C is exceeded.</a:t>
            </a:r>
          </a:p>
        </p:txBody>
      </p:sp>
    </p:spTree>
    <p:extLst>
      <p:ext uri="{BB962C8B-B14F-4D97-AF65-F5344CB8AC3E}">
        <p14:creationId xmlns:p14="http://schemas.microsoft.com/office/powerpoint/2010/main" val="5930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F0AA-6BB4-2101-ADC3-EDA1C24E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 Mean and Definitions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981C05-2929-7DE4-2D1B-D6829F0D9F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022689"/>
            <a:ext cx="4157133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212121"/>
                </a:solidFill>
                <a:latin typeface="Arial Unicode MS"/>
                <a:ea typeface="var(--colab-code-font-family)"/>
              </a:rPr>
              <a:t>Historic mean values (between 1960-1990)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 Unicode MS"/>
              <a:ea typeface="var(--colab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var(--colab-code-font-family)"/>
              </a:rPr>
              <a:t>Heatwave Frequency :  6.16 (times)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12121"/>
                </a:solidFill>
                <a:latin typeface="Arial Unicode MS"/>
                <a:ea typeface="var(--colab-code-font-family)"/>
              </a:rPr>
              <a:t>Heatwave Duration :  4.68 (days)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var(--colab-code-font-family)"/>
              </a:rPr>
              <a:t>Heatwave Severity : 1.9 (</a:t>
            </a:r>
            <a:r>
              <a:rPr lang="en-US" sz="1100" dirty="0"/>
              <a:t>°C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var(--colab-code-font-family)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var(--colab-code-font-family)"/>
              </a:rPr>
              <a:t>Extreme Temperature Days : 25.2 (days)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12121"/>
              </a:solidFill>
              <a:latin typeface="Arial Unicode MS"/>
              <a:ea typeface="var(--colab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var(--colab-code-font-family)"/>
              </a:rPr>
              <a:t>Standard deviation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var(--colab-code-font-family)"/>
              </a:rPr>
              <a:t>Heatwave Frequency :  2.91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12121"/>
                </a:solidFill>
                <a:latin typeface="Arial Unicode MS"/>
                <a:ea typeface="var(--colab-code-font-family)"/>
              </a:rPr>
              <a:t>Heatwave Duration :  0.85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var(--colab-code-font-family)"/>
              </a:rPr>
              <a:t>Heatwave Severity : 0.88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var(--colab-code-font-family)"/>
              </a:rPr>
              <a:t>Extreme Temperature Days : 51.68</a:t>
            </a:r>
            <a:endParaRPr lang="en-US" altLang="en-US" sz="1400" dirty="0">
              <a:solidFill>
                <a:srgbClr val="212121"/>
              </a:solidFill>
              <a:latin typeface="Arial Unicode MS"/>
              <a:ea typeface="var(--colab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 Unicode MS"/>
              <a:ea typeface="var(--colab-code-font-famil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90825-8992-4F3E-4F65-75E14B55AA08}"/>
              </a:ext>
            </a:extLst>
          </p:cNvPr>
          <p:cNvSpPr txBox="1"/>
          <p:nvPr/>
        </p:nvSpPr>
        <p:spPr>
          <a:xfrm>
            <a:off x="838199" y="4978401"/>
            <a:ext cx="9889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Suggested definitions : </a:t>
            </a:r>
          </a:p>
          <a:p>
            <a:r>
              <a:rPr lang="en-US" dirty="0"/>
              <a:t>High :  &gt; Mean + 1STD (about upper 16%)</a:t>
            </a:r>
          </a:p>
          <a:p>
            <a:r>
              <a:rPr lang="en-US" dirty="0"/>
              <a:t>Very High :  &gt; Mean + 2 STD (upper 2.5%)</a:t>
            </a:r>
          </a:p>
          <a:p>
            <a:r>
              <a:rPr lang="en-US" dirty="0"/>
              <a:t>Extreme High : &gt; Mean + 3 STD (upper 0.15%)</a:t>
            </a:r>
          </a:p>
        </p:txBody>
      </p:sp>
    </p:spTree>
    <p:extLst>
      <p:ext uri="{BB962C8B-B14F-4D97-AF65-F5344CB8AC3E}">
        <p14:creationId xmlns:p14="http://schemas.microsoft.com/office/powerpoint/2010/main" val="387425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84271D-6CCA-8A3F-BB64-9A320437CC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6559"/>
            <a:ext cx="10302915" cy="685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19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D607-D870-04EB-BF6A-E1C5E987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006E4-2A38-4592-2E45-3AD0047E3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CFC2D9D-0B9C-B2C7-2D6B-751A49AB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0"/>
            <a:ext cx="11150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16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1D62838-5208-A0FC-0CE8-82C172D5D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3" y="0"/>
            <a:ext cx="8269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56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92C9-2910-4896-F426-5DBDF6D6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670B6-163E-061B-5383-C8A28B07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29452F-96D4-56E9-D5BA-DF675FB87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0"/>
            <a:ext cx="11150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84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C4146E5-BEB4-A5B7-50F0-379FBE5B6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0"/>
            <a:ext cx="8262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95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6F83-B76C-2BD1-0D36-5BE94BAE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Population Exposure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EB8B1B-5C0D-B0B9-6406-E46290498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31733"/>
              </p:ext>
            </p:extLst>
          </p:nvPr>
        </p:nvGraphicFramePr>
        <p:xfrm>
          <a:off x="562062" y="1992692"/>
          <a:ext cx="10859550" cy="3840480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2171910">
                  <a:extLst>
                    <a:ext uri="{9D8B030D-6E8A-4147-A177-3AD203B41FA5}">
                      <a16:colId xmlns:a16="http://schemas.microsoft.com/office/drawing/2014/main" val="2174071545"/>
                    </a:ext>
                  </a:extLst>
                </a:gridCol>
                <a:gridCol w="2171910">
                  <a:extLst>
                    <a:ext uri="{9D8B030D-6E8A-4147-A177-3AD203B41FA5}">
                      <a16:colId xmlns:a16="http://schemas.microsoft.com/office/drawing/2014/main" val="1064692644"/>
                    </a:ext>
                  </a:extLst>
                </a:gridCol>
                <a:gridCol w="2171910">
                  <a:extLst>
                    <a:ext uri="{9D8B030D-6E8A-4147-A177-3AD203B41FA5}">
                      <a16:colId xmlns:a16="http://schemas.microsoft.com/office/drawing/2014/main" val="3640746316"/>
                    </a:ext>
                  </a:extLst>
                </a:gridCol>
                <a:gridCol w="2171910">
                  <a:extLst>
                    <a:ext uri="{9D8B030D-6E8A-4147-A177-3AD203B41FA5}">
                      <a16:colId xmlns:a16="http://schemas.microsoft.com/office/drawing/2014/main" val="3530409336"/>
                    </a:ext>
                  </a:extLst>
                </a:gridCol>
                <a:gridCol w="2171910">
                  <a:extLst>
                    <a:ext uri="{9D8B030D-6E8A-4147-A177-3AD203B41FA5}">
                      <a16:colId xmlns:a16="http://schemas.microsoft.com/office/drawing/2014/main" val="882904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UNICEF </a:t>
                      </a:r>
                      <a:r>
                        <a:rPr lang="en-US" dirty="0" err="1">
                          <a:effectLst/>
                        </a:rPr>
                        <a:t>Programme</a:t>
                      </a:r>
                      <a:r>
                        <a:rPr lang="en-US" dirty="0">
                          <a:effectLst/>
                        </a:rPr>
                        <a:t> Region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Extreme Heatwave Frequency (&gt;2std) (2020s)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Extreme Heatwave Duration (&gt;2std) (2020s)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Extreme Heatwave Severity (&gt;2std) (2020s)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Extreme Heat Days (&gt;2std) (2020s)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279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EAPR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81850060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11653911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269990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759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ECAR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22983683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4260074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1072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398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ESAR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105701185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49431571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7811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7530592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00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LACR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65889488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30068369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6255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1077961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648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MENAR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97805883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27671711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28486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69015854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23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SAR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11193367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84922516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55264306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4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WCAR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172982461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61550380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96440055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4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558406127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269558532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313614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229328768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3972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324DDA-1CA7-287F-2DE9-0D1A3CA3C7F7}"/>
              </a:ext>
            </a:extLst>
          </p:cNvPr>
          <p:cNvSpPr txBox="1"/>
          <p:nvPr/>
        </p:nvSpPr>
        <p:spPr>
          <a:xfrm>
            <a:off x="1084982" y="6043616"/>
            <a:ext cx="10125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Table: Number of children living in areas exposed to extreme heatwave indicators in the 2020s</a:t>
            </a:r>
          </a:p>
        </p:txBody>
      </p:sp>
    </p:spTree>
    <p:extLst>
      <p:ext uri="{BB962C8B-B14F-4D97-AF65-F5344CB8AC3E}">
        <p14:creationId xmlns:p14="http://schemas.microsoft.com/office/powerpoint/2010/main" val="293517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6870</TotalTime>
  <Words>431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Office Theme</vt:lpstr>
      <vt:lpstr>Heatwave analysis summary</vt:lpstr>
      <vt:lpstr>Heatwave Indicators</vt:lpstr>
      <vt:lpstr>Historic Mean and 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Child Population Exposure</vt:lpstr>
      <vt:lpstr>PowerPoint Presentation</vt:lpstr>
      <vt:lpstr>PowerPoint Presentation</vt:lpstr>
      <vt:lpstr>PowerPoint Presentation</vt:lpstr>
      <vt:lpstr>Child Population Exposure</vt:lpstr>
    </vt:vector>
  </TitlesOfParts>
  <Company>UNICEF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Dohyung Kim</dc:creator>
  <cp:lastModifiedBy>Dohyung Kim</cp:lastModifiedBy>
  <cp:revision>12</cp:revision>
  <dcterms:created xsi:type="dcterms:W3CDTF">2024-06-18T22:31:52Z</dcterms:created>
  <dcterms:modified xsi:type="dcterms:W3CDTF">2024-07-03T21:51:50Z</dcterms:modified>
</cp:coreProperties>
</file>