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54" autoAdjust="0"/>
  </p:normalViewPr>
  <p:slideViewPr>
    <p:cSldViewPr snapToGrid="0" snapToObjects="1">
      <p:cViewPr varScale="1">
        <p:scale>
          <a:sx n="95" d="100"/>
          <a:sy n="95" d="100"/>
        </p:scale>
        <p:origin x="-2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2771-0422-2045-B50C-EC46E181D890}" type="datetimeFigureOut">
              <a:rPr lang="en-US" smtClean="0"/>
              <a:t>9/14/11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905C-54E1-2442-9740-A6E86800D4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229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2771-0422-2045-B50C-EC46E181D890}" type="datetimeFigureOut">
              <a:rPr lang="en-US" smtClean="0"/>
              <a:t>9/14/11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905C-54E1-2442-9740-A6E86800D4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09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2771-0422-2045-B50C-EC46E181D890}" type="datetimeFigureOut">
              <a:rPr lang="en-US" smtClean="0"/>
              <a:t>9/14/11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905C-54E1-2442-9740-A6E86800D4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680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2771-0422-2045-B50C-EC46E181D890}" type="datetimeFigureOut">
              <a:rPr lang="en-US" smtClean="0"/>
              <a:t>9/14/11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905C-54E1-2442-9740-A6E86800D4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036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2771-0422-2045-B50C-EC46E181D890}" type="datetimeFigureOut">
              <a:rPr lang="en-US" smtClean="0"/>
              <a:t>9/14/11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905C-54E1-2442-9740-A6E86800D4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00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2771-0422-2045-B50C-EC46E181D890}" type="datetimeFigureOut">
              <a:rPr lang="en-US" smtClean="0"/>
              <a:t>9/14/11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905C-54E1-2442-9740-A6E86800D4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573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2771-0422-2045-B50C-EC46E181D890}" type="datetimeFigureOut">
              <a:rPr lang="en-US" smtClean="0"/>
              <a:t>9/14/11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905C-54E1-2442-9740-A6E86800D4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854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2771-0422-2045-B50C-EC46E181D890}" type="datetimeFigureOut">
              <a:rPr lang="en-US" smtClean="0"/>
              <a:t>9/14/11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905C-54E1-2442-9740-A6E86800D4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933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2771-0422-2045-B50C-EC46E181D890}" type="datetimeFigureOut">
              <a:rPr lang="en-US" smtClean="0"/>
              <a:t>9/14/11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905C-54E1-2442-9740-A6E86800D4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398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2771-0422-2045-B50C-EC46E181D890}" type="datetimeFigureOut">
              <a:rPr lang="en-US" smtClean="0"/>
              <a:t>9/14/11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905C-54E1-2442-9740-A6E86800D4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855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2771-0422-2045-B50C-EC46E181D890}" type="datetimeFigureOut">
              <a:rPr lang="en-US" smtClean="0"/>
              <a:t>9/14/11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905C-54E1-2442-9740-A6E86800D4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021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82771-0422-2045-B50C-EC46E181D890}" type="datetimeFigureOut">
              <a:rPr lang="en-US" smtClean="0"/>
              <a:t>9/14/11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A905C-54E1-2442-9740-A6E86800D4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94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4000" b="1" dirty="0" smtClean="0"/>
              <a:t>Case Study: Collection Manager</a:t>
            </a:r>
            <a:endParaRPr lang="es-CO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</a:rPr>
              <a:t>Derivation Process </a:t>
            </a:r>
            <a:r>
              <a:rPr lang="es-CO" dirty="0" smtClean="0">
                <a:solidFill>
                  <a:schemeClr val="tx1"/>
                </a:solidFill>
              </a:rPr>
              <a:t>Explanation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78238"/>
            <a:ext cx="2374900" cy="74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0" y="437954"/>
            <a:ext cx="1879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6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3570"/>
          </a:xfrm>
        </p:spPr>
        <p:txBody>
          <a:bodyPr>
            <a:normAutofit/>
          </a:bodyPr>
          <a:lstStyle/>
          <a:p>
            <a:pPr algn="l"/>
            <a:r>
              <a:rPr lang="es-CO" sz="3600" b="1" dirty="0"/>
              <a:t>Multi-staged configuration of products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613" t="21172" r="7824" b="29504"/>
          <a:stretch/>
        </p:blipFill>
        <p:spPr>
          <a:xfrm>
            <a:off x="1024501" y="1628748"/>
            <a:ext cx="7778801" cy="3758489"/>
          </a:xfrm>
        </p:spPr>
      </p:pic>
      <p:sp>
        <p:nvSpPr>
          <p:cNvPr id="7" name="Rounded Rectangular Callout 6"/>
          <p:cNvSpPr/>
          <p:nvPr/>
        </p:nvSpPr>
        <p:spPr>
          <a:xfrm>
            <a:off x="291848" y="1059469"/>
            <a:ext cx="2100291" cy="944247"/>
          </a:xfrm>
          <a:prstGeom prst="wedgeRoundRectCallout">
            <a:avLst>
              <a:gd name="adj1" fmla="val 33430"/>
              <a:gd name="adj2" fmla="val 7112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Domain application model created by a domain expert</a:t>
            </a:r>
            <a:r>
              <a:rPr lang="es-CO" dirty="0" smtClean="0"/>
              <a:t>.</a:t>
            </a:r>
            <a:endParaRPr lang="es-CO" dirty="0"/>
          </a:p>
        </p:txBody>
      </p:sp>
      <p:sp>
        <p:nvSpPr>
          <p:cNvPr id="8" name="Rectangle 7"/>
          <p:cNvSpPr/>
          <p:nvPr/>
        </p:nvSpPr>
        <p:spPr>
          <a:xfrm>
            <a:off x="291848" y="5292280"/>
            <a:ext cx="8511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/>
              <a:t>MDE develops products departing from domain application models which conform to domain application metamodels, and that are derived using a set of model transformations. These model transformations may require various stages. At each stage, domain application models are automatically transformed to include more details.</a:t>
            </a:r>
          </a:p>
        </p:txBody>
      </p:sp>
    </p:spTree>
    <p:extLst>
      <p:ext uri="{BB962C8B-B14F-4D97-AF65-F5344CB8AC3E}">
        <p14:creationId xmlns:p14="http://schemas.microsoft.com/office/powerpoint/2010/main" val="414544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6130"/>
          </a:xfrm>
        </p:spPr>
        <p:txBody>
          <a:bodyPr>
            <a:normAutofit/>
          </a:bodyPr>
          <a:lstStyle/>
          <a:p>
            <a:pPr algn="l"/>
            <a:r>
              <a:rPr lang="es-CO" sz="3600" b="1" dirty="0" smtClean="0"/>
              <a:t>Derivation process</a:t>
            </a:r>
            <a:endParaRPr lang="es-CO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06" t="10377" r="7428" b="44012"/>
          <a:stretch/>
        </p:blipFill>
        <p:spPr>
          <a:xfrm>
            <a:off x="245542" y="1482756"/>
            <a:ext cx="8683346" cy="3475558"/>
          </a:xfrm>
        </p:spPr>
      </p:pic>
      <p:sp>
        <p:nvSpPr>
          <p:cNvPr id="5" name="Rectangle 4"/>
          <p:cNvSpPr/>
          <p:nvPr/>
        </p:nvSpPr>
        <p:spPr>
          <a:xfrm>
            <a:off x="245542" y="4958314"/>
            <a:ext cx="8683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charset="2"/>
              <a:buChar char="§"/>
            </a:pPr>
            <a:r>
              <a:rPr lang="es-CO" dirty="0"/>
              <a:t>To configure a product, a Domain Expert creates a Problem Space </a:t>
            </a:r>
            <a:r>
              <a:rPr lang="es-CO" dirty="0" smtClean="0"/>
              <a:t>Model.</a:t>
            </a:r>
          </a:p>
          <a:p>
            <a:pPr marL="285750" indent="-285750" algn="just">
              <a:buFont typeface="Wingdings" charset="2"/>
              <a:buChar char="§"/>
            </a:pPr>
            <a:r>
              <a:rPr lang="es-CO" dirty="0" smtClean="0"/>
              <a:t>In </a:t>
            </a:r>
            <a:r>
              <a:rPr lang="es-CO" dirty="0"/>
              <a:t>this case study, the problem space model is transformed into a kernel model and a </a:t>
            </a:r>
            <a:r>
              <a:rPr lang="es-CO" dirty="0" smtClean="0"/>
              <a:t>GUI model accordingly.</a:t>
            </a:r>
          </a:p>
          <a:p>
            <a:pPr marL="285750" indent="-285750" algn="just">
              <a:buFont typeface="Wingdings" charset="2"/>
              <a:buChar char="§"/>
            </a:pPr>
            <a:r>
              <a:rPr lang="es-CO" dirty="0" smtClean="0"/>
              <a:t>Finally</a:t>
            </a:r>
            <a:r>
              <a:rPr lang="es-CO" dirty="0"/>
              <a:t>, the kernel and GUI models are transformed to source </a:t>
            </a:r>
            <a:r>
              <a:rPr lang="es-CO" dirty="0" smtClean="0"/>
              <a:t>code.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603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6130"/>
          </a:xfrm>
        </p:spPr>
        <p:txBody>
          <a:bodyPr>
            <a:normAutofit/>
          </a:bodyPr>
          <a:lstStyle/>
          <a:p>
            <a:pPr algn="l"/>
            <a:r>
              <a:rPr lang="es-CO" sz="3600" b="1" dirty="0" smtClean="0"/>
              <a:t>Problem space creation</a:t>
            </a:r>
            <a:endParaRPr lang="es-CO" sz="36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876" t="7193" r="9010" b="36625"/>
          <a:stretch/>
        </p:blipFill>
        <p:spPr>
          <a:xfrm>
            <a:off x="457200" y="1221004"/>
            <a:ext cx="8241182" cy="4281068"/>
          </a:xfrm>
        </p:spPr>
      </p:pic>
      <p:sp>
        <p:nvSpPr>
          <p:cNvPr id="7" name="Rectangle 6"/>
          <p:cNvSpPr/>
          <p:nvPr/>
        </p:nvSpPr>
        <p:spPr>
          <a:xfrm>
            <a:off x="457200" y="5197002"/>
            <a:ext cx="49156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s-CO" dirty="0"/>
              <a:t>Problem Space models represent collections.</a:t>
            </a:r>
          </a:p>
          <a:p>
            <a:pPr marL="285750" indent="-285750">
              <a:buFont typeface="Wingdings" charset="2"/>
              <a:buChar char="§"/>
            </a:pPr>
            <a:r>
              <a:rPr lang="es-CO" dirty="0"/>
              <a:t>Entity: It is the element to be managed.</a:t>
            </a:r>
          </a:p>
          <a:p>
            <a:pPr marL="285750" indent="-285750">
              <a:buFont typeface="Wingdings" charset="2"/>
              <a:buChar char="§"/>
            </a:pPr>
            <a:r>
              <a:rPr lang="es-CO" dirty="0"/>
              <a:t>Characteristic: It is a property of the Entity</a:t>
            </a:r>
            <a:r>
              <a:rPr lang="es-CO" dirty="0" smtClean="0"/>
              <a:t>.</a:t>
            </a:r>
            <a:endParaRPr lang="es-CO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926403" y="5654313"/>
            <a:ext cx="2507324" cy="932037"/>
          </a:xfrm>
          <a:prstGeom prst="wedgeRoundRectCallout">
            <a:avLst>
              <a:gd name="adj1" fmla="val -33171"/>
              <a:gd name="adj2" fmla="val -7723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This is an example of a Problem Space model for a collection of </a:t>
            </a:r>
            <a:r>
              <a:rPr lang="es-CO" dirty="0" smtClean="0"/>
              <a:t>songs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134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6130"/>
          </a:xfrm>
        </p:spPr>
        <p:txBody>
          <a:bodyPr>
            <a:normAutofit fontScale="90000"/>
          </a:bodyPr>
          <a:lstStyle/>
          <a:p>
            <a:pPr algn="l"/>
            <a:r>
              <a:rPr lang="es-CO" sz="3600" b="1" dirty="0" smtClean="0"/>
              <a:t>Derivation process:</a:t>
            </a:r>
            <a:r>
              <a:rPr lang="es-CO" sz="3600" dirty="0" smtClean="0"/>
              <a:t> Problem space to kernel</a:t>
            </a:r>
            <a:endParaRPr lang="es-CO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27" t="7193" r="6636" b="33461"/>
          <a:stretch/>
        </p:blipFill>
        <p:spPr>
          <a:xfrm>
            <a:off x="113997" y="1221007"/>
            <a:ext cx="8964879" cy="4522165"/>
          </a:xfrm>
        </p:spPr>
      </p:pic>
    </p:spTree>
    <p:extLst>
      <p:ext uri="{BB962C8B-B14F-4D97-AF65-F5344CB8AC3E}">
        <p14:creationId xmlns:p14="http://schemas.microsoft.com/office/powerpoint/2010/main" val="264433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6130"/>
          </a:xfrm>
        </p:spPr>
        <p:txBody>
          <a:bodyPr>
            <a:normAutofit/>
          </a:bodyPr>
          <a:lstStyle/>
          <a:p>
            <a:pPr algn="l"/>
            <a:r>
              <a:rPr lang="es-CO" sz="3600" b="1" dirty="0" smtClean="0"/>
              <a:t>Derivation process:</a:t>
            </a:r>
            <a:r>
              <a:rPr lang="es-CO" sz="3600" dirty="0" smtClean="0"/>
              <a:t> Problem space to GUI</a:t>
            </a:r>
            <a:endParaRPr lang="es-CO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67" t="7720" r="7229" b="9985"/>
          <a:stretch/>
        </p:blipFill>
        <p:spPr>
          <a:xfrm>
            <a:off x="457200" y="1090768"/>
            <a:ext cx="8339693" cy="5643791"/>
          </a:xfrm>
        </p:spPr>
      </p:pic>
    </p:spTree>
    <p:extLst>
      <p:ext uri="{BB962C8B-B14F-4D97-AF65-F5344CB8AC3E}">
        <p14:creationId xmlns:p14="http://schemas.microsoft.com/office/powerpoint/2010/main" val="402586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O" sz="3600" b="1" dirty="0" smtClean="0"/>
              <a:t>Workflow</a:t>
            </a:r>
            <a:endParaRPr lang="es-C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O" dirty="0"/>
              <a:t>A model transformation consists of a set of transformation rules; each transformation rule is responsible for producing a part of the final product. To derive a complete product, we assembly the transformation rules in a workflow which determines the order in which the individual parts are produced and assembled</a:t>
            </a:r>
            <a:r>
              <a:rPr lang="es-CO" dirty="0" smtClean="0"/>
              <a:t>.</a:t>
            </a:r>
            <a:endParaRPr lang="es-CO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0003" b="-40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621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1768230"/>
            <a:ext cx="2374900" cy="74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200" y="3075342"/>
            <a:ext cx="1879600" cy="1028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23275" y="6056204"/>
            <a:ext cx="89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© 2011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539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235</Words>
  <Application>Microsoft Macintosh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Case Study: Collection Manager</vt:lpstr>
      <vt:lpstr>Multi-staged configuration of products</vt:lpstr>
      <vt:lpstr>Derivation process</vt:lpstr>
      <vt:lpstr>Problem space creation</vt:lpstr>
      <vt:lpstr>Derivation process: Problem space to kernel</vt:lpstr>
      <vt:lpstr>Derivation process: Problem space to GUI</vt:lpstr>
      <vt:lpstr>Workflow</vt:lpstr>
      <vt:lpstr>PowerPoint Presentation</vt:lpstr>
    </vt:vector>
  </TitlesOfParts>
  <Company>Universidad Icesi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de la Configuración</dc:title>
  <dc:creator>Andrés Felipe Paz Loboguerrero</dc:creator>
  <cp:lastModifiedBy>Andrés Felipe Paz Loboguerrero</cp:lastModifiedBy>
  <cp:revision>7</cp:revision>
  <dcterms:created xsi:type="dcterms:W3CDTF">2011-09-02T04:30:32Z</dcterms:created>
  <dcterms:modified xsi:type="dcterms:W3CDTF">2011-09-14T21:36:21Z</dcterms:modified>
</cp:coreProperties>
</file>