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9" r:id="rId8"/>
    <p:sldId id="268" r:id="rId9"/>
    <p:sldId id="264" r:id="rId10"/>
    <p:sldId id="262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177-A8DA-4DA3-83F8-534808138282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976E-20CA-4FDA-9E2A-804E97A77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177-A8DA-4DA3-83F8-534808138282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976E-20CA-4FDA-9E2A-804E97A77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177-A8DA-4DA3-83F8-534808138282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976E-20CA-4FDA-9E2A-804E97A77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177-A8DA-4DA3-83F8-534808138282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976E-20CA-4FDA-9E2A-804E97A77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177-A8DA-4DA3-83F8-534808138282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976E-20CA-4FDA-9E2A-804E97A77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177-A8DA-4DA3-83F8-534808138282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976E-20CA-4FDA-9E2A-804E97A77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177-A8DA-4DA3-83F8-534808138282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976E-20CA-4FDA-9E2A-804E97A77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177-A8DA-4DA3-83F8-534808138282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976E-20CA-4FDA-9E2A-804E97A77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177-A8DA-4DA3-83F8-534808138282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976E-20CA-4FDA-9E2A-804E97A77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177-A8DA-4DA3-83F8-534808138282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976E-20CA-4FDA-9E2A-804E97A775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177-A8DA-4DA3-83F8-534808138282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A4976E-20CA-4FDA-9E2A-804E97A7752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EA4976E-20CA-4FDA-9E2A-804E97A7752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BE77177-A8DA-4DA3-83F8-534808138282}" type="datetimeFigureOut">
              <a:rPr lang="en-US" smtClean="0"/>
              <a:t>9/27/2023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4EC6DE-F726-0594-C314-3FA91A55D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568" y="1657007"/>
            <a:ext cx="9144000" cy="2387600"/>
          </a:xfrm>
        </p:spPr>
        <p:txBody>
          <a:bodyPr/>
          <a:lstStyle/>
          <a:p>
            <a:pPr algn="ctr"/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scadia Code SemiBold" pitchFamily="49" charset="0"/>
                <a:ea typeface="Cascadia Code SemiBold" pitchFamily="49" charset="0"/>
                <a:cs typeface="Cascadia Code SemiBold" pitchFamily="49" charset="0"/>
              </a:rPr>
              <a:t>SẮP XẾP NGOẠI 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scadia Code SemiBold" pitchFamily="49" charset="0"/>
                <a:ea typeface="Cascadia Code SemiBold" pitchFamily="49" charset="0"/>
                <a:cs typeface="Cascadia Code SemiBold" pitchFamily="49" charset="0"/>
              </a:rPr>
              <a:t>(External Sort)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0F30AE3-5C8F-E210-0E79-953507BAB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1643"/>
            <a:ext cx="9144000" cy="1655762"/>
          </a:xfrm>
        </p:spPr>
        <p:txBody>
          <a:bodyPr>
            <a:normAutofit/>
          </a:bodyPr>
          <a:lstStyle/>
          <a:p>
            <a:r>
              <a:rPr lang="en-US" sz="2400" b="1" dirty="0" err="1">
                <a:latin typeface="Cascadia Code Light" pitchFamily="49" charset="0"/>
                <a:ea typeface="Cascadia Code Light" pitchFamily="49" charset="0"/>
                <a:cs typeface="Cascadia Code Light" pitchFamily="49" charset="0"/>
              </a:rPr>
              <a:t>Trưởng</a:t>
            </a:r>
            <a:r>
              <a:rPr lang="en-US" sz="2400" b="1" dirty="0">
                <a:latin typeface="Cascadia Code Light" pitchFamily="49" charset="0"/>
                <a:ea typeface="Cascadia Code Light" pitchFamily="49" charset="0"/>
                <a:cs typeface="Cascadia Code Light" pitchFamily="49" charset="0"/>
              </a:rPr>
              <a:t> </a:t>
            </a:r>
            <a:r>
              <a:rPr lang="en-US" sz="2400" b="1" dirty="0" err="1">
                <a:latin typeface="Cascadia Code Light" pitchFamily="49" charset="0"/>
                <a:ea typeface="Cascadia Code Light" pitchFamily="49" charset="0"/>
                <a:cs typeface="Cascadia Code Light" pitchFamily="49" charset="0"/>
              </a:rPr>
              <a:t>nhóm</a:t>
            </a:r>
            <a:r>
              <a:rPr lang="en-US" sz="2400" b="1" dirty="0">
                <a:latin typeface="Cascadia Code Light" pitchFamily="49" charset="0"/>
                <a:ea typeface="Cascadia Code Light" pitchFamily="49" charset="0"/>
                <a:cs typeface="Cascadia Code Light" pitchFamily="49" charset="0"/>
              </a:rPr>
              <a:t>: </a:t>
            </a:r>
            <a:r>
              <a:rPr lang="en-US" sz="2400" b="1" dirty="0" err="1">
                <a:latin typeface="Cascadia Code Light" pitchFamily="49" charset="0"/>
                <a:ea typeface="Cascadia Code Light" pitchFamily="49" charset="0"/>
                <a:cs typeface="Cascadia Code Light" pitchFamily="49" charset="0"/>
              </a:rPr>
              <a:t>Nguyễn</a:t>
            </a:r>
            <a:r>
              <a:rPr lang="en-US" sz="2400" b="1" dirty="0">
                <a:latin typeface="Cascadia Code Light" pitchFamily="49" charset="0"/>
                <a:ea typeface="Cascadia Code Light" pitchFamily="49" charset="0"/>
                <a:cs typeface="Cascadia Code Light" pitchFamily="49" charset="0"/>
              </a:rPr>
              <a:t> </a:t>
            </a:r>
            <a:r>
              <a:rPr lang="en-US" sz="2400" b="1" dirty="0" err="1">
                <a:latin typeface="Cascadia Code Light" pitchFamily="49" charset="0"/>
                <a:ea typeface="Cascadia Code Light" pitchFamily="49" charset="0"/>
                <a:cs typeface="Cascadia Code Light" pitchFamily="49" charset="0"/>
              </a:rPr>
              <a:t>Hoàng</a:t>
            </a:r>
            <a:r>
              <a:rPr lang="en-US" sz="2400" b="1" dirty="0">
                <a:latin typeface="Cascadia Code Light" pitchFamily="49" charset="0"/>
                <a:ea typeface="Cascadia Code Light" pitchFamily="49" charset="0"/>
                <a:cs typeface="Cascadia Code Light" pitchFamily="49" charset="0"/>
              </a:rPr>
              <a:t> </a:t>
            </a:r>
            <a:r>
              <a:rPr lang="en-US" sz="2400" b="1" dirty="0" err="1" smtClean="0">
                <a:latin typeface="Cascadia Code Light" pitchFamily="49" charset="0"/>
                <a:ea typeface="Cascadia Code Light" pitchFamily="49" charset="0"/>
                <a:cs typeface="Cascadia Code Light" pitchFamily="49" charset="0"/>
              </a:rPr>
              <a:t>Duy</a:t>
            </a:r>
            <a:r>
              <a:rPr lang="en-US" sz="2400" b="1" dirty="0" smtClean="0">
                <a:latin typeface="Cascadia Code Light" pitchFamily="49" charset="0"/>
                <a:ea typeface="Cascadia Code Light" pitchFamily="49" charset="0"/>
                <a:cs typeface="Cascadia Code Light" pitchFamily="49" charset="0"/>
              </a:rPr>
              <a:t> (MSSV: 22520358)</a:t>
            </a:r>
            <a:endParaRPr lang="en-US" sz="2400" b="1" dirty="0">
              <a:latin typeface="Cascadia Code Light" pitchFamily="49" charset="0"/>
              <a:ea typeface="Cascadia Code Light" pitchFamily="49" charset="0"/>
              <a:cs typeface="Cascadia Code Light" pitchFamily="49" charset="0"/>
            </a:endParaRPr>
          </a:p>
          <a:p>
            <a:r>
              <a:rPr lang="en-US" sz="2400" b="1" dirty="0" err="1">
                <a:latin typeface="Cascadia Code Light" pitchFamily="49" charset="0"/>
                <a:ea typeface="Cascadia Code Light" pitchFamily="49" charset="0"/>
                <a:cs typeface="Cascadia Code Light" pitchFamily="49" charset="0"/>
              </a:rPr>
              <a:t>Thành</a:t>
            </a:r>
            <a:r>
              <a:rPr lang="en-US" sz="2400" b="1" dirty="0">
                <a:latin typeface="Cascadia Code Light" pitchFamily="49" charset="0"/>
                <a:ea typeface="Cascadia Code Light" pitchFamily="49" charset="0"/>
                <a:cs typeface="Cascadia Code Light" pitchFamily="49" charset="0"/>
              </a:rPr>
              <a:t> </a:t>
            </a:r>
            <a:r>
              <a:rPr lang="en-US" sz="2400" b="1" dirty="0" err="1">
                <a:latin typeface="Cascadia Code Light" pitchFamily="49" charset="0"/>
                <a:ea typeface="Cascadia Code Light" pitchFamily="49" charset="0"/>
                <a:cs typeface="Cascadia Code Light" pitchFamily="49" charset="0"/>
              </a:rPr>
              <a:t>viên</a:t>
            </a:r>
            <a:r>
              <a:rPr lang="en-US" sz="2400" b="1" dirty="0">
                <a:latin typeface="Cascadia Code Light" pitchFamily="49" charset="0"/>
                <a:ea typeface="Cascadia Code Light" pitchFamily="49" charset="0"/>
                <a:cs typeface="Cascadia Code Light" pitchFamily="49" charset="0"/>
              </a:rPr>
              <a:t>: </a:t>
            </a:r>
            <a:r>
              <a:rPr lang="en-US" sz="2400" b="1" dirty="0" err="1">
                <a:latin typeface="Cascadia Code Light" pitchFamily="49" charset="0"/>
                <a:ea typeface="Cascadia Code Light" pitchFamily="49" charset="0"/>
                <a:cs typeface="Cascadia Code Light" pitchFamily="49" charset="0"/>
              </a:rPr>
              <a:t>Nguyễn</a:t>
            </a:r>
            <a:r>
              <a:rPr lang="en-US" sz="2400" b="1" dirty="0">
                <a:latin typeface="Cascadia Code Light" pitchFamily="49" charset="0"/>
                <a:ea typeface="Cascadia Code Light" pitchFamily="49" charset="0"/>
                <a:cs typeface="Cascadia Code Light" pitchFamily="49" charset="0"/>
              </a:rPr>
              <a:t> Anh </a:t>
            </a:r>
            <a:r>
              <a:rPr lang="en-US" sz="2400" b="1" dirty="0" err="1">
                <a:latin typeface="Cascadia Code Light" pitchFamily="49" charset="0"/>
                <a:ea typeface="Cascadia Code Light" pitchFamily="49" charset="0"/>
                <a:cs typeface="Cascadia Code Light" pitchFamily="49" charset="0"/>
              </a:rPr>
              <a:t>Hải</a:t>
            </a:r>
            <a:r>
              <a:rPr lang="en-US" sz="2400" b="1" dirty="0">
                <a:latin typeface="Cascadia Code Light" pitchFamily="49" charset="0"/>
                <a:ea typeface="Cascadia Code Light" pitchFamily="49" charset="0"/>
                <a:cs typeface="Cascadia Code Light" pitchFamily="49" charset="0"/>
              </a:rPr>
              <a:t> </a:t>
            </a:r>
            <a:r>
              <a:rPr lang="en-US" sz="2400" b="1" dirty="0" err="1" smtClean="0">
                <a:latin typeface="Cascadia Code Light" pitchFamily="49" charset="0"/>
                <a:ea typeface="Cascadia Code Light" pitchFamily="49" charset="0"/>
                <a:cs typeface="Cascadia Code Light" pitchFamily="49" charset="0"/>
              </a:rPr>
              <a:t>Ngọc</a:t>
            </a:r>
            <a:r>
              <a:rPr lang="en-US" sz="2400" b="1" dirty="0" smtClean="0">
                <a:latin typeface="Cascadia Code Light" pitchFamily="49" charset="0"/>
                <a:ea typeface="Cascadia Code Light" pitchFamily="49" charset="0"/>
                <a:cs typeface="Cascadia Code Light" pitchFamily="49" charset="0"/>
              </a:rPr>
              <a:t> (MSSV:22520955)</a:t>
            </a:r>
            <a:endParaRPr lang="en-US" sz="2400" b="1" dirty="0">
              <a:latin typeface="Cascadia Code Light" pitchFamily="49" charset="0"/>
              <a:ea typeface="Cascadia Code Light" pitchFamily="49" charset="0"/>
              <a:cs typeface="Cascadia Code Light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E4B2071-02E5-66B8-23A9-2E6EA8A0F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40" y="140541"/>
            <a:ext cx="1338146" cy="1600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48617" y="340476"/>
            <a:ext cx="81977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scadia Code ExtraLight" pitchFamily="49" charset="0"/>
                <a:ea typeface="Cascadia Code ExtraLight" pitchFamily="49" charset="0"/>
                <a:cs typeface="Cascadia Code ExtraLight" pitchFamily="49" charset="0"/>
              </a:rPr>
              <a:t>Tên</a:t>
            </a:r>
            <a:r>
              <a:rPr lang="en-US" sz="2000" dirty="0">
                <a:latin typeface="Cascadia Code ExtraLight" pitchFamily="49" charset="0"/>
                <a:ea typeface="Cascadia Code ExtraLight" pitchFamily="49" charset="0"/>
                <a:cs typeface="Cascadia Code ExtraLight" pitchFamily="49" charset="0"/>
              </a:rPr>
              <a:t> </a:t>
            </a:r>
            <a:r>
              <a:rPr lang="en-US" sz="2000" dirty="0" err="1">
                <a:latin typeface="Cascadia Code ExtraLight" pitchFamily="49" charset="0"/>
                <a:ea typeface="Cascadia Code ExtraLight" pitchFamily="49" charset="0"/>
                <a:cs typeface="Cascadia Code ExtraLight" pitchFamily="49" charset="0"/>
              </a:rPr>
              <a:t>môn</a:t>
            </a:r>
            <a:r>
              <a:rPr lang="en-US" sz="2000" dirty="0">
                <a:latin typeface="Cascadia Code ExtraLight" pitchFamily="49" charset="0"/>
                <a:ea typeface="Cascadia Code ExtraLight" pitchFamily="49" charset="0"/>
                <a:cs typeface="Cascadia Code ExtraLight" pitchFamily="49" charset="0"/>
              </a:rPr>
              <a:t> </a:t>
            </a:r>
            <a:r>
              <a:rPr lang="en-US" sz="2000" dirty="0" err="1">
                <a:latin typeface="Cascadia Code ExtraLight" pitchFamily="49" charset="0"/>
                <a:ea typeface="Cascadia Code ExtraLight" pitchFamily="49" charset="0"/>
                <a:cs typeface="Cascadia Code ExtraLight" pitchFamily="49" charset="0"/>
              </a:rPr>
              <a:t>học</a:t>
            </a:r>
            <a:r>
              <a:rPr lang="en-US" sz="2000" dirty="0">
                <a:latin typeface="Cascadia Code ExtraLight" pitchFamily="49" charset="0"/>
                <a:ea typeface="Cascadia Code ExtraLight" pitchFamily="49" charset="0"/>
                <a:cs typeface="Cascadia Code ExtraLight" pitchFamily="49" charset="0"/>
              </a:rPr>
              <a:t>: </a:t>
            </a:r>
            <a:r>
              <a:rPr lang="en-US" sz="2000" dirty="0" err="1">
                <a:latin typeface="Cascadia Code ExtraLight" pitchFamily="49" charset="0"/>
                <a:ea typeface="Cascadia Code ExtraLight" pitchFamily="49" charset="0"/>
                <a:cs typeface="Cascadia Code ExtraLight" pitchFamily="49" charset="0"/>
              </a:rPr>
              <a:t>Cấu</a:t>
            </a:r>
            <a:r>
              <a:rPr lang="en-US" sz="2000" dirty="0">
                <a:latin typeface="Cascadia Code ExtraLight" pitchFamily="49" charset="0"/>
                <a:ea typeface="Cascadia Code ExtraLight" pitchFamily="49" charset="0"/>
                <a:cs typeface="Cascadia Code ExtraLight" pitchFamily="49" charset="0"/>
              </a:rPr>
              <a:t> </a:t>
            </a:r>
            <a:r>
              <a:rPr lang="en-US" sz="2000" dirty="0" err="1">
                <a:latin typeface="Cascadia Code ExtraLight" pitchFamily="49" charset="0"/>
                <a:ea typeface="Cascadia Code ExtraLight" pitchFamily="49" charset="0"/>
                <a:cs typeface="Cascadia Code ExtraLight" pitchFamily="49" charset="0"/>
              </a:rPr>
              <a:t>trúc</a:t>
            </a:r>
            <a:r>
              <a:rPr lang="en-US" sz="2000" dirty="0">
                <a:latin typeface="Cascadia Code ExtraLight" pitchFamily="49" charset="0"/>
                <a:ea typeface="Cascadia Code ExtraLight" pitchFamily="49" charset="0"/>
                <a:cs typeface="Cascadia Code ExtraLight" pitchFamily="49" charset="0"/>
              </a:rPr>
              <a:t> </a:t>
            </a:r>
            <a:r>
              <a:rPr lang="en-US" sz="2000" dirty="0" err="1">
                <a:latin typeface="Cascadia Code ExtraLight" pitchFamily="49" charset="0"/>
                <a:ea typeface="Cascadia Code ExtraLight" pitchFamily="49" charset="0"/>
                <a:cs typeface="Cascadia Code ExtraLight" pitchFamily="49" charset="0"/>
              </a:rPr>
              <a:t>dữ</a:t>
            </a:r>
            <a:r>
              <a:rPr lang="en-US" sz="2000" dirty="0">
                <a:latin typeface="Cascadia Code ExtraLight" pitchFamily="49" charset="0"/>
                <a:ea typeface="Cascadia Code ExtraLight" pitchFamily="49" charset="0"/>
                <a:cs typeface="Cascadia Code ExtraLight" pitchFamily="49" charset="0"/>
              </a:rPr>
              <a:t> </a:t>
            </a:r>
            <a:r>
              <a:rPr lang="en-US" sz="2000" dirty="0" err="1">
                <a:latin typeface="Cascadia Code ExtraLight" pitchFamily="49" charset="0"/>
                <a:ea typeface="Cascadia Code ExtraLight" pitchFamily="49" charset="0"/>
                <a:cs typeface="Cascadia Code ExtraLight" pitchFamily="49" charset="0"/>
              </a:rPr>
              <a:t>liệu</a:t>
            </a:r>
            <a:r>
              <a:rPr lang="en-US" sz="2000" dirty="0">
                <a:latin typeface="Cascadia Code ExtraLight" pitchFamily="49" charset="0"/>
                <a:ea typeface="Cascadia Code ExtraLight" pitchFamily="49" charset="0"/>
                <a:cs typeface="Cascadia Code ExtraLight" pitchFamily="49" charset="0"/>
              </a:rPr>
              <a:t> </a:t>
            </a:r>
            <a:r>
              <a:rPr lang="en-US" sz="2000" dirty="0" err="1">
                <a:latin typeface="Cascadia Code ExtraLight" pitchFamily="49" charset="0"/>
                <a:ea typeface="Cascadia Code ExtraLight" pitchFamily="49" charset="0"/>
                <a:cs typeface="Cascadia Code ExtraLight" pitchFamily="49" charset="0"/>
              </a:rPr>
              <a:t>và</a:t>
            </a:r>
            <a:r>
              <a:rPr lang="en-US" sz="2000" dirty="0">
                <a:latin typeface="Cascadia Code ExtraLight" pitchFamily="49" charset="0"/>
                <a:ea typeface="Cascadia Code ExtraLight" pitchFamily="49" charset="0"/>
                <a:cs typeface="Cascadia Code ExtraLight" pitchFamily="49" charset="0"/>
              </a:rPr>
              <a:t> </a:t>
            </a:r>
            <a:r>
              <a:rPr lang="en-US" sz="2000" dirty="0" err="1">
                <a:latin typeface="Cascadia Code ExtraLight" pitchFamily="49" charset="0"/>
                <a:ea typeface="Cascadia Code ExtraLight" pitchFamily="49" charset="0"/>
                <a:cs typeface="Cascadia Code ExtraLight" pitchFamily="49" charset="0"/>
              </a:rPr>
              <a:t>giải</a:t>
            </a:r>
            <a:r>
              <a:rPr lang="en-US" sz="2000" dirty="0">
                <a:latin typeface="Cascadia Code ExtraLight" pitchFamily="49" charset="0"/>
                <a:ea typeface="Cascadia Code ExtraLight" pitchFamily="49" charset="0"/>
                <a:cs typeface="Cascadia Code ExtraLight" pitchFamily="49" charset="0"/>
              </a:rPr>
              <a:t> </a:t>
            </a:r>
            <a:r>
              <a:rPr lang="en-US" sz="2000" dirty="0" err="1">
                <a:latin typeface="Cascadia Code ExtraLight" pitchFamily="49" charset="0"/>
                <a:ea typeface="Cascadia Code ExtraLight" pitchFamily="49" charset="0"/>
                <a:cs typeface="Cascadia Code ExtraLight" pitchFamily="49" charset="0"/>
              </a:rPr>
              <a:t>thuật</a:t>
            </a:r>
            <a:r>
              <a:rPr lang="en-US" sz="2000" dirty="0">
                <a:latin typeface="Cascadia Code ExtraLight" pitchFamily="49" charset="0"/>
                <a:ea typeface="Cascadia Code ExtraLight" pitchFamily="49" charset="0"/>
                <a:cs typeface="Cascadia Code ExtraLight" pitchFamily="49" charset="0"/>
              </a:rPr>
              <a:t> </a:t>
            </a:r>
            <a:r>
              <a:rPr lang="en-US" sz="2000" dirty="0" err="1">
                <a:latin typeface="Cascadia Code ExtraLight" pitchFamily="49" charset="0"/>
                <a:ea typeface="Cascadia Code ExtraLight" pitchFamily="49" charset="0"/>
                <a:cs typeface="Cascadia Code ExtraLight" pitchFamily="49" charset="0"/>
              </a:rPr>
              <a:t>nâng</a:t>
            </a:r>
            <a:r>
              <a:rPr lang="en-US" sz="2000" dirty="0">
                <a:latin typeface="Cascadia Code ExtraLight" pitchFamily="49" charset="0"/>
                <a:ea typeface="Cascadia Code ExtraLight" pitchFamily="49" charset="0"/>
                <a:cs typeface="Cascadia Code ExtraLight" pitchFamily="49" charset="0"/>
              </a:rPr>
              <a:t> </a:t>
            </a:r>
            <a:r>
              <a:rPr lang="en-US" sz="2000" dirty="0" err="1">
                <a:latin typeface="Cascadia Code ExtraLight" pitchFamily="49" charset="0"/>
                <a:ea typeface="Cascadia Code ExtraLight" pitchFamily="49" charset="0"/>
                <a:cs typeface="Cascadia Code ExtraLight" pitchFamily="49" charset="0"/>
              </a:rPr>
              <a:t>cao</a:t>
            </a:r>
            <a:endParaRPr lang="en-US" sz="2000" dirty="0">
              <a:latin typeface="Cascadia Code ExtraLight" pitchFamily="49" charset="0"/>
              <a:ea typeface="Cascadia Code ExtraLight" pitchFamily="49" charset="0"/>
              <a:cs typeface="Cascadia Code ExtraLight" pitchFamily="49" charset="0"/>
            </a:endParaRPr>
          </a:p>
          <a:p>
            <a:r>
              <a:rPr lang="en-US" sz="2000" dirty="0" err="1">
                <a:latin typeface="Cascadia Code ExtraLight" pitchFamily="49" charset="0"/>
                <a:ea typeface="Cascadia Code ExtraLight" pitchFamily="49" charset="0"/>
                <a:cs typeface="Cascadia Code ExtraLight" pitchFamily="49" charset="0"/>
              </a:rPr>
              <a:t>Mã</a:t>
            </a:r>
            <a:r>
              <a:rPr lang="en-US" sz="2000" dirty="0">
                <a:latin typeface="Cascadia Code ExtraLight" pitchFamily="49" charset="0"/>
                <a:ea typeface="Cascadia Code ExtraLight" pitchFamily="49" charset="0"/>
                <a:cs typeface="Cascadia Code ExtraLight" pitchFamily="49" charset="0"/>
              </a:rPr>
              <a:t> </a:t>
            </a:r>
            <a:r>
              <a:rPr lang="en-US" sz="2000" dirty="0" err="1">
                <a:latin typeface="Cascadia Code ExtraLight" pitchFamily="49" charset="0"/>
                <a:ea typeface="Cascadia Code ExtraLight" pitchFamily="49" charset="0"/>
                <a:cs typeface="Cascadia Code ExtraLight" pitchFamily="49" charset="0"/>
              </a:rPr>
              <a:t>môn</a:t>
            </a:r>
            <a:r>
              <a:rPr lang="en-US" sz="2000" dirty="0">
                <a:latin typeface="Cascadia Code ExtraLight" pitchFamily="49" charset="0"/>
                <a:ea typeface="Cascadia Code ExtraLight" pitchFamily="49" charset="0"/>
                <a:cs typeface="Cascadia Code ExtraLight" pitchFamily="49" charset="0"/>
              </a:rPr>
              <a:t>: CS523</a:t>
            </a:r>
          </a:p>
          <a:p>
            <a:r>
              <a:rPr lang="en-US" sz="2000" dirty="0" err="1">
                <a:latin typeface="Cascadia Code ExtraLight" pitchFamily="49" charset="0"/>
                <a:ea typeface="Cascadia Code ExtraLight" pitchFamily="49" charset="0"/>
                <a:cs typeface="Cascadia Code ExtraLight" pitchFamily="49" charset="0"/>
              </a:rPr>
              <a:t>Giảng</a:t>
            </a:r>
            <a:r>
              <a:rPr lang="en-US" sz="2000" dirty="0">
                <a:latin typeface="Cascadia Code ExtraLight" pitchFamily="49" charset="0"/>
                <a:ea typeface="Cascadia Code ExtraLight" pitchFamily="49" charset="0"/>
                <a:cs typeface="Cascadia Code ExtraLight" pitchFamily="49" charset="0"/>
              </a:rPr>
              <a:t> </a:t>
            </a:r>
            <a:r>
              <a:rPr lang="en-US" sz="2000" dirty="0" err="1">
                <a:latin typeface="Cascadia Code ExtraLight" pitchFamily="49" charset="0"/>
                <a:ea typeface="Cascadia Code ExtraLight" pitchFamily="49" charset="0"/>
                <a:cs typeface="Cascadia Code ExtraLight" pitchFamily="49" charset="0"/>
              </a:rPr>
              <a:t>viên</a:t>
            </a:r>
            <a:r>
              <a:rPr lang="en-US" sz="2000" dirty="0">
                <a:latin typeface="Cascadia Code ExtraLight" pitchFamily="49" charset="0"/>
                <a:ea typeface="Cascadia Code ExtraLight" pitchFamily="49" charset="0"/>
                <a:cs typeface="Cascadia Code ExtraLight" pitchFamily="49" charset="0"/>
              </a:rPr>
              <a:t>: </a:t>
            </a:r>
            <a:r>
              <a:rPr lang="en-US" sz="2000" dirty="0" err="1">
                <a:latin typeface="Cascadia Code ExtraLight" pitchFamily="49" charset="0"/>
                <a:ea typeface="Cascadia Code ExtraLight" pitchFamily="49" charset="0"/>
                <a:cs typeface="Cascadia Code ExtraLight" pitchFamily="49" charset="0"/>
              </a:rPr>
              <a:t>Nguyễn</a:t>
            </a:r>
            <a:r>
              <a:rPr lang="en-US" sz="2000" dirty="0">
                <a:latin typeface="Cascadia Code ExtraLight" pitchFamily="49" charset="0"/>
                <a:ea typeface="Cascadia Code ExtraLight" pitchFamily="49" charset="0"/>
                <a:cs typeface="Cascadia Code ExtraLight" pitchFamily="49" charset="0"/>
              </a:rPr>
              <a:t> </a:t>
            </a:r>
            <a:r>
              <a:rPr lang="en-US" sz="2000" dirty="0" err="1">
                <a:latin typeface="Cascadia Code ExtraLight" pitchFamily="49" charset="0"/>
                <a:ea typeface="Cascadia Code ExtraLight" pitchFamily="49" charset="0"/>
                <a:cs typeface="Cascadia Code ExtraLight" pitchFamily="49" charset="0"/>
              </a:rPr>
              <a:t>Thanh</a:t>
            </a:r>
            <a:r>
              <a:rPr lang="en-US" sz="2000" dirty="0">
                <a:latin typeface="Cascadia Code ExtraLight" pitchFamily="49" charset="0"/>
                <a:ea typeface="Cascadia Code ExtraLight" pitchFamily="49" charset="0"/>
                <a:cs typeface="Cascadia Code ExtraLight" pitchFamily="49" charset="0"/>
              </a:rPr>
              <a:t> </a:t>
            </a:r>
            <a:r>
              <a:rPr lang="en-US" sz="2000" dirty="0" err="1">
                <a:latin typeface="Cascadia Code ExtraLight" pitchFamily="49" charset="0"/>
                <a:ea typeface="Cascadia Code ExtraLight" pitchFamily="49" charset="0"/>
                <a:cs typeface="Cascadia Code ExtraLight" pitchFamily="49" charset="0"/>
              </a:rPr>
              <a:t>Sơn</a:t>
            </a:r>
            <a:endParaRPr lang="en-US" sz="2000" dirty="0">
              <a:latin typeface="Cascadia Code ExtraLight" pitchFamily="49" charset="0"/>
              <a:ea typeface="Cascadia Code ExtraLight" pitchFamily="49" charset="0"/>
              <a:cs typeface="Cascadia Code ExtraLight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23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err="1"/>
              <a:t>Độ</a:t>
            </a:r>
            <a:r>
              <a:rPr lang="en-US" sz="6600" b="1" dirty="0"/>
              <a:t> </a:t>
            </a:r>
            <a:r>
              <a:rPr lang="en-US" sz="6600" b="1" dirty="0" err="1"/>
              <a:t>phức</a:t>
            </a:r>
            <a:r>
              <a:rPr lang="en-US" sz="6600" b="1" dirty="0"/>
              <a:t> </a:t>
            </a:r>
            <a:r>
              <a:rPr lang="en-US" sz="6600" b="1" dirty="0" err="1"/>
              <a:t>tạp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vi-VN" sz="3000" b="1" dirty="0" smtClean="0"/>
              <a:t>Độ phức tạp về thời gian:</a:t>
            </a:r>
            <a:r>
              <a:rPr lang="vi-VN" sz="3000" dirty="0" smtClean="0"/>
              <a:t> </a:t>
            </a:r>
            <a:r>
              <a:rPr lang="vi-VN" sz="3000" b="1" dirty="0" smtClean="0"/>
              <a:t>O(N * log N). </a:t>
            </a:r>
          </a:p>
          <a:p>
            <a:pPr fontAlgn="base"/>
            <a:r>
              <a:rPr lang="vi-VN" sz="3000" dirty="0" smtClean="0"/>
              <a:t>Thời gian cần thiết để sắp xếp hợp nhất là O(runs * run_size * log run_size), bằng O(N log run_size). </a:t>
            </a:r>
          </a:p>
          <a:p>
            <a:pPr fontAlgn="base"/>
            <a:r>
              <a:rPr lang="vi-VN" sz="3000" dirty="0" smtClean="0"/>
              <a:t>Để hợp nhất các mảng đã sắp xếp, độ phức tạp về thời gian là O(N * log chạy). </a:t>
            </a:r>
          </a:p>
          <a:p>
            <a:pPr fontAlgn="base"/>
            <a:r>
              <a:rPr lang="vi-VN" sz="3000" dirty="0" smtClean="0"/>
              <a:t>Do đó, độ phức tạp về thời gian tổng thể là O(N * log run_size + N * log chạy). </a:t>
            </a:r>
          </a:p>
          <a:p>
            <a:pPr fontAlgn="base"/>
            <a:r>
              <a:rPr lang="vi-VN" sz="3000" dirty="0" smtClean="0"/>
              <a:t>Vì log run_size + log run = log run_size*runs = log N, độ phức tạp về thời gian của kết quả sẽ là O(N * log N).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3366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err="1"/>
              <a:t>Ứng</a:t>
            </a:r>
            <a:r>
              <a:rPr lang="en-US" sz="6600" b="1" dirty="0"/>
              <a:t> </a:t>
            </a:r>
            <a:r>
              <a:rPr lang="en-US" sz="6600" b="1" dirty="0" err="1"/>
              <a:t>dụng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Sắp</a:t>
            </a:r>
            <a:r>
              <a:rPr lang="en-US" sz="3200" dirty="0"/>
              <a:t> </a:t>
            </a:r>
            <a:r>
              <a:rPr lang="en-US" sz="3200" dirty="0" err="1"/>
              <a:t>xếp</a:t>
            </a:r>
            <a:r>
              <a:rPr lang="en-US" sz="3200" dirty="0"/>
              <a:t>, </a:t>
            </a:r>
            <a:r>
              <a:rPr lang="en-US" sz="3200" dirty="0" err="1"/>
              <a:t>tìm</a:t>
            </a:r>
            <a:r>
              <a:rPr lang="en-US" sz="3200" dirty="0"/>
              <a:t> </a:t>
            </a:r>
            <a:r>
              <a:rPr lang="en-US" sz="3200" dirty="0" err="1"/>
              <a:t>kiếm</a:t>
            </a:r>
            <a:r>
              <a:rPr lang="en-US" sz="3200" dirty="0"/>
              <a:t> </a:t>
            </a:r>
            <a:r>
              <a:rPr lang="en-US" sz="3200" dirty="0" err="1"/>
              <a:t>trên</a:t>
            </a:r>
            <a:r>
              <a:rPr lang="en-US" sz="3200" dirty="0"/>
              <a:t> </a:t>
            </a:r>
            <a:r>
              <a:rPr lang="en-US" sz="3200" dirty="0" err="1"/>
              <a:t>những</a:t>
            </a:r>
            <a:r>
              <a:rPr lang="en-US" sz="3200" dirty="0"/>
              <a:t> dataset </a:t>
            </a:r>
            <a:r>
              <a:rPr lang="en-US" sz="3200" dirty="0" err="1" smtClean="0"/>
              <a:t>lớn</a:t>
            </a:r>
            <a:endParaRPr lang="en-US" sz="3200" dirty="0" smtClean="0"/>
          </a:p>
          <a:p>
            <a:r>
              <a:rPr lang="en-US" sz="3200" dirty="0" err="1" smtClean="0"/>
              <a:t>Quản</a:t>
            </a:r>
            <a:r>
              <a:rPr lang="en-US" sz="3200" dirty="0" smtClean="0"/>
              <a:t> </a:t>
            </a:r>
            <a:r>
              <a:rPr lang="en-US" sz="3200" dirty="0" err="1" smtClean="0"/>
              <a:t>lý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log </a:t>
            </a:r>
            <a:r>
              <a:rPr lang="en-US" sz="3200" dirty="0" err="1" smtClean="0"/>
              <a:t>lớn</a:t>
            </a:r>
            <a:r>
              <a:rPr lang="en-US" sz="3200" dirty="0" smtClean="0"/>
              <a:t>, </a:t>
            </a:r>
            <a:r>
              <a:rPr lang="en-US" sz="3200" dirty="0" err="1" smtClean="0"/>
              <a:t>truy</a:t>
            </a:r>
            <a:r>
              <a:rPr lang="en-US" sz="3200" dirty="0"/>
              <a:t> </a:t>
            </a:r>
            <a:r>
              <a:rPr lang="en-US" sz="3200" dirty="0" err="1" smtClean="0"/>
              <a:t>vấn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database</a:t>
            </a:r>
            <a:endParaRPr lang="en-US" sz="3200" dirty="0"/>
          </a:p>
          <a:p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ty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nguồn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lớn</a:t>
            </a:r>
            <a:r>
              <a:rPr lang="en-US" sz="3200" dirty="0"/>
              <a:t> </a:t>
            </a:r>
            <a:r>
              <a:rPr lang="en-US" sz="3200" dirty="0" err="1"/>
              <a:t>cần</a:t>
            </a:r>
            <a:r>
              <a:rPr lang="en-US" sz="3200" dirty="0"/>
              <a:t> </a:t>
            </a:r>
            <a:r>
              <a:rPr lang="en-US" sz="3200" dirty="0" err="1"/>
              <a:t>quản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3466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err="1" smtClean="0"/>
              <a:t>Bài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tập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trên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lớp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Câu</a:t>
            </a:r>
            <a:r>
              <a:rPr lang="en-US" sz="3200" dirty="0" smtClean="0"/>
              <a:t> 1: So </a:t>
            </a:r>
            <a:r>
              <a:rPr lang="en-US" sz="3200" dirty="0" err="1" smtClean="0"/>
              <a:t>sánh</a:t>
            </a:r>
            <a:r>
              <a:rPr lang="en-US" sz="3200" dirty="0" smtClean="0"/>
              <a:t> </a:t>
            </a:r>
            <a:r>
              <a:rPr lang="en-US" sz="3200" dirty="0" err="1" smtClean="0"/>
              <a:t>sự</a:t>
            </a:r>
            <a:r>
              <a:rPr lang="en-US" sz="3200" dirty="0" smtClean="0"/>
              <a:t> </a:t>
            </a:r>
            <a:r>
              <a:rPr lang="en-US" sz="3200" dirty="0" err="1" smtClean="0"/>
              <a:t>khác</a:t>
            </a:r>
            <a:r>
              <a:rPr lang="en-US" sz="3200" dirty="0" smtClean="0"/>
              <a:t> </a:t>
            </a:r>
            <a:r>
              <a:rPr lang="en-US" sz="3200" dirty="0" err="1" smtClean="0"/>
              <a:t>nhau</a:t>
            </a:r>
            <a:r>
              <a:rPr lang="en-US" sz="3200" dirty="0" smtClean="0"/>
              <a:t> </a:t>
            </a:r>
            <a:r>
              <a:rPr lang="en-US" sz="3200" dirty="0" err="1" smtClean="0"/>
              <a:t>giữa</a:t>
            </a:r>
            <a:r>
              <a:rPr lang="en-US" sz="3200" dirty="0" smtClean="0"/>
              <a:t> </a:t>
            </a:r>
            <a:r>
              <a:rPr lang="en-US" sz="3200" dirty="0" err="1" smtClean="0"/>
              <a:t>Sắp</a:t>
            </a:r>
            <a:r>
              <a:rPr lang="en-US" sz="3200" dirty="0" smtClean="0"/>
              <a:t> </a:t>
            </a:r>
            <a:r>
              <a:rPr lang="en-US" sz="3200" dirty="0" err="1" smtClean="0"/>
              <a:t>xếp</a:t>
            </a:r>
            <a:r>
              <a:rPr lang="en-US" sz="3200" dirty="0" smtClean="0"/>
              <a:t> </a:t>
            </a:r>
            <a:r>
              <a:rPr lang="en-US" sz="3200" dirty="0" err="1" smtClean="0"/>
              <a:t>nội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sắp</a:t>
            </a:r>
            <a:r>
              <a:rPr lang="en-US" sz="3200" dirty="0" smtClean="0"/>
              <a:t> </a:t>
            </a:r>
            <a:r>
              <a:rPr lang="en-US" sz="3200" dirty="0" err="1" smtClean="0"/>
              <a:t>xếp</a:t>
            </a:r>
            <a:r>
              <a:rPr lang="en-US" sz="3200" dirty="0" smtClean="0"/>
              <a:t> </a:t>
            </a:r>
            <a:r>
              <a:rPr lang="en-US" sz="3200" dirty="0" err="1" smtClean="0"/>
              <a:t>ngoại</a:t>
            </a:r>
            <a:r>
              <a:rPr lang="en-US" sz="3200" dirty="0" smtClean="0"/>
              <a:t>?</a:t>
            </a:r>
          </a:p>
          <a:p>
            <a:r>
              <a:rPr lang="en-US" sz="3200" dirty="0" err="1" smtClean="0"/>
              <a:t>Câu</a:t>
            </a:r>
            <a:r>
              <a:rPr lang="en-US" sz="3200" dirty="0" smtClean="0"/>
              <a:t> 2: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5317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193C0F-2756-325D-3945-DEFFE87CE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err="1" smtClean="0"/>
              <a:t>Dẫn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nhập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và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đặt</a:t>
            </a:r>
            <a:r>
              <a:rPr lang="en-US" sz="6600" b="1" dirty="0" smtClean="0"/>
              <a:t> </a:t>
            </a:r>
            <a:r>
              <a:rPr lang="en-US" sz="6600" b="1" dirty="0" err="1"/>
              <a:t>vấn</a:t>
            </a:r>
            <a:r>
              <a:rPr lang="en-US" sz="6600" b="1" dirty="0"/>
              <a:t> </a:t>
            </a:r>
            <a:r>
              <a:rPr lang="en-US" sz="6600" b="1" dirty="0" err="1"/>
              <a:t>đề</a:t>
            </a:r>
            <a:endParaRPr lang="en-US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1A4040-9D9C-C882-7C0A-A2B6A9122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Chúng</a:t>
            </a:r>
            <a:r>
              <a:rPr lang="en-US" sz="3200" dirty="0"/>
              <a:t> ta </a:t>
            </a:r>
            <a:r>
              <a:rPr lang="en-US" sz="3200" dirty="0" err="1"/>
              <a:t>đang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những</a:t>
            </a:r>
            <a:r>
              <a:rPr lang="en-US" sz="3200" dirty="0"/>
              <a:t> </a:t>
            </a:r>
            <a:r>
              <a:rPr lang="en-US" sz="3200" dirty="0" err="1"/>
              <a:t>thuật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r>
              <a:rPr lang="en-US" sz="3200" dirty="0"/>
              <a:t> </a:t>
            </a:r>
            <a:r>
              <a:rPr lang="en-US" sz="3200" dirty="0" err="1"/>
              <a:t>sắp</a:t>
            </a:r>
            <a:r>
              <a:rPr lang="en-US" sz="3200" dirty="0"/>
              <a:t> </a:t>
            </a:r>
            <a:r>
              <a:rPr lang="en-US" sz="3200" dirty="0" err="1"/>
              <a:t>xếp</a:t>
            </a:r>
            <a:r>
              <a:rPr lang="en-US" sz="3200" dirty="0"/>
              <a:t> </a:t>
            </a:r>
            <a:r>
              <a:rPr lang="en-US" sz="3200" dirty="0" err="1"/>
              <a:t>nào</a:t>
            </a:r>
            <a:r>
              <a:rPr lang="en-US" sz="3200" dirty="0"/>
              <a:t>?</a:t>
            </a:r>
          </a:p>
          <a:p>
            <a:r>
              <a:rPr lang="en-US" sz="3200" dirty="0" err="1"/>
              <a:t>Tại</a:t>
            </a:r>
            <a:r>
              <a:rPr lang="en-US" sz="3200" dirty="0"/>
              <a:t> </a:t>
            </a:r>
            <a:r>
              <a:rPr lang="en-US" sz="3200" dirty="0" err="1"/>
              <a:t>sao</a:t>
            </a:r>
            <a:r>
              <a:rPr lang="en-US" sz="3200" dirty="0"/>
              <a:t> </a:t>
            </a:r>
            <a:r>
              <a:rPr lang="en-US" sz="3200" dirty="0" err="1"/>
              <a:t>lại</a:t>
            </a:r>
            <a:r>
              <a:rPr lang="en-US" sz="3200" dirty="0"/>
              <a:t> </a:t>
            </a:r>
            <a:r>
              <a:rPr lang="en-US" sz="3200" dirty="0" err="1"/>
              <a:t>cần</a:t>
            </a:r>
            <a:r>
              <a:rPr lang="en-US" sz="3200" dirty="0"/>
              <a:t> </a:t>
            </a:r>
            <a:r>
              <a:rPr lang="en-US" sz="3200" dirty="0" err="1"/>
              <a:t>thuật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r>
              <a:rPr lang="en-US" sz="3200" dirty="0"/>
              <a:t> </a:t>
            </a:r>
            <a:r>
              <a:rPr lang="en-US" sz="3200" dirty="0" err="1"/>
              <a:t>sắp</a:t>
            </a:r>
            <a:r>
              <a:rPr lang="en-US" sz="3200" dirty="0"/>
              <a:t> </a:t>
            </a:r>
            <a:r>
              <a:rPr lang="en-US" sz="3200" dirty="0" err="1"/>
              <a:t>xếp</a:t>
            </a:r>
            <a:r>
              <a:rPr lang="en-US" sz="3200" dirty="0"/>
              <a:t> </a:t>
            </a:r>
            <a:r>
              <a:rPr lang="en-US" sz="3200" dirty="0" err="1"/>
              <a:t>ngoại</a:t>
            </a:r>
            <a:r>
              <a:rPr lang="en-US" sz="3200" dirty="0"/>
              <a:t>?</a:t>
            </a:r>
          </a:p>
          <a:p>
            <a:r>
              <a:rPr lang="en-US" sz="3200" dirty="0" err="1"/>
              <a:t>Sự</a:t>
            </a:r>
            <a:r>
              <a:rPr lang="en-US" sz="3200" dirty="0"/>
              <a:t> </a:t>
            </a:r>
            <a:r>
              <a:rPr lang="en-US" sz="3200" dirty="0" err="1"/>
              <a:t>khác</a:t>
            </a:r>
            <a:r>
              <a:rPr lang="en-US" sz="3200" dirty="0"/>
              <a:t> </a:t>
            </a:r>
            <a:r>
              <a:rPr lang="en-US" sz="3200" dirty="0" err="1"/>
              <a:t>biệt</a:t>
            </a:r>
            <a:r>
              <a:rPr lang="en-US" sz="3200" dirty="0"/>
              <a:t> </a:t>
            </a:r>
            <a:r>
              <a:rPr lang="en-US" sz="3200" dirty="0" err="1"/>
              <a:t>giữa</a:t>
            </a:r>
            <a:r>
              <a:rPr lang="en-US" sz="3200" dirty="0"/>
              <a:t> </a:t>
            </a:r>
            <a:r>
              <a:rPr lang="en-US" sz="3200" dirty="0" err="1"/>
              <a:t>sắp</a:t>
            </a:r>
            <a:r>
              <a:rPr lang="en-US" sz="3200" dirty="0"/>
              <a:t> </a:t>
            </a:r>
            <a:r>
              <a:rPr lang="en-US" sz="3200" dirty="0" err="1"/>
              <a:t>xếp</a:t>
            </a:r>
            <a:r>
              <a:rPr lang="en-US" sz="3200" dirty="0"/>
              <a:t> </a:t>
            </a:r>
            <a:r>
              <a:rPr lang="en-US" sz="3200" dirty="0" err="1"/>
              <a:t>ngoại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sắp</a:t>
            </a:r>
            <a:r>
              <a:rPr lang="en-US" sz="3200" dirty="0"/>
              <a:t> </a:t>
            </a:r>
            <a:r>
              <a:rPr lang="en-US" sz="3200" dirty="0" err="1"/>
              <a:t>xếp</a:t>
            </a:r>
            <a:r>
              <a:rPr lang="en-US" sz="3200" dirty="0"/>
              <a:t> </a:t>
            </a:r>
            <a:r>
              <a:rPr lang="en-US" sz="3200" dirty="0" err="1"/>
              <a:t>nội</a:t>
            </a:r>
            <a:r>
              <a:rPr lang="en-US" sz="3200" dirty="0"/>
              <a:t>.</a:t>
            </a:r>
          </a:p>
          <a:p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nguyên</a:t>
            </a:r>
            <a:r>
              <a:rPr lang="en-US" sz="3200" dirty="0"/>
              <a:t> </a:t>
            </a:r>
            <a:r>
              <a:rPr lang="en-US" sz="3200" dirty="0" err="1"/>
              <a:t>tắc</a:t>
            </a:r>
            <a:r>
              <a:rPr lang="en-US" sz="3200" dirty="0"/>
              <a:t> </a:t>
            </a:r>
            <a:r>
              <a:rPr lang="en-US" sz="3200" dirty="0" err="1"/>
              <a:t>khi</a:t>
            </a:r>
            <a:r>
              <a:rPr lang="en-US" sz="3200" dirty="0"/>
              <a:t> </a:t>
            </a:r>
            <a:r>
              <a:rPr lang="en-US" sz="3200" dirty="0" err="1"/>
              <a:t>sắp</a:t>
            </a:r>
            <a:r>
              <a:rPr lang="en-US" sz="3200" dirty="0"/>
              <a:t> </a:t>
            </a:r>
            <a:r>
              <a:rPr lang="en-US" sz="3200" dirty="0" err="1"/>
              <a:t>xếp</a:t>
            </a:r>
            <a:r>
              <a:rPr lang="en-US" sz="3200" dirty="0"/>
              <a:t> </a:t>
            </a:r>
            <a:r>
              <a:rPr lang="en-US" sz="3200" dirty="0" err="1"/>
              <a:t>ngoại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276" y="3472963"/>
            <a:ext cx="2518262" cy="287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572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err="1"/>
              <a:t>Lí</a:t>
            </a:r>
            <a:r>
              <a:rPr lang="en-US" sz="6600" b="1" dirty="0"/>
              <a:t> do </a:t>
            </a:r>
            <a:r>
              <a:rPr lang="en-US" sz="6600" b="1" dirty="0" err="1"/>
              <a:t>có</a:t>
            </a:r>
            <a:r>
              <a:rPr lang="en-US" sz="6600" b="1" dirty="0"/>
              <a:t> </a:t>
            </a:r>
            <a:r>
              <a:rPr lang="en-US" sz="6600" b="1" dirty="0" err="1"/>
              <a:t>sắp</a:t>
            </a:r>
            <a:r>
              <a:rPr lang="en-US" sz="6600" b="1" dirty="0"/>
              <a:t> </a:t>
            </a:r>
            <a:r>
              <a:rPr lang="en-US" sz="6600" b="1" dirty="0" err="1"/>
              <a:t>xếp</a:t>
            </a:r>
            <a:r>
              <a:rPr lang="en-US" sz="6600" b="1" dirty="0"/>
              <a:t> </a:t>
            </a:r>
            <a:r>
              <a:rPr lang="en-US" sz="6600" b="1" dirty="0" err="1"/>
              <a:t>ngoại</a:t>
            </a:r>
            <a:r>
              <a:rPr lang="en-US" sz="6600" b="1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lượng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khổng</a:t>
            </a:r>
            <a:r>
              <a:rPr lang="en-US" sz="3200" dirty="0"/>
              <a:t> </a:t>
            </a:r>
            <a:r>
              <a:rPr lang="en-US" sz="3200" dirty="0" err="1"/>
              <a:t>lồ</a:t>
            </a:r>
            <a:r>
              <a:rPr lang="en-US" sz="3200" dirty="0"/>
              <a:t> </a:t>
            </a:r>
            <a:r>
              <a:rPr lang="en-US" sz="3200" dirty="0" err="1"/>
              <a:t>vượt</a:t>
            </a:r>
            <a:r>
              <a:rPr lang="en-US" sz="3200" dirty="0"/>
              <a:t> qua </a:t>
            </a:r>
            <a:r>
              <a:rPr lang="en-US" sz="3200" dirty="0" err="1"/>
              <a:t>khả</a:t>
            </a:r>
            <a:r>
              <a:rPr lang="en-US" sz="3200" dirty="0"/>
              <a:t> </a:t>
            </a:r>
            <a:r>
              <a:rPr lang="en-US" sz="3200" dirty="0" err="1"/>
              <a:t>năng</a:t>
            </a:r>
            <a:r>
              <a:rPr lang="en-US" sz="3200" dirty="0"/>
              <a:t> </a:t>
            </a:r>
            <a:r>
              <a:rPr lang="en-US" sz="3200" dirty="0" err="1"/>
              <a:t>xử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bộ</a:t>
            </a:r>
            <a:r>
              <a:rPr lang="en-US" sz="3200" dirty="0"/>
              <a:t> </a:t>
            </a:r>
            <a:r>
              <a:rPr lang="en-US" sz="3200" dirty="0" err="1"/>
              <a:t>nhớ</a:t>
            </a:r>
            <a:r>
              <a:rPr lang="en-US" sz="3200" dirty="0"/>
              <a:t> </a:t>
            </a:r>
            <a:r>
              <a:rPr lang="en-US" sz="3200" dirty="0" err="1"/>
              <a:t>chính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thiết</a:t>
            </a:r>
            <a:r>
              <a:rPr lang="en-US" sz="3200" dirty="0"/>
              <a:t> </a:t>
            </a:r>
            <a:r>
              <a:rPr lang="en-US" sz="3200" dirty="0" err="1"/>
              <a:t>bị</a:t>
            </a:r>
            <a:r>
              <a:rPr lang="en-US" sz="3200" dirty="0"/>
              <a:t> (</a:t>
            </a:r>
            <a:r>
              <a:rPr lang="en-US" sz="3200" dirty="0" err="1"/>
              <a:t>thường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RAM) </a:t>
            </a:r>
            <a:r>
              <a:rPr lang="en-US" sz="3200" dirty="0" err="1"/>
              <a:t>thì</a:t>
            </a:r>
            <a:r>
              <a:rPr lang="en-US" sz="3200" dirty="0"/>
              <a:t> </a:t>
            </a:r>
            <a:r>
              <a:rPr lang="en-US" sz="3200" dirty="0" err="1"/>
              <a:t>chúng</a:t>
            </a:r>
            <a:r>
              <a:rPr lang="en-US" sz="3200" dirty="0"/>
              <a:t> ta </a:t>
            </a:r>
            <a:r>
              <a:rPr lang="en-US" sz="3200" dirty="0" err="1"/>
              <a:t>cần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phương</a:t>
            </a:r>
            <a:r>
              <a:rPr lang="en-US" sz="3200" dirty="0"/>
              <a:t> </a:t>
            </a:r>
            <a:r>
              <a:rPr lang="en-US" sz="3200" dirty="0" err="1"/>
              <a:t>pháp</a:t>
            </a:r>
            <a:r>
              <a:rPr lang="en-US" sz="3200" dirty="0"/>
              <a:t> </a:t>
            </a:r>
            <a:r>
              <a:rPr lang="en-US" sz="3200" dirty="0" err="1"/>
              <a:t>xử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r>
              <a:rPr lang="en-US" sz="3200" dirty="0"/>
              <a:t> </a:t>
            </a:r>
            <a:r>
              <a:rPr lang="en-US" sz="3200" dirty="0" err="1"/>
              <a:t>mới</a:t>
            </a:r>
            <a:r>
              <a:rPr lang="en-US" sz="3200" dirty="0" smtClean="0"/>
              <a:t>.</a:t>
            </a:r>
          </a:p>
          <a:p>
            <a:r>
              <a:rPr lang="en-US" sz="3200" dirty="0" err="1" smtClean="0"/>
              <a:t>Tại</a:t>
            </a:r>
            <a:r>
              <a:rPr lang="en-US" sz="3200" dirty="0" smtClean="0"/>
              <a:t> </a:t>
            </a:r>
            <a:r>
              <a:rPr lang="en-US" sz="3200" dirty="0" err="1" smtClean="0"/>
              <a:t>sao</a:t>
            </a:r>
            <a:r>
              <a:rPr lang="en-US" sz="3200" dirty="0" smtClean="0"/>
              <a:t> </a:t>
            </a:r>
            <a:r>
              <a:rPr lang="en-US" sz="3200" dirty="0" err="1" smtClean="0"/>
              <a:t>gọi</a:t>
            </a:r>
            <a:r>
              <a:rPr lang="en-US" sz="3200" dirty="0" smtClean="0"/>
              <a:t>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Sắp</a:t>
            </a:r>
            <a:r>
              <a:rPr lang="en-US" sz="3200" dirty="0" smtClean="0"/>
              <a:t> </a:t>
            </a:r>
            <a:r>
              <a:rPr lang="en-US" sz="3200" dirty="0" err="1" smtClean="0"/>
              <a:t>xếp</a:t>
            </a:r>
            <a:r>
              <a:rPr lang="en-US" sz="3200" dirty="0" smtClean="0"/>
              <a:t> </a:t>
            </a:r>
            <a:r>
              <a:rPr lang="en-US" sz="3200" dirty="0" err="1" smtClean="0"/>
              <a:t>ngoại</a:t>
            </a:r>
            <a:r>
              <a:rPr lang="en-US" sz="3200" dirty="0" smtClean="0"/>
              <a:t>? </a:t>
            </a:r>
          </a:p>
          <a:p>
            <a:r>
              <a:rPr lang="en-US" sz="3200" dirty="0" err="1" smtClean="0"/>
              <a:t>Vì</a:t>
            </a:r>
            <a:r>
              <a:rPr lang="en-US" sz="3200" dirty="0" smtClean="0"/>
              <a:t> </a:t>
            </a:r>
            <a:r>
              <a:rPr lang="en-US" sz="3200" dirty="0" err="1" smtClean="0"/>
              <a:t>khi</a:t>
            </a:r>
            <a:r>
              <a:rPr lang="en-US" sz="3200" dirty="0" smtClean="0"/>
              <a:t> </a:t>
            </a:r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 </a:t>
            </a:r>
            <a:r>
              <a:rPr lang="en-US" sz="3200" dirty="0" err="1" smtClean="0"/>
              <a:t>vượt</a:t>
            </a:r>
            <a:r>
              <a:rPr lang="en-US" sz="3200" dirty="0" smtClean="0"/>
              <a:t> </a:t>
            </a:r>
            <a:r>
              <a:rPr lang="en-US" sz="3200" dirty="0" err="1" smtClean="0"/>
              <a:t>quá</a:t>
            </a:r>
            <a:r>
              <a:rPr lang="en-US" sz="3200" dirty="0" smtClean="0"/>
              <a:t> </a:t>
            </a:r>
            <a:r>
              <a:rPr lang="en-US" sz="3200" dirty="0" err="1" smtClean="0"/>
              <a:t>khả</a:t>
            </a:r>
            <a:r>
              <a:rPr lang="en-US" sz="3200" dirty="0" smtClean="0"/>
              <a:t> </a:t>
            </a:r>
            <a:r>
              <a:rPr lang="en-US" sz="3200" dirty="0" err="1" smtClean="0"/>
              <a:t>năng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</a:t>
            </a:r>
            <a:r>
              <a:rPr lang="en-US" sz="3200" dirty="0" err="1" smtClean="0"/>
              <a:t>bộ</a:t>
            </a:r>
            <a:r>
              <a:rPr lang="en-US" sz="3200" dirty="0" smtClean="0"/>
              <a:t> </a:t>
            </a:r>
            <a:r>
              <a:rPr lang="en-US" sz="3200" dirty="0" err="1" smtClean="0"/>
              <a:t>nhớ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, </a:t>
            </a:r>
            <a:r>
              <a:rPr lang="en-US" sz="3200" dirty="0" err="1" smtClean="0"/>
              <a:t>chúng</a:t>
            </a:r>
            <a:r>
              <a:rPr lang="en-US" sz="3200" dirty="0" smtClean="0"/>
              <a:t> ta </a:t>
            </a:r>
            <a:r>
              <a:rPr lang="en-US" sz="3200" dirty="0" err="1" smtClean="0"/>
              <a:t>sẽ</a:t>
            </a:r>
            <a:r>
              <a:rPr lang="en-US" sz="3200" dirty="0" smtClean="0"/>
              <a:t> </a:t>
            </a:r>
            <a:r>
              <a:rPr lang="en-US" sz="3200" dirty="0" err="1" smtClean="0"/>
              <a:t>nhờ</a:t>
            </a:r>
            <a:r>
              <a:rPr lang="en-US" sz="3200" dirty="0" smtClean="0"/>
              <a:t> </a:t>
            </a:r>
            <a:r>
              <a:rPr lang="en-US" sz="3200" dirty="0" err="1" smtClean="0"/>
              <a:t>sự</a:t>
            </a:r>
            <a:r>
              <a:rPr lang="en-US" sz="3200" dirty="0" smtClean="0"/>
              <a:t> </a:t>
            </a:r>
            <a:r>
              <a:rPr lang="en-US" sz="3200" dirty="0" err="1" smtClean="0"/>
              <a:t>hỗ</a:t>
            </a:r>
            <a:r>
              <a:rPr lang="en-US" sz="3200" dirty="0" smtClean="0"/>
              <a:t> </a:t>
            </a:r>
            <a:r>
              <a:rPr lang="en-US" sz="3200" dirty="0" err="1" smtClean="0"/>
              <a:t>trợ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</a:t>
            </a:r>
            <a:r>
              <a:rPr lang="en-US" sz="3200" dirty="0" err="1" smtClean="0"/>
              <a:t>bộ</a:t>
            </a:r>
            <a:r>
              <a:rPr lang="en-US" sz="3200" dirty="0" smtClean="0"/>
              <a:t> </a:t>
            </a:r>
            <a:r>
              <a:rPr lang="en-US" sz="3200" dirty="0" err="1" smtClean="0"/>
              <a:t>nhớ</a:t>
            </a:r>
            <a:r>
              <a:rPr lang="en-US" sz="3200" dirty="0" smtClean="0"/>
              <a:t> </a:t>
            </a:r>
            <a:r>
              <a:rPr lang="en-US" sz="3200" dirty="0" err="1" smtClean="0"/>
              <a:t>ngoài</a:t>
            </a:r>
            <a:r>
              <a:rPr lang="en-US" sz="3200" dirty="0" smtClean="0"/>
              <a:t> </a:t>
            </a:r>
            <a:r>
              <a:rPr lang="en-US" sz="3200" dirty="0" err="1" smtClean="0"/>
              <a:t>để</a:t>
            </a:r>
            <a:r>
              <a:rPr lang="en-US" sz="3200" dirty="0" smtClean="0"/>
              <a:t> </a:t>
            </a:r>
            <a:r>
              <a:rPr lang="en-US" sz="3200" dirty="0" err="1" smtClean="0"/>
              <a:t>xử</a:t>
            </a:r>
            <a:r>
              <a:rPr lang="en-US" sz="3200" dirty="0" smtClean="0"/>
              <a:t> </a:t>
            </a:r>
            <a:r>
              <a:rPr lang="en-US" sz="3200" dirty="0" err="1" smtClean="0"/>
              <a:t>lý</a:t>
            </a:r>
            <a:r>
              <a:rPr lang="en-US" sz="3200" dirty="0" smtClean="0"/>
              <a:t> </a:t>
            </a:r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giải</a:t>
            </a:r>
            <a:r>
              <a:rPr lang="en-US" sz="3200" dirty="0" smtClean="0"/>
              <a:t> </a:t>
            </a:r>
            <a:r>
              <a:rPr lang="en-US" sz="3200" dirty="0" err="1" smtClean="0"/>
              <a:t>quyết</a:t>
            </a:r>
            <a:r>
              <a:rPr lang="en-US" sz="3200" dirty="0" smtClean="0"/>
              <a:t> </a:t>
            </a:r>
            <a:r>
              <a:rPr lang="en-US" sz="3200" dirty="0" err="1" smtClean="0"/>
              <a:t>bài</a:t>
            </a:r>
            <a:r>
              <a:rPr lang="en-US" sz="3200" dirty="0" smtClean="0"/>
              <a:t> </a:t>
            </a:r>
            <a:r>
              <a:rPr lang="en-US" sz="3200" dirty="0" err="1" smtClean="0"/>
              <a:t>toán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470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err="1"/>
              <a:t>Mô</a:t>
            </a:r>
            <a:r>
              <a:rPr lang="en-US" sz="6600" b="1" dirty="0"/>
              <a:t> </a:t>
            </a:r>
            <a:r>
              <a:rPr lang="en-US" sz="6600" b="1" dirty="0" err="1"/>
              <a:t>tả</a:t>
            </a:r>
            <a:r>
              <a:rPr lang="en-US" sz="6600" b="1" dirty="0"/>
              <a:t> </a:t>
            </a:r>
            <a:r>
              <a:rPr lang="en-US" sz="6600" b="1" dirty="0" err="1"/>
              <a:t>thuật</a:t>
            </a:r>
            <a:r>
              <a:rPr lang="en-US" sz="6600" b="1" dirty="0"/>
              <a:t> </a:t>
            </a:r>
            <a:r>
              <a:rPr lang="en-US" sz="6600" b="1" dirty="0" err="1" smtClean="0"/>
              <a:t>toán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sz="3200" dirty="0">
                <a:latin typeface="Calibri" pitchFamily="34" charset="0"/>
                <a:ea typeface="Calibri" pitchFamily="34" charset="0"/>
                <a:cs typeface="Calibri" pitchFamily="34" charset="0"/>
              </a:rPr>
              <a:t>Để cài đặt thuật </a:t>
            </a:r>
            <a:r>
              <a:rPr lang="en-US" sz="32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toán</a:t>
            </a:r>
            <a:r>
              <a:rPr lang="vi-VN" sz="3200" dirty="0">
                <a:latin typeface="Calibri" pitchFamily="34" charset="0"/>
                <a:ea typeface="Calibri" pitchFamily="34" charset="0"/>
                <a:cs typeface="Calibri" pitchFamily="34" charset="0"/>
              </a:rPr>
              <a:t> này chúng ta phải thực hiện hai bước:</a:t>
            </a:r>
            <a:br>
              <a:rPr lang="vi-VN" sz="3200" dirty="0"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lang="vi-VN" sz="3200" dirty="0">
                <a:latin typeface="Calibri" pitchFamily="34" charset="0"/>
                <a:ea typeface="Calibri" pitchFamily="34" charset="0"/>
                <a:cs typeface="Calibri" pitchFamily="34" charset="0"/>
              </a:rPr>
              <a:t>• Tạo các </a:t>
            </a:r>
            <a:r>
              <a:rPr lang="en-US" sz="3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file </a:t>
            </a:r>
            <a:r>
              <a:rPr lang="en-US" sz="32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dữ</a:t>
            </a:r>
            <a:r>
              <a:rPr lang="en-US" sz="3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liệu</a:t>
            </a:r>
            <a:r>
              <a:rPr lang="en-US" sz="3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vừa</a:t>
            </a:r>
            <a:r>
              <a:rPr lang="en-US" sz="3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với</a:t>
            </a:r>
            <a:r>
              <a:rPr lang="en-US" sz="3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khả</a:t>
            </a:r>
            <a:r>
              <a:rPr lang="en-US" sz="3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năng</a:t>
            </a:r>
            <a:r>
              <a:rPr lang="en-US" sz="3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xử</a:t>
            </a:r>
            <a:r>
              <a:rPr lang="en-US" sz="3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lý</a:t>
            </a:r>
            <a:r>
              <a:rPr lang="en-US" sz="3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của</a:t>
            </a:r>
            <a:r>
              <a:rPr lang="en-US" sz="3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RAM</a:t>
            </a:r>
            <a:r>
              <a:rPr lang="vi-VN" sz="3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  <a:r>
              <a:rPr lang="vi-VN" sz="3200" dirty="0">
                <a:latin typeface="Calibri" pitchFamily="34" charset="0"/>
                <a:ea typeface="Calibri" pitchFamily="34" charset="0"/>
                <a:cs typeface="Calibri" pitchFamily="34" charset="0"/>
              </a:rPr>
              <a:t/>
            </a:r>
            <a:br>
              <a:rPr lang="vi-VN" sz="3200" dirty="0"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lang="vi-VN" sz="3200" dirty="0">
                <a:latin typeface="Calibri" pitchFamily="34" charset="0"/>
                <a:ea typeface="Calibri" pitchFamily="34" charset="0"/>
                <a:cs typeface="Calibri" pitchFamily="34" charset="0"/>
              </a:rPr>
              <a:t>• </a:t>
            </a:r>
            <a:r>
              <a:rPr lang="en-US" sz="32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Tr</a:t>
            </a:r>
            <a:r>
              <a:rPr lang="vi-VN" sz="3200" dirty="0">
                <a:latin typeface="Calibri" pitchFamily="34" charset="0"/>
                <a:ea typeface="Calibri" pitchFamily="34" charset="0"/>
                <a:cs typeface="Calibri" pitchFamily="34" charset="0"/>
              </a:rPr>
              <a:t>ộn các </a:t>
            </a:r>
            <a:r>
              <a:rPr lang="en-US" sz="3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file </a:t>
            </a:r>
            <a:r>
              <a:rPr lang="en-US" sz="32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nhỏ</a:t>
            </a:r>
            <a:r>
              <a:rPr lang="vi-VN" sz="3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vi-VN" sz="3200" dirty="0">
                <a:latin typeface="Calibri" pitchFamily="34" charset="0"/>
                <a:ea typeface="Calibri" pitchFamily="34" charset="0"/>
                <a:cs typeface="Calibri" pitchFamily="34" charset="0"/>
              </a:rPr>
              <a:t>lại với </a:t>
            </a:r>
            <a:r>
              <a:rPr lang="vi-VN" sz="3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nhau</a:t>
            </a:r>
            <a:r>
              <a:rPr lang="en-US" sz="3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thành</a:t>
            </a:r>
            <a:r>
              <a:rPr lang="en-US" sz="3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file </a:t>
            </a:r>
            <a:r>
              <a:rPr lang="en-US" sz="32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kết</a:t>
            </a:r>
            <a:r>
              <a:rPr lang="en-US" sz="3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quả</a:t>
            </a:r>
            <a:r>
              <a:rPr lang="en-US" sz="3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  <a:endParaRPr lang="en-US" sz="32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71" y="3668102"/>
            <a:ext cx="8237538" cy="185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792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err="1"/>
              <a:t>Mô</a:t>
            </a:r>
            <a:r>
              <a:rPr lang="en-US" sz="6600" b="1" dirty="0"/>
              <a:t> </a:t>
            </a:r>
            <a:r>
              <a:rPr lang="en-US" sz="6600" b="1" dirty="0" err="1"/>
              <a:t>tả</a:t>
            </a:r>
            <a:r>
              <a:rPr lang="en-US" sz="6600" b="1" dirty="0"/>
              <a:t> </a:t>
            </a:r>
            <a:r>
              <a:rPr lang="en-US" sz="6600" b="1" dirty="0" err="1"/>
              <a:t>thuật</a:t>
            </a:r>
            <a:r>
              <a:rPr lang="en-US" sz="6600" b="1" dirty="0"/>
              <a:t> </a:t>
            </a:r>
            <a:r>
              <a:rPr lang="en-US" sz="6600" b="1" dirty="0" err="1" smtClean="0"/>
              <a:t>toán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: </a:t>
            </a:r>
            <a:r>
              <a:rPr lang="en-US" sz="2800" dirty="0" err="1"/>
              <a:t>Sắp</a:t>
            </a:r>
            <a:r>
              <a:rPr lang="en-US" sz="2800" dirty="0"/>
              <a:t> </a:t>
            </a:r>
            <a:r>
              <a:rPr lang="en-US" sz="2800" dirty="0" err="1"/>
              <a:t>xếp</a:t>
            </a:r>
            <a:r>
              <a:rPr lang="en-US" sz="2800" dirty="0"/>
              <a:t> 900 MB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run_size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RAM </a:t>
            </a:r>
            <a:r>
              <a:rPr lang="en-US" sz="2800" dirty="0" err="1"/>
              <a:t>là</a:t>
            </a:r>
            <a:r>
              <a:rPr lang="en-US" sz="2800" dirty="0"/>
              <a:t> 100MB</a:t>
            </a:r>
          </a:p>
          <a:p>
            <a:pPr marL="0" indent="0">
              <a:buNone/>
            </a:pPr>
            <a:r>
              <a:rPr lang="en-US" sz="2800" dirty="0" smtClean="0"/>
              <a:t>- </a:t>
            </a:r>
            <a:r>
              <a:rPr lang="en-US" sz="2800" dirty="0" err="1" smtClean="0"/>
              <a:t>Bước</a:t>
            </a:r>
            <a:r>
              <a:rPr lang="en-US" sz="2800" dirty="0" smtClean="0"/>
              <a:t> </a:t>
            </a:r>
            <a:r>
              <a:rPr lang="en-US" sz="2800" dirty="0"/>
              <a:t>1: </a:t>
            </a:r>
            <a:r>
              <a:rPr lang="en-US" sz="2800" dirty="0" err="1"/>
              <a:t>Đọc</a:t>
            </a:r>
            <a:r>
              <a:rPr lang="en-US" sz="2800" dirty="0"/>
              <a:t> 100MB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nhớ</a:t>
            </a:r>
            <a:r>
              <a:rPr lang="en-US" sz="2800" dirty="0"/>
              <a:t> </a:t>
            </a:r>
            <a:r>
              <a:rPr lang="en-US" sz="2800" dirty="0" err="1"/>
              <a:t>chính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- </a:t>
            </a:r>
            <a:r>
              <a:rPr lang="en-US" sz="2800" dirty="0" err="1" smtClean="0"/>
              <a:t>Bước</a:t>
            </a:r>
            <a:r>
              <a:rPr lang="en-US" sz="2800" dirty="0" smtClean="0"/>
              <a:t> </a:t>
            </a:r>
            <a:r>
              <a:rPr lang="en-US" sz="2800" dirty="0"/>
              <a:t>2: </a:t>
            </a:r>
            <a:r>
              <a:rPr lang="en-US" sz="2800" dirty="0" err="1"/>
              <a:t>Sắp</a:t>
            </a:r>
            <a:r>
              <a:rPr lang="en-US" sz="2800" dirty="0"/>
              <a:t> </a:t>
            </a:r>
            <a:r>
              <a:rPr lang="en-US" sz="2800" dirty="0" err="1"/>
              <a:t>xếp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</a:t>
            </a:r>
            <a:r>
              <a:rPr lang="en-US" sz="2800" dirty="0" err="1"/>
              <a:t>thường</a:t>
            </a:r>
            <a:r>
              <a:rPr lang="en-US" sz="2800" dirty="0"/>
              <a:t> (VD: </a:t>
            </a:r>
            <a:r>
              <a:rPr lang="en-US" sz="2800" dirty="0" err="1"/>
              <a:t>dùng</a:t>
            </a:r>
            <a:r>
              <a:rPr lang="en-US" sz="2800" dirty="0"/>
              <a:t> quick sort)</a:t>
            </a:r>
          </a:p>
          <a:p>
            <a:pPr marL="0" indent="0">
              <a:buNone/>
            </a:pPr>
            <a:r>
              <a:rPr lang="en-US" sz="2800" dirty="0" smtClean="0"/>
              <a:t>- </a:t>
            </a:r>
            <a:r>
              <a:rPr lang="en-US" sz="2800" dirty="0" err="1" smtClean="0"/>
              <a:t>Bước</a:t>
            </a:r>
            <a:r>
              <a:rPr lang="en-US" sz="2800" dirty="0" smtClean="0"/>
              <a:t> </a:t>
            </a:r>
            <a:r>
              <a:rPr lang="en-US" sz="2800" dirty="0"/>
              <a:t>3: </a:t>
            </a:r>
            <a:r>
              <a:rPr lang="en-US" sz="2800" dirty="0" err="1"/>
              <a:t>Ghi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sắp</a:t>
            </a:r>
            <a:r>
              <a:rPr lang="en-US" sz="2800" dirty="0"/>
              <a:t> </a:t>
            </a:r>
            <a:r>
              <a:rPr lang="en-US" sz="2800" dirty="0" err="1"/>
              <a:t>xếp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nhớ</a:t>
            </a:r>
            <a:r>
              <a:rPr lang="en-US" sz="2800" dirty="0"/>
              <a:t> </a:t>
            </a:r>
            <a:r>
              <a:rPr lang="en-US" sz="2800" dirty="0" err="1"/>
              <a:t>ngoài</a:t>
            </a:r>
            <a:r>
              <a:rPr lang="en-US" sz="2800" dirty="0"/>
              <a:t> (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 smtClean="0"/>
              <a:t>đã</a:t>
            </a:r>
            <a:r>
              <a:rPr lang="en-US" sz="2800" dirty="0" smtClean="0"/>
              <a:t> </a:t>
            </a:r>
            <a:r>
              <a:rPr lang="en-US" sz="2800" dirty="0" err="1" smtClean="0"/>
              <a:t>sắp</a:t>
            </a:r>
            <a:r>
              <a:rPr lang="en-US" sz="2800" dirty="0" smtClean="0"/>
              <a:t> </a:t>
            </a:r>
            <a:r>
              <a:rPr lang="en-US" sz="2800" dirty="0" err="1" smtClean="0"/>
              <a:t>xếp</a:t>
            </a:r>
            <a:r>
              <a:rPr lang="en-US" sz="2800" dirty="0" smtClean="0"/>
              <a:t> </a:t>
            </a:r>
            <a:r>
              <a:rPr lang="en-US" sz="2800" dirty="0" err="1"/>
              <a:t>đó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runs)</a:t>
            </a:r>
          </a:p>
          <a:p>
            <a:pPr marL="0" indent="0">
              <a:buNone/>
            </a:pPr>
            <a:r>
              <a:rPr lang="en-US" sz="2800" dirty="0" err="1"/>
              <a:t>Lặp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hết</a:t>
            </a:r>
            <a:r>
              <a:rPr lang="en-US" sz="2800" dirty="0"/>
              <a:t> 900MB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, ta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9 </a:t>
            </a:r>
            <a:r>
              <a:rPr lang="en-US" sz="2800" dirty="0" smtClean="0"/>
              <a:t>runs.</a:t>
            </a:r>
          </a:p>
          <a:p>
            <a:pPr marL="0" indent="0">
              <a:buNone/>
            </a:pPr>
            <a:r>
              <a:rPr lang="en-US" sz="2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- </a:t>
            </a:r>
            <a:r>
              <a:rPr lang="en-US" sz="2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Bước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ea typeface="Calibri" pitchFamily="34" charset="0"/>
                <a:cs typeface="Calibri" pitchFamily="34" charset="0"/>
              </a:rPr>
              <a:t>4: </a:t>
            </a:r>
            <a:r>
              <a:rPr lang="en-US" sz="2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Sau</a:t>
            </a:r>
            <a:r>
              <a:rPr lang="en-US" sz="28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khi</a:t>
            </a:r>
            <a:r>
              <a:rPr lang="en-US" sz="28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có</a:t>
            </a:r>
            <a:r>
              <a:rPr lang="en-US" sz="28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các</a:t>
            </a:r>
            <a:r>
              <a:rPr lang="en-US" sz="2800" dirty="0">
                <a:latin typeface="Calibri" pitchFamily="34" charset="0"/>
                <a:ea typeface="Calibri" pitchFamily="34" charset="0"/>
                <a:cs typeface="Calibri" pitchFamily="34" charset="0"/>
              </a:rPr>
              <a:t> runs, </a:t>
            </a:r>
            <a:r>
              <a:rPr lang="en-US" sz="2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chúng</a:t>
            </a:r>
            <a:r>
              <a:rPr lang="en-US" sz="2800" dirty="0">
                <a:latin typeface="Calibri" pitchFamily="34" charset="0"/>
                <a:ea typeface="Calibri" pitchFamily="34" charset="0"/>
                <a:cs typeface="Calibri" pitchFamily="34" charset="0"/>
              </a:rPr>
              <a:t> ta </a:t>
            </a:r>
            <a:r>
              <a:rPr lang="en-US" sz="2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dùng</a:t>
            </a:r>
            <a:r>
              <a:rPr lang="en-US" sz="2800" dirty="0">
                <a:latin typeface="Calibri" pitchFamily="34" charset="0"/>
                <a:ea typeface="Calibri" pitchFamily="34" charset="0"/>
                <a:cs typeface="Calibri" pitchFamily="34" charset="0"/>
              </a:rPr>
              <a:t> K-way Merge Sort (</a:t>
            </a:r>
            <a:r>
              <a:rPr lang="en-US" sz="2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cụ</a:t>
            </a:r>
            <a:r>
              <a:rPr lang="en-US" sz="28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thể</a:t>
            </a:r>
            <a:r>
              <a:rPr lang="en-US" sz="28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trong</a:t>
            </a:r>
            <a:r>
              <a:rPr lang="en-US" sz="28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ví</a:t>
            </a:r>
            <a:r>
              <a:rPr lang="en-US" sz="28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dụ</a:t>
            </a:r>
            <a:r>
              <a:rPr lang="en-US" sz="28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là</a:t>
            </a:r>
            <a:r>
              <a:rPr lang="en-US" sz="2800" dirty="0">
                <a:latin typeface="Calibri" pitchFamily="34" charset="0"/>
                <a:ea typeface="Calibri" pitchFamily="34" charset="0"/>
                <a:cs typeface="Calibri" pitchFamily="34" charset="0"/>
              </a:rPr>
              <a:t> 9-ways merge sort) </a:t>
            </a:r>
            <a:r>
              <a:rPr lang="en-US" sz="2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để</a:t>
            </a:r>
            <a:r>
              <a:rPr lang="en-US" sz="28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trộn</a:t>
            </a:r>
            <a:r>
              <a:rPr lang="en-US" sz="28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các</a:t>
            </a:r>
            <a:r>
              <a:rPr lang="en-US" sz="2800" dirty="0">
                <a:latin typeface="Calibri" pitchFamily="34" charset="0"/>
                <a:ea typeface="Calibri" pitchFamily="34" charset="0"/>
                <a:cs typeface="Calibri" pitchFamily="34" charset="0"/>
              </a:rPr>
              <a:t> runs </a:t>
            </a:r>
            <a:r>
              <a:rPr lang="en-US" sz="2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lại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thành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một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file </a:t>
            </a:r>
            <a:r>
              <a:rPr lang="en-US" sz="2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kết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quả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  <a:endParaRPr lang="en-US" sz="2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931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err="1" smtClean="0"/>
              <a:t>Kỹ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thuật</a:t>
            </a:r>
            <a:r>
              <a:rPr lang="en-US" sz="6600" b="1" dirty="0" smtClean="0"/>
              <a:t> K-way merge sort</a:t>
            </a:r>
            <a:endParaRPr lang="en-US" sz="66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540716"/>
              </p:ext>
            </p:extLst>
          </p:nvPr>
        </p:nvGraphicFramePr>
        <p:xfrm>
          <a:off x="4012225" y="2168525"/>
          <a:ext cx="6893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444"/>
                <a:gridCol w="1143444"/>
                <a:gridCol w="1143444"/>
                <a:gridCol w="1143444"/>
                <a:gridCol w="1143444"/>
                <a:gridCol w="11759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2"/>
                          </a:solidFill>
                        </a:ln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950404"/>
              </p:ext>
            </p:extLst>
          </p:nvPr>
        </p:nvGraphicFramePr>
        <p:xfrm>
          <a:off x="3947744" y="3200400"/>
          <a:ext cx="69576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608"/>
                <a:gridCol w="1159608"/>
                <a:gridCol w="1159608"/>
                <a:gridCol w="1159608"/>
                <a:gridCol w="1159608"/>
                <a:gridCol w="1159608"/>
              </a:tblGrid>
              <a:tr h="3607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488836"/>
              </p:ext>
            </p:extLst>
          </p:nvPr>
        </p:nvGraphicFramePr>
        <p:xfrm>
          <a:off x="4019061" y="4219005"/>
          <a:ext cx="6886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722"/>
                <a:gridCol w="1147722"/>
                <a:gridCol w="1147722"/>
                <a:gridCol w="1147722"/>
                <a:gridCol w="1147722"/>
                <a:gridCol w="114772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13979"/>
              </p:ext>
            </p:extLst>
          </p:nvPr>
        </p:nvGraphicFramePr>
        <p:xfrm>
          <a:off x="4035667" y="5247704"/>
          <a:ext cx="686972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389"/>
                <a:gridCol w="981389"/>
                <a:gridCol w="981389"/>
                <a:gridCol w="981389"/>
                <a:gridCol w="981389"/>
                <a:gridCol w="981389"/>
                <a:gridCol w="98138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326519"/>
              </p:ext>
            </p:extLst>
          </p:nvPr>
        </p:nvGraphicFramePr>
        <p:xfrm>
          <a:off x="1205523" y="2759482"/>
          <a:ext cx="719992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99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114800" y="174087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95831" y="282526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14799" y="386275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29616" y="490903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333912" y="1761392"/>
            <a:ext cx="576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342704" y="2839915"/>
            <a:ext cx="576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360287" y="3862754"/>
            <a:ext cx="576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413038" y="4909039"/>
            <a:ext cx="576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p:sp>
        <p:nvSpPr>
          <p:cNvPr id="23" name="Left Brace 22"/>
          <p:cNvSpPr/>
          <p:nvPr/>
        </p:nvSpPr>
        <p:spPr>
          <a:xfrm>
            <a:off x="3516923" y="2329962"/>
            <a:ext cx="360485" cy="313885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86808" y="369860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1"/>
          </p:cNvCxnSpPr>
          <p:nvPr/>
        </p:nvCxnSpPr>
        <p:spPr>
          <a:xfrm flipH="1" flipV="1">
            <a:off x="1969477" y="3009927"/>
            <a:ext cx="917331" cy="873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21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err="1" smtClean="0"/>
              <a:t>Cải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tiến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hơn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với</a:t>
            </a:r>
            <a:r>
              <a:rPr lang="en-US" sz="6600" b="1" dirty="0" smtClean="0"/>
              <a:t> heap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500" dirty="0" smtClean="0"/>
              <a:t>1. </a:t>
            </a:r>
            <a:r>
              <a:rPr lang="en-US" sz="2500" dirty="0" err="1" smtClean="0"/>
              <a:t>Đọc</a:t>
            </a:r>
            <a:r>
              <a:rPr lang="en-US" sz="2500" dirty="0" smtClean="0"/>
              <a:t> M records </a:t>
            </a:r>
            <a:r>
              <a:rPr lang="en-US" sz="2500" dirty="0" err="1" smtClean="0"/>
              <a:t>thành</a:t>
            </a:r>
            <a:r>
              <a:rPr lang="en-US" sz="2500" dirty="0" smtClean="0"/>
              <a:t> </a:t>
            </a:r>
            <a:r>
              <a:rPr lang="en-US" sz="2500" dirty="0" err="1" smtClean="0"/>
              <a:t>một</a:t>
            </a:r>
            <a:r>
              <a:rPr lang="en-US" sz="2500" dirty="0" smtClean="0"/>
              <a:t> heap</a:t>
            </a:r>
          </a:p>
          <a:p>
            <a:pPr marL="114300" indent="0">
              <a:buNone/>
            </a:pPr>
            <a:r>
              <a:rPr lang="en-US" sz="2500" dirty="0" smtClean="0"/>
              <a:t>2. While (heap </a:t>
            </a:r>
            <a:r>
              <a:rPr lang="en-US" sz="2500" dirty="0" err="1" smtClean="0"/>
              <a:t>không</a:t>
            </a:r>
            <a:r>
              <a:rPr lang="en-US" sz="2500" dirty="0" smtClean="0"/>
              <a:t> </a:t>
            </a:r>
            <a:r>
              <a:rPr lang="en-US" sz="2500" dirty="0" err="1" smtClean="0"/>
              <a:t>rỗng</a:t>
            </a:r>
            <a:r>
              <a:rPr lang="en-US" sz="2500" dirty="0" smtClean="0"/>
              <a:t>)</a:t>
            </a:r>
          </a:p>
          <a:p>
            <a:pPr marL="411480" lvl="1" indent="0">
              <a:buNone/>
            </a:pPr>
            <a:r>
              <a:rPr lang="en-US" sz="2500" dirty="0"/>
              <a:t>a) </a:t>
            </a:r>
            <a:r>
              <a:rPr lang="en-US" sz="2500" dirty="0" err="1"/>
              <a:t>Đưa</a:t>
            </a:r>
            <a:r>
              <a:rPr lang="en-US" sz="2500" dirty="0"/>
              <a:t> root </a:t>
            </a:r>
            <a:r>
              <a:rPr lang="en-US" sz="2500" dirty="0" err="1"/>
              <a:t>vào</a:t>
            </a:r>
            <a:r>
              <a:rPr lang="en-US" sz="2500" dirty="0"/>
              <a:t> output buffer</a:t>
            </a:r>
          </a:p>
          <a:p>
            <a:pPr marL="411480" lvl="1" indent="0">
              <a:buNone/>
            </a:pPr>
            <a:r>
              <a:rPr lang="en-US" sz="2500" dirty="0"/>
              <a:t>b) While (next input record &gt; root)</a:t>
            </a:r>
          </a:p>
          <a:p>
            <a:pPr marL="411480" lvl="1" indent="0">
              <a:buNone/>
            </a:pPr>
            <a:r>
              <a:rPr lang="en-US" sz="2500" dirty="0"/>
              <a:t>	</a:t>
            </a:r>
            <a:r>
              <a:rPr lang="en-US" sz="2500" dirty="0" err="1"/>
              <a:t>Chèn</a:t>
            </a:r>
            <a:r>
              <a:rPr lang="en-US" sz="2500" dirty="0"/>
              <a:t> next input record </a:t>
            </a:r>
            <a:r>
              <a:rPr lang="en-US" sz="2500" dirty="0" err="1"/>
              <a:t>vào</a:t>
            </a:r>
            <a:r>
              <a:rPr lang="en-US" sz="2500" dirty="0"/>
              <a:t> heap</a:t>
            </a:r>
          </a:p>
          <a:p>
            <a:pPr marL="411480" lvl="1" indent="0">
              <a:buNone/>
            </a:pPr>
            <a:r>
              <a:rPr lang="en-US" sz="2500" dirty="0"/>
              <a:t>c) While (next input record &lt; root)</a:t>
            </a:r>
          </a:p>
          <a:p>
            <a:pPr marL="411480" lvl="1" indent="0">
              <a:buNone/>
            </a:pPr>
            <a:r>
              <a:rPr lang="en-US" sz="2500" dirty="0"/>
              <a:t>	</a:t>
            </a:r>
            <a:r>
              <a:rPr lang="en-US" sz="2500" dirty="0" err="1"/>
              <a:t>Lưu</a:t>
            </a:r>
            <a:r>
              <a:rPr lang="en-US" sz="2500" dirty="0"/>
              <a:t> record </a:t>
            </a:r>
            <a:r>
              <a:rPr lang="en-US" sz="2500" dirty="0" err="1"/>
              <a:t>ngoài</a:t>
            </a:r>
            <a:r>
              <a:rPr lang="en-US" sz="2500" dirty="0"/>
              <a:t> </a:t>
            </a:r>
            <a:r>
              <a:rPr lang="en-US" sz="2500" dirty="0" smtClean="0"/>
              <a:t>heap</a:t>
            </a:r>
          </a:p>
          <a:p>
            <a:pPr marL="114300" indent="0">
              <a:buNone/>
            </a:pPr>
            <a:r>
              <a:rPr lang="en-US" sz="2500" dirty="0" smtClean="0"/>
              <a:t>3. </a:t>
            </a:r>
            <a:r>
              <a:rPr lang="en-US" sz="2500" dirty="0" err="1" smtClean="0"/>
              <a:t>Nếu</a:t>
            </a:r>
            <a:r>
              <a:rPr lang="en-US" sz="2500" dirty="0" smtClean="0"/>
              <a:t> </a:t>
            </a:r>
            <a:r>
              <a:rPr lang="en-US" sz="2500" dirty="0" err="1" smtClean="0"/>
              <a:t>có</a:t>
            </a:r>
            <a:r>
              <a:rPr lang="en-US" sz="2500" dirty="0" smtClean="0"/>
              <a:t> </a:t>
            </a:r>
            <a:r>
              <a:rPr lang="en-US" sz="2500" dirty="0" err="1" smtClean="0"/>
              <a:t>nhiều</a:t>
            </a:r>
            <a:r>
              <a:rPr lang="en-US" sz="2500" dirty="0" smtClean="0"/>
              <a:t> input records </a:t>
            </a:r>
            <a:r>
              <a:rPr lang="en-US" sz="2500" dirty="0" err="1" smtClean="0"/>
              <a:t>thì</a:t>
            </a:r>
            <a:r>
              <a:rPr lang="en-US" sz="2500" dirty="0" smtClean="0"/>
              <a:t> </a:t>
            </a:r>
            <a:r>
              <a:rPr lang="en-US" sz="2500" dirty="0" err="1" smtClean="0"/>
              <a:t>tạo</a:t>
            </a:r>
            <a:r>
              <a:rPr lang="en-US" sz="2500" dirty="0" smtClean="0"/>
              <a:t> </a:t>
            </a:r>
            <a:r>
              <a:rPr lang="en-US" sz="2500" dirty="0" err="1" smtClean="0"/>
              <a:t>một</a:t>
            </a:r>
            <a:r>
              <a:rPr lang="en-US" sz="2500" dirty="0" smtClean="0"/>
              <a:t> heap </a:t>
            </a:r>
            <a:r>
              <a:rPr lang="en-US" sz="2500" dirty="0" err="1" smtClean="0"/>
              <a:t>mới</a:t>
            </a:r>
            <a:r>
              <a:rPr lang="en-US" sz="2500" dirty="0" smtClean="0"/>
              <a:t> </a:t>
            </a:r>
            <a:r>
              <a:rPr lang="en-US" sz="2500" dirty="0" err="1" smtClean="0"/>
              <a:t>với</a:t>
            </a:r>
            <a:r>
              <a:rPr lang="en-US" sz="2500" dirty="0" smtClean="0"/>
              <a:t> M records </a:t>
            </a:r>
            <a:r>
              <a:rPr lang="en-US" sz="2500" dirty="0" err="1" smtClean="0"/>
              <a:t>và</a:t>
            </a:r>
            <a:r>
              <a:rPr lang="en-US" sz="2500" dirty="0" smtClean="0"/>
              <a:t> </a:t>
            </a:r>
            <a:r>
              <a:rPr lang="en-US" sz="2500" dirty="0" err="1" smtClean="0"/>
              <a:t>lặp</a:t>
            </a:r>
            <a:r>
              <a:rPr lang="en-US" sz="2500" dirty="0" smtClean="0"/>
              <a:t> </a:t>
            </a:r>
            <a:r>
              <a:rPr lang="en-US" sz="2500" dirty="0" err="1" smtClean="0"/>
              <a:t>lại</a:t>
            </a:r>
            <a:r>
              <a:rPr lang="en-US" sz="2500" dirty="0" smtClean="0"/>
              <a:t> </a:t>
            </a:r>
            <a:r>
              <a:rPr lang="en-US" sz="2500" dirty="0" err="1" smtClean="0"/>
              <a:t>bước</a:t>
            </a:r>
            <a:r>
              <a:rPr lang="en-US" sz="2500" dirty="0" smtClean="0"/>
              <a:t> 2</a:t>
            </a:r>
          </a:p>
          <a:p>
            <a:pPr marL="411480" lvl="1" indent="0">
              <a:buNone/>
            </a:pPr>
            <a:endParaRPr lang="en-US" sz="2500" dirty="0" smtClean="0"/>
          </a:p>
          <a:p>
            <a:pPr marL="411480" lvl="1" indent="0">
              <a:buNone/>
            </a:pPr>
            <a:endParaRPr lang="en-US" sz="25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783" y="5487126"/>
            <a:ext cx="5635503" cy="1370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69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err="1" smtClean="0"/>
              <a:t>Cải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tiến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hơn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với</a:t>
            </a:r>
            <a:r>
              <a:rPr lang="en-US" sz="6600" b="1" dirty="0" smtClean="0"/>
              <a:t> heap</a:t>
            </a:r>
            <a:endParaRPr lang="en-US" sz="6600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780" y="1888425"/>
            <a:ext cx="4122777" cy="3749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265" y="2140926"/>
            <a:ext cx="381000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8145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err="1"/>
              <a:t>Một</a:t>
            </a:r>
            <a:r>
              <a:rPr lang="en-US" sz="6600" b="1" dirty="0"/>
              <a:t> </a:t>
            </a:r>
            <a:r>
              <a:rPr lang="en-US" sz="6600" b="1" dirty="0" err="1" smtClean="0"/>
              <a:t>số</a:t>
            </a:r>
            <a:r>
              <a:rPr lang="en-US" sz="6600" b="1" dirty="0"/>
              <a:t> </a:t>
            </a:r>
            <a:r>
              <a:rPr lang="en-US" sz="6600" b="1" dirty="0" err="1" smtClean="0"/>
              <a:t>phương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pháp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trộn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Phương</a:t>
            </a:r>
            <a:r>
              <a:rPr lang="en-US" sz="3200" dirty="0" smtClean="0"/>
              <a:t> </a:t>
            </a:r>
            <a:r>
              <a:rPr lang="en-US" sz="3200" dirty="0" err="1" smtClean="0"/>
              <a:t>pháp</a:t>
            </a:r>
            <a:r>
              <a:rPr lang="en-US" sz="3200" dirty="0" smtClean="0"/>
              <a:t> </a:t>
            </a:r>
            <a:r>
              <a:rPr lang="en-US" sz="3200" dirty="0" err="1" smtClean="0"/>
              <a:t>trộn</a:t>
            </a:r>
            <a:r>
              <a:rPr lang="en-US" sz="3200" dirty="0" smtClean="0"/>
              <a:t> runs</a:t>
            </a:r>
          </a:p>
          <a:p>
            <a:r>
              <a:rPr lang="en-US" sz="3200" dirty="0" err="1" smtClean="0"/>
              <a:t>Phương</a:t>
            </a:r>
            <a:r>
              <a:rPr lang="en-US" sz="3200" dirty="0" smtClean="0"/>
              <a:t> </a:t>
            </a:r>
            <a:r>
              <a:rPr lang="en-US" sz="3200" dirty="0" err="1"/>
              <a:t>pháp</a:t>
            </a:r>
            <a:r>
              <a:rPr lang="en-US" sz="3200" dirty="0"/>
              <a:t> </a:t>
            </a:r>
            <a:r>
              <a:rPr lang="en-US" sz="3200" dirty="0" err="1"/>
              <a:t>trộn</a:t>
            </a:r>
            <a:r>
              <a:rPr lang="en-US" sz="3200" dirty="0"/>
              <a:t> </a:t>
            </a:r>
            <a:r>
              <a:rPr lang="en-US" sz="3200" dirty="0" err="1"/>
              <a:t>tự</a:t>
            </a:r>
            <a:r>
              <a:rPr lang="en-US" sz="3200" dirty="0"/>
              <a:t> </a:t>
            </a:r>
            <a:r>
              <a:rPr lang="en-US" sz="3200" dirty="0" err="1"/>
              <a:t>nhiên</a:t>
            </a:r>
            <a:endParaRPr lang="en-US" sz="3200" dirty="0"/>
          </a:p>
          <a:p>
            <a:r>
              <a:rPr lang="en-US" sz="3200" dirty="0" err="1"/>
              <a:t>Phương</a:t>
            </a:r>
            <a:r>
              <a:rPr lang="en-US" sz="3200" dirty="0"/>
              <a:t> </a:t>
            </a:r>
            <a:r>
              <a:rPr lang="en-US" sz="3200" dirty="0" err="1"/>
              <a:t>pháp</a:t>
            </a:r>
            <a:r>
              <a:rPr lang="en-US" sz="3200" dirty="0"/>
              <a:t> </a:t>
            </a:r>
            <a:r>
              <a:rPr lang="en-US" sz="3200" dirty="0" err="1"/>
              <a:t>trộn</a:t>
            </a:r>
            <a:r>
              <a:rPr lang="en-US" sz="3200" dirty="0"/>
              <a:t> </a:t>
            </a:r>
            <a:r>
              <a:rPr lang="en-US" sz="3200" dirty="0" err="1"/>
              <a:t>đa</a:t>
            </a:r>
            <a:r>
              <a:rPr lang="en-US" sz="3200" dirty="0"/>
              <a:t> </a:t>
            </a:r>
            <a:r>
              <a:rPr lang="en-US" sz="3200" dirty="0" err="1"/>
              <a:t>lối</a:t>
            </a:r>
            <a:r>
              <a:rPr lang="en-US" sz="3200" dirty="0"/>
              <a:t> </a:t>
            </a:r>
            <a:r>
              <a:rPr lang="en-US" sz="3200" dirty="0" err="1"/>
              <a:t>cân</a:t>
            </a:r>
            <a:r>
              <a:rPr lang="en-US" sz="3200" dirty="0"/>
              <a:t> </a:t>
            </a:r>
            <a:r>
              <a:rPr lang="en-US" sz="3200" dirty="0" err="1"/>
              <a:t>bằng</a:t>
            </a:r>
            <a:endParaRPr lang="en-US" sz="3200" dirty="0"/>
          </a:p>
          <a:p>
            <a:r>
              <a:rPr lang="en-US" sz="3200" dirty="0" err="1"/>
              <a:t>Phương</a:t>
            </a:r>
            <a:r>
              <a:rPr lang="en-US" sz="3200" dirty="0"/>
              <a:t> </a:t>
            </a:r>
            <a:r>
              <a:rPr lang="en-US" sz="3200" dirty="0" err="1"/>
              <a:t>pháp</a:t>
            </a:r>
            <a:r>
              <a:rPr lang="en-US" sz="3200" dirty="0"/>
              <a:t> </a:t>
            </a:r>
            <a:r>
              <a:rPr lang="en-US" sz="3200" dirty="0" err="1"/>
              <a:t>trộn</a:t>
            </a:r>
            <a:r>
              <a:rPr lang="en-US" sz="3200" dirty="0"/>
              <a:t> </a:t>
            </a:r>
            <a:r>
              <a:rPr lang="en-US" sz="3200" dirty="0" err="1"/>
              <a:t>đa</a:t>
            </a:r>
            <a:r>
              <a:rPr lang="en-US" sz="3200" dirty="0"/>
              <a:t> </a:t>
            </a:r>
            <a:r>
              <a:rPr lang="en-US" sz="3200" dirty="0" err="1" smtClean="0"/>
              <a:t>pha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88927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2808</TotalTime>
  <Words>479</Words>
  <Application>Microsoft Office PowerPoint</Application>
  <PresentationFormat>Custom</PresentationFormat>
  <Paragraphs>62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SẮP XẾP NGOẠI (External Sort)</vt:lpstr>
      <vt:lpstr>Dẫn nhập và đặt vấn đề</vt:lpstr>
      <vt:lpstr>Lí do có sắp xếp ngoại?</vt:lpstr>
      <vt:lpstr>Mô tả thuật toán</vt:lpstr>
      <vt:lpstr>Mô tả thuật toán</vt:lpstr>
      <vt:lpstr>Kỹ thuật K-way merge sort</vt:lpstr>
      <vt:lpstr>Cải tiến hơn với heap</vt:lpstr>
      <vt:lpstr>Cải tiến hơn với heap</vt:lpstr>
      <vt:lpstr>Một số phương pháp trộn</vt:lpstr>
      <vt:lpstr>Độ phức tạp</vt:lpstr>
      <vt:lpstr>Ứng dụng</vt:lpstr>
      <vt:lpstr>Bài tập trên lớp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Sắp xếp ngoại (External Sort)</dc:title>
  <dc:creator>DELL</dc:creator>
  <cp:lastModifiedBy>DELL</cp:lastModifiedBy>
  <cp:revision>40</cp:revision>
  <dcterms:created xsi:type="dcterms:W3CDTF">2023-09-19T06:14:17Z</dcterms:created>
  <dcterms:modified xsi:type="dcterms:W3CDTF">2023-09-27T06:51:38Z</dcterms:modified>
</cp:coreProperties>
</file>