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2" r:id="rId5"/>
    <p:sldId id="264" r:id="rId6"/>
    <p:sldId id="257" r:id="rId7"/>
    <p:sldId id="258" r:id="rId8"/>
    <p:sldId id="260" r:id="rId9"/>
    <p:sldId id="25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80C7-C321-4A9A-9501-2A2E1EA323DD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222D-C665-47C4-8F85-2014AA778D2D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80C7-C321-4A9A-9501-2A2E1EA323DD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222D-C665-47C4-8F85-2014AA778D2D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80C7-C321-4A9A-9501-2A2E1EA323DD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222D-C665-47C4-8F85-2014AA778D2D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80C7-C321-4A9A-9501-2A2E1EA323DD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222D-C665-47C4-8F85-2014AA778D2D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80C7-C321-4A9A-9501-2A2E1EA323DD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222D-C665-47C4-8F85-2014AA778D2D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80C7-C321-4A9A-9501-2A2E1EA323DD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222D-C665-47C4-8F85-2014AA778D2D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80C7-C321-4A9A-9501-2A2E1EA323DD}" type="datetimeFigureOut">
              <a:rPr lang="en-MY" smtClean="0"/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222D-C665-47C4-8F85-2014AA778D2D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80C7-C321-4A9A-9501-2A2E1EA323DD}" type="datetimeFigureOut">
              <a:rPr lang="en-MY" smtClean="0"/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222D-C665-47C4-8F85-2014AA778D2D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80C7-C321-4A9A-9501-2A2E1EA323DD}" type="datetimeFigureOut">
              <a:rPr lang="en-MY" smtClean="0"/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222D-C665-47C4-8F85-2014AA778D2D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80C7-C321-4A9A-9501-2A2E1EA323DD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222D-C665-47C4-8F85-2014AA778D2D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80C7-C321-4A9A-9501-2A2E1EA323DD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222D-C665-47C4-8F85-2014AA778D2D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580C7-C321-4A9A-9501-2A2E1EA323DD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222D-C665-47C4-8F85-2014AA778D2D}" type="slidenum">
              <a:rPr lang="en-MY" smtClean="0"/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711200" y="416560"/>
            <a:ext cx="10528935" cy="55651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4000" b="1">
                <a:cs typeface="+mn-lt"/>
              </a:rPr>
              <a:t>Weaknesses of the Model</a:t>
            </a:r>
            <a:endParaRPr lang="en-US" sz="4000" b="1">
              <a:cs typeface="+mn-lt"/>
            </a:endParaRPr>
          </a:p>
          <a:p>
            <a:endParaRPr lang="en-US" sz="2400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cs typeface="+mn-lt"/>
              </a:rPr>
              <a:t>Lack of Detail: </a:t>
            </a:r>
            <a:r>
              <a:rPr lang="en-US" sz="2400">
                <a:cs typeface="+mn-lt"/>
              </a:rPr>
              <a:t>The model's simplicity limits its ability to provide a detailed analysis of a city's smart growth plan.</a:t>
            </a:r>
            <a:endParaRPr lang="en-US" sz="2400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cs typeface="+mn-lt"/>
              </a:rPr>
              <a:t>Limited Metrics: </a:t>
            </a:r>
            <a:r>
              <a:rPr lang="en-US" sz="2400">
                <a:cs typeface="+mn-lt"/>
              </a:rPr>
              <a:t>Currently, only five metrics are used to calculate the SGI, which may not capture the full complexity of a city's growth plan.</a:t>
            </a:r>
            <a:endParaRPr lang="en-US" sz="2400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cs typeface="+mn-lt"/>
              </a:rPr>
              <a:t>Potential Manipulation:</a:t>
            </a:r>
            <a:r>
              <a:rPr lang="en-US" sz="2400">
                <a:cs typeface="+mn-lt"/>
              </a:rPr>
              <a:t> Cities could potentially manipulate their SGI by focusing on improving one facet of their growth plan, leading to a false sense of smart growth.</a:t>
            </a:r>
            <a:endParaRPr lang="en-US" sz="2400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cs typeface="+mn-lt"/>
              </a:rPr>
              <a:t>Equal Ranking Assumption:</a:t>
            </a:r>
            <a:r>
              <a:rPr lang="en-US" sz="2400">
                <a:cs typeface="+mn-lt"/>
              </a:rPr>
              <a:t> The assumption of equal ranking of metrics and measures may not be appropriate in all cases and could be further refined through research.</a:t>
            </a:r>
            <a:endParaRPr lang="en-US" sz="2400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cs typeface="+mn-lt"/>
              </a:rPr>
              <a:t>Sensitivity to Measure Changes:</a:t>
            </a:r>
            <a:r>
              <a:rPr lang="en-US" sz="2400">
                <a:cs typeface="+mn-lt"/>
              </a:rPr>
              <a:t> While most metrics respond proportionally to changes in measures, Smart Development has less sensitivity, possibly due to its complexity with multiple factors.</a:t>
            </a:r>
            <a:endParaRPr lang="en-US" sz="2400"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3600" b="1">
                <a:latin typeface="Microsoft YaHei" panose="020B0503020204020204" charset="-122"/>
                <a:ea typeface="Microsoft YaHei" panose="020B0503020204020204" charset="-122"/>
              </a:rPr>
              <a:t>Smart Growth Index (SGI)</a:t>
            </a:r>
            <a:endParaRPr lang="en-GB" altLang="en-US" sz="3600" b="1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1470" y="1565910"/>
            <a:ext cx="8853170" cy="8305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49960" y="2614295"/>
            <a:ext cx="101809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</a:rPr>
              <a:t>Even Weight</a:t>
            </a: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</a:rPr>
              <a:t>Output range of each metric: 0 - 20 </a:t>
            </a:r>
            <a:r>
              <a:rPr lang="en-US" sz="2000" b="1"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</a:rPr>
              <a:t>→</a:t>
            </a:r>
            <a:r>
              <a:rPr lang="en-US" sz="2000"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</a:rPr>
              <a:t> </a:t>
            </a: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</a:rPr>
              <a:t>Summing each metric to score 100</a:t>
            </a:r>
            <a:endParaRPr lang="en-US" sz="2000">
              <a:latin typeface="Microsoft YaHei" panose="020B0503020204020204" charset="-122"/>
              <a:ea typeface="Microsoft YaHei" panose="020B050302020402020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Microsoft YaHei" panose="020B0503020204020204" charset="-122"/>
              <a:ea typeface="Microsoft YaHei" panose="020B050302020402020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70" y="3537585"/>
            <a:ext cx="8665845" cy="27533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129540"/>
            <a:ext cx="7924800" cy="6598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432435"/>
            <a:ext cx="12109450" cy="59931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28" y="1121437"/>
            <a:ext cx="12136544" cy="5715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7"/>
            <a:ext cx="5423140" cy="1682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78062"/>
            <a:ext cx="12192000" cy="59824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7"/>
            <a:ext cx="4995333" cy="15494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0417" y="260307"/>
            <a:ext cx="10231166" cy="63373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1855" y="871855"/>
            <a:ext cx="1021715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人口模型</a:t>
            </a:r>
            <a:r>
              <a:rPr lang="en-US" altLang="zh-CN" sz="4400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 </a:t>
            </a:r>
            <a:r>
              <a:rPr lang="en-MY" altLang="zh-CN" sz="4400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2050</a:t>
            </a:r>
            <a:endParaRPr lang="en-MY" altLang="zh-CN" sz="4400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endParaRPr lang="en-MY" dirty="0"/>
          </a:p>
          <a:p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为了支持和应付</a:t>
            </a:r>
            <a:r>
              <a:rPr lang="en-MY" altLang="zh-CN" sz="2000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50%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的人口增长的情况，需要着力发展能带给市民便利性的设施。首先，通过发展公共交通设施，除了能带给民众方便，也能减少交通废气和温室气体的排放。土地利用和住宅也能促进智能城市的发展，并为民众提供便利。同时混合商业房地产能提高更多的工作机会、住宅选择和有一个更适合步行的社区。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Sacramento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会在公共交通使用率上面临困难。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Edinburgh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是一个全面的智能城市，当然他也有可以提升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SGI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的地方。经过一系列的分析，这个模型对于两个城市提升的指标都有很明确的方向。</a:t>
            </a:r>
            <a:endParaRPr lang="zh-CN" altLang="en-US" sz="2000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711200" y="456565"/>
            <a:ext cx="10528935" cy="55651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4000" b="1">
                <a:cs typeface="+mn-lt"/>
              </a:rPr>
              <a:t>Strengths of the Model</a:t>
            </a:r>
            <a:endParaRPr lang="en-US" sz="4000" b="1">
              <a:cs typeface="+mn-lt"/>
            </a:endParaRPr>
          </a:p>
          <a:p>
            <a:endParaRPr lang="en-US" sz="2400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cs typeface="+mn-lt"/>
              </a:rPr>
              <a:t>Measuring Tool: </a:t>
            </a:r>
            <a:r>
              <a:rPr lang="en-US" sz="2400">
                <a:cs typeface="+mn-lt"/>
              </a:rPr>
              <a:t>The Smart Growth Index serves as an effective measuring tool for developing cities, providing a benchmark for cities implementing smart growth planning.</a:t>
            </a:r>
            <a:endParaRPr lang="en-US" sz="2400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cs typeface="+mn-lt"/>
              </a:rPr>
              <a:t>Accessibility: </a:t>
            </a:r>
            <a:r>
              <a:rPr lang="en-US" sz="2400">
                <a:cs typeface="+mn-lt"/>
              </a:rPr>
              <a:t>Any city with general population data and growth plans can use this model to calculate their SGI, making it accessible to a wide range of cities.</a:t>
            </a:r>
            <a:endParaRPr lang="en-US" sz="2400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cs typeface="+mn-lt"/>
              </a:rPr>
              <a:t>Robust and Adaptable: </a:t>
            </a:r>
            <a:r>
              <a:rPr lang="en-US" sz="2400">
                <a:cs typeface="+mn-lt"/>
              </a:rPr>
              <a:t>The normalization of parameters to regional values enhances the model's robustness and adaptability to different regions.</a:t>
            </a:r>
            <a:endParaRPr lang="en-US" sz="2400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cs typeface="+mn-lt"/>
              </a:rPr>
              <a:t>Simple Data Requirements: </a:t>
            </a:r>
            <a:r>
              <a:rPr lang="en-US" sz="2400">
                <a:cs typeface="+mn-lt"/>
              </a:rPr>
              <a:t>The model relies on simple measurements that can be easily obtained by both developed and developing cities.</a:t>
            </a:r>
            <a:endParaRPr lang="en-US" sz="2400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cs typeface="+mn-lt"/>
              </a:rPr>
              <a:t>User-Friendly: </a:t>
            </a:r>
            <a:r>
              <a:rPr lang="en-US" sz="2400">
                <a:cs typeface="+mn-lt"/>
              </a:rPr>
              <a:t>The model's simplicity makes it user-friendly and easy to use for city planners and policymakers.</a:t>
            </a:r>
            <a:endParaRPr lang="en-US" sz="2400"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1898</Words>
  <Application>WPS Presentation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Calibri Light</vt:lpstr>
      <vt:lpstr>Calibri</vt:lpstr>
      <vt:lpstr>Arial Unicode MS</vt:lpstr>
      <vt:lpstr>DengXian</vt:lpstr>
      <vt:lpstr>Office Theme</vt:lpstr>
      <vt:lpstr>PowerPoint 演示文稿</vt:lpstr>
      <vt:lpstr>Smart Growth Index (SGI)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looi kai zhi</dc:creator>
  <cp:lastModifiedBy>Olivia</cp:lastModifiedBy>
  <cp:revision>4</cp:revision>
  <dcterms:created xsi:type="dcterms:W3CDTF">2024-01-25T17:15:00Z</dcterms:created>
  <dcterms:modified xsi:type="dcterms:W3CDTF">2024-01-28T11:08:18Z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6D69A6896BDB452384D05B01EAFB5B49_12</vt:lpwstr>
  </property>
  <property fmtid="{D5CDD505-2E9C-101B-9397-08002B2CF9AE}" pid="3" name="KSOProductBuildVer">
    <vt:lpwstr>1033-12.2.0.13431</vt:lpwstr>
  </property>
</Properties>
</file>