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Economica"/>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57B91E-2B6E-4894-9C7D-DD5A2C3EAC96}">
  <a:tblStyle styleId="{8E57B91E-2B6E-4894-9C7D-DD5A2C3EAC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Economica-regular.fntdata"/><Relationship Id="rId47" Type="http://schemas.openxmlformats.org/officeDocument/2006/relationships/slide" Target="slides/slide41.xml"/><Relationship Id="rId49" Type="http://schemas.openxmlformats.org/officeDocument/2006/relationships/font" Target="fonts/Economic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Economica-boldItalic.fntdata"/><Relationship Id="rId50" Type="http://schemas.openxmlformats.org/officeDocument/2006/relationships/font" Target="fonts/Economica-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5.xml"/><Relationship Id="rId55" Type="http://schemas.openxmlformats.org/officeDocument/2006/relationships/font" Target="fonts/OpenSans-boldItalic.fntdata"/><Relationship Id="rId10" Type="http://schemas.openxmlformats.org/officeDocument/2006/relationships/slide" Target="slides/slide4.xml"/><Relationship Id="rId54"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21c7df57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21c7df57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21c7df57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21c7df57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21c7df57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21c7df57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21c7df57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21c7df57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96e5ae3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96e5ae3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21c7df57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21c7df57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21c7df57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21c7df57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21c7df57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21c7df57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21c7df57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21c7df57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21c7df57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21c7df57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21c7df57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21c7df57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21c7df57c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21c7df57c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21c7df57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21c7df57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21c7df57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21c7df57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21c7df57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21c7df57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21c7df57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521c7df57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21c7df57c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21c7df57c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21c7df57c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21c7df57c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21c7df57c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21c7df57c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21c7df57c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21c7df57c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21c7df57c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21c7df57c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21c7df57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21c7df57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521c7df57c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21c7df57c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21c7df57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521c7df57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521c7df57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521c7df57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96e5ae35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296e5ae35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296e5ae35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296e5ae35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96e5ae35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96e5ae35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96e5ae35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96e5ae35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96e5ae35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96e5ae35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96e5ae35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96e5ae35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96e5ae35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96e5ae35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21c7df57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21c7df57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521c7df57c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521c7df57c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521c7df57c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521c7df57c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21c7df57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21c7df57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21c7df57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21c7df57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21c7df57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21c7df57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21c7df57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21c7df57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21c7df57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21c7df57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jpg"/><Relationship Id="rId4" Type="http://schemas.openxmlformats.org/officeDocument/2006/relationships/image" Target="../media/image2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7.jpg"/><Relationship Id="rId4" Type="http://schemas.openxmlformats.org/officeDocument/2006/relationships/image" Target="../media/image21.jpg"/><Relationship Id="rId5" Type="http://schemas.openxmlformats.org/officeDocument/2006/relationships/image" Target="../media/image2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jpg"/><Relationship Id="rId4" Type="http://schemas.openxmlformats.org/officeDocument/2006/relationships/image" Target="../media/image21.jpg"/><Relationship Id="rId5" Type="http://schemas.openxmlformats.org/officeDocument/2006/relationships/image" Target="../media/image23.jpg"/><Relationship Id="rId6" Type="http://schemas.openxmlformats.org/officeDocument/2006/relationships/image" Target="../media/image2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jpg"/><Relationship Id="rId4" Type="http://schemas.openxmlformats.org/officeDocument/2006/relationships/image" Target="../media/image21.jpg"/><Relationship Id="rId5" Type="http://schemas.openxmlformats.org/officeDocument/2006/relationships/image" Target="../media/image2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jpg"/><Relationship Id="rId4" Type="http://schemas.openxmlformats.org/officeDocument/2006/relationships/image" Target="../media/image21.jpg"/><Relationship Id="rId5" Type="http://schemas.openxmlformats.org/officeDocument/2006/relationships/image" Target="../media/image27.jpg"/><Relationship Id="rId6" Type="http://schemas.openxmlformats.org/officeDocument/2006/relationships/image" Target="../media/image2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113150"/>
            <a:ext cx="3054600" cy="2226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Workforce </a:t>
            </a:r>
            <a:endParaRPr/>
          </a:p>
          <a:p>
            <a:pPr indent="0" lvl="0" marL="0" rtl="0" algn="ctr">
              <a:spcBef>
                <a:spcPts val="0"/>
              </a:spcBef>
              <a:spcAft>
                <a:spcPts val="0"/>
              </a:spcAft>
              <a:buNone/>
            </a:pPr>
            <a:r>
              <a:rPr lang="en"/>
              <a:t>Stabilization </a:t>
            </a:r>
            <a:endParaRPr/>
          </a:p>
          <a:p>
            <a:pPr indent="0" lvl="0" marL="0" rtl="0" algn="ctr">
              <a:spcBef>
                <a:spcPts val="0"/>
              </a:spcBef>
              <a:spcAft>
                <a:spcPts val="0"/>
              </a:spcAft>
              <a:buNone/>
            </a:pPr>
            <a:r>
              <a:rPr lang="en"/>
              <a:t>Efforts</a:t>
            </a:r>
            <a:endParaRPr/>
          </a:p>
        </p:txBody>
      </p:sp>
      <p:sp>
        <p:nvSpPr>
          <p:cNvPr id="63" name="Google Shape;63;p13"/>
          <p:cNvSpPr txBox="1"/>
          <p:nvPr>
            <p:ph idx="1" type="subTitle"/>
          </p:nvPr>
        </p:nvSpPr>
        <p:spPr>
          <a:xfrm>
            <a:off x="3044700" y="3474905"/>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a:t>
            </a:r>
            <a:r>
              <a:rPr lang="en"/>
              <a:t>y Martin Zanaj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1147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pic>
        <p:nvPicPr>
          <p:cNvPr id="126" name="Google Shape;126;p22"/>
          <p:cNvPicPr preferRelativeResize="0"/>
          <p:nvPr/>
        </p:nvPicPr>
        <p:blipFill>
          <a:blip r:embed="rId3">
            <a:alphaModFix/>
          </a:blip>
          <a:stretch>
            <a:fillRect/>
          </a:stretch>
        </p:blipFill>
        <p:spPr>
          <a:xfrm>
            <a:off x="1276488" y="781677"/>
            <a:ext cx="6591026" cy="3580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3"/>
          <p:cNvPicPr preferRelativeResize="0"/>
          <p:nvPr/>
        </p:nvPicPr>
        <p:blipFill>
          <a:blip r:embed="rId3">
            <a:alphaModFix/>
          </a:blip>
          <a:stretch>
            <a:fillRect/>
          </a:stretch>
        </p:blipFill>
        <p:spPr>
          <a:xfrm>
            <a:off x="565987" y="184500"/>
            <a:ext cx="8012024" cy="4774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4"/>
          <p:cNvPicPr preferRelativeResize="0"/>
          <p:nvPr/>
        </p:nvPicPr>
        <p:blipFill>
          <a:blip r:embed="rId3">
            <a:alphaModFix/>
          </a:blip>
          <a:stretch>
            <a:fillRect/>
          </a:stretch>
        </p:blipFill>
        <p:spPr>
          <a:xfrm>
            <a:off x="152400" y="152400"/>
            <a:ext cx="4610100" cy="464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1340925" y="152400"/>
            <a:ext cx="6462159"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Unit</a:t>
            </a:r>
            <a:endParaRPr/>
          </a:p>
        </p:txBody>
      </p:sp>
      <p:sp>
        <p:nvSpPr>
          <p:cNvPr id="147" name="Google Shape;147;p26"/>
          <p:cNvSpPr txBox="1"/>
          <p:nvPr>
            <p:ph idx="1" type="body"/>
          </p:nvPr>
        </p:nvSpPr>
        <p:spPr>
          <a:xfrm>
            <a:off x="311700" y="1147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graphicFrame>
        <p:nvGraphicFramePr>
          <p:cNvPr id="148" name="Google Shape;148;p26"/>
          <p:cNvGraphicFramePr/>
          <p:nvPr/>
        </p:nvGraphicFramePr>
        <p:xfrm>
          <a:off x="697175" y="1330838"/>
          <a:ext cx="3000000" cy="3000000"/>
        </p:xfrm>
        <a:graphic>
          <a:graphicData uri="http://schemas.openxmlformats.org/drawingml/2006/table">
            <a:tbl>
              <a:tblPr>
                <a:noFill/>
                <a:tableStyleId>{8E57B91E-2B6E-4894-9C7D-DD5A2C3EAC96}</a:tableStyleId>
              </a:tblPr>
              <a:tblGrid>
                <a:gridCol w="1034725"/>
                <a:gridCol w="6714925"/>
              </a:tblGrid>
              <a:tr h="381000">
                <a:tc>
                  <a:txBody>
                    <a:bodyPr/>
                    <a:lstStyle/>
                    <a:p>
                      <a:pPr indent="0" lvl="0" marL="0" rtl="0" algn="l">
                        <a:spcBef>
                          <a:spcPts val="0"/>
                        </a:spcBef>
                        <a:spcAft>
                          <a:spcPts val="0"/>
                        </a:spcAft>
                        <a:buNone/>
                      </a:pPr>
                      <a:r>
                        <a:rPr b="1" lang="en"/>
                        <a:t>Unit #</a:t>
                      </a:r>
                      <a:endParaRPr b="1"/>
                    </a:p>
                  </a:txBody>
                  <a:tcPr marT="91425" marB="91425" marR="91425" marL="91425"/>
                </a:tc>
                <a:tc>
                  <a:txBody>
                    <a:bodyPr/>
                    <a:lstStyle/>
                    <a:p>
                      <a:pPr indent="0" lvl="0" marL="0" rtl="0" algn="l">
                        <a:spcBef>
                          <a:spcPts val="0"/>
                        </a:spcBef>
                        <a:spcAft>
                          <a:spcPts val="0"/>
                        </a:spcAft>
                        <a:buNone/>
                      </a:pPr>
                      <a:r>
                        <a:rPr b="1" lang="en"/>
                        <a:t>Description</a:t>
                      </a:r>
                      <a:endParaRPr b="1"/>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Supervisory</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Oregon Nurses Association (ONA)</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Marion County Employees Assoc. (MCEA/SEIU) Non-Information Technology</a:t>
                      </a:r>
                      <a:endParaRPr/>
                    </a:p>
                    <a:p>
                      <a:pPr indent="0" lvl="0" marL="0" rtl="0" algn="l">
                        <a:spcBef>
                          <a:spcPts val="0"/>
                        </a:spcBef>
                        <a:spcAft>
                          <a:spcPts val="0"/>
                        </a:spcAft>
                        <a:buNone/>
                      </a:pPr>
                      <a:r>
                        <a:rPr lang="en"/>
                        <a:t>(employees not in nursing or law enforcement)</a:t>
                      </a:r>
                      <a:endParaRPr/>
                    </a:p>
                  </a:txBody>
                  <a:tcPr marT="91425" marB="91425" marR="91425" marL="91425"/>
                </a:tc>
              </a:tr>
              <a:tr h="381000">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Marion County Employees Assoc. (MCEA/SEIU) Information Technology</a:t>
                      </a:r>
                      <a:endParaRPr/>
                    </a:p>
                  </a:txBody>
                  <a:tcPr marT="91425" marB="91425" marR="91425" marL="91425"/>
                </a:tc>
              </a:tr>
              <a:tr h="381000">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Department Heads and Undersheriff</a:t>
                      </a:r>
                      <a:endParaRPr/>
                    </a:p>
                  </a:txBody>
                  <a:tcPr marT="91425" marB="91425" marR="91425" marL="91425"/>
                </a:tc>
              </a:tr>
              <a:tr h="381000">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Non-Supervisory</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7"/>
          <p:cNvPicPr preferRelativeResize="0"/>
          <p:nvPr/>
        </p:nvPicPr>
        <p:blipFill>
          <a:blip r:embed="rId3">
            <a:alphaModFix/>
          </a:blip>
          <a:stretch>
            <a:fillRect/>
          </a:stretch>
        </p:blipFill>
        <p:spPr>
          <a:xfrm>
            <a:off x="287050" y="152400"/>
            <a:ext cx="8569902"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8"/>
          <p:cNvPicPr preferRelativeResize="0"/>
          <p:nvPr/>
        </p:nvPicPr>
        <p:blipFill>
          <a:blip r:embed="rId3">
            <a:alphaModFix/>
          </a:blip>
          <a:stretch>
            <a:fillRect/>
          </a:stretch>
        </p:blipFill>
        <p:spPr>
          <a:xfrm>
            <a:off x="287050" y="152400"/>
            <a:ext cx="8569902" cy="4838699"/>
          </a:xfrm>
          <a:prstGeom prst="rect">
            <a:avLst/>
          </a:prstGeom>
          <a:noFill/>
          <a:ln>
            <a:noFill/>
          </a:ln>
        </p:spPr>
      </p:pic>
      <p:sp>
        <p:nvSpPr>
          <p:cNvPr id="159" name="Google Shape;159;p28"/>
          <p:cNvSpPr txBox="1"/>
          <p:nvPr/>
        </p:nvSpPr>
        <p:spPr>
          <a:xfrm>
            <a:off x="652250" y="1114400"/>
            <a:ext cx="21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Mental Health Assoc</a:t>
            </a:r>
            <a:endParaRPr>
              <a:solidFill>
                <a:schemeClr val="lt1"/>
              </a:solidFill>
              <a:latin typeface="Open Sans"/>
              <a:ea typeface="Open Sans"/>
              <a:cs typeface="Open Sans"/>
              <a:sym typeface="Open Sans"/>
            </a:endParaRPr>
          </a:p>
        </p:txBody>
      </p:sp>
      <p:sp>
        <p:nvSpPr>
          <p:cNvPr id="160" name="Google Shape;160;p28"/>
          <p:cNvSpPr txBox="1"/>
          <p:nvPr/>
        </p:nvSpPr>
        <p:spPr>
          <a:xfrm>
            <a:off x="759925" y="2739475"/>
            <a:ext cx="21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Mental Health Spec</a:t>
            </a:r>
            <a:endParaRPr>
              <a:solidFill>
                <a:schemeClr val="lt1"/>
              </a:solidFill>
              <a:latin typeface="Open Sans"/>
              <a:ea typeface="Open Sans"/>
              <a:cs typeface="Open Sans"/>
              <a:sym typeface="Open Sans"/>
            </a:endParaRPr>
          </a:p>
        </p:txBody>
      </p:sp>
      <p:sp>
        <p:nvSpPr>
          <p:cNvPr id="161" name="Google Shape;161;p28"/>
          <p:cNvSpPr txBox="1"/>
          <p:nvPr/>
        </p:nvSpPr>
        <p:spPr>
          <a:xfrm>
            <a:off x="385525" y="4194725"/>
            <a:ext cx="28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Development Disabilities Assoc</a:t>
            </a:r>
            <a:endParaRPr>
              <a:solidFill>
                <a:schemeClr val="lt1"/>
              </a:solidFill>
              <a:latin typeface="Open Sans"/>
              <a:ea typeface="Open Sans"/>
              <a:cs typeface="Open Sans"/>
              <a:sym typeface="Open Sans"/>
            </a:endParaRPr>
          </a:p>
        </p:txBody>
      </p:sp>
      <p:sp>
        <p:nvSpPr>
          <p:cNvPr id="162" name="Google Shape;162;p28"/>
          <p:cNvSpPr txBox="1"/>
          <p:nvPr/>
        </p:nvSpPr>
        <p:spPr>
          <a:xfrm>
            <a:off x="3257550" y="886250"/>
            <a:ext cx="17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Office Specialist 2</a:t>
            </a:r>
            <a:endParaRPr>
              <a:solidFill>
                <a:schemeClr val="lt1"/>
              </a:solidFill>
              <a:latin typeface="Open Sans"/>
              <a:ea typeface="Open Sans"/>
              <a:cs typeface="Open Sans"/>
              <a:sym typeface="Open Sans"/>
            </a:endParaRPr>
          </a:p>
        </p:txBody>
      </p:sp>
      <p:sp>
        <p:nvSpPr>
          <p:cNvPr id="163" name="Google Shape;163;p28"/>
          <p:cNvSpPr txBox="1"/>
          <p:nvPr/>
        </p:nvSpPr>
        <p:spPr>
          <a:xfrm>
            <a:off x="3257550" y="2235075"/>
            <a:ext cx="17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Office Specialist 3</a:t>
            </a:r>
            <a:endParaRPr>
              <a:solidFill>
                <a:schemeClr val="lt1"/>
              </a:solidFill>
              <a:latin typeface="Open Sans"/>
              <a:ea typeface="Open Sans"/>
              <a:cs typeface="Open Sans"/>
              <a:sym typeface="Open Sans"/>
            </a:endParaRPr>
          </a:p>
        </p:txBody>
      </p:sp>
      <p:sp>
        <p:nvSpPr>
          <p:cNvPr id="164" name="Google Shape;164;p28"/>
          <p:cNvSpPr txBox="1"/>
          <p:nvPr/>
        </p:nvSpPr>
        <p:spPr>
          <a:xfrm>
            <a:off x="3257550" y="3349100"/>
            <a:ext cx="171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Addiction Treat Association</a:t>
            </a:r>
            <a:endParaRPr>
              <a:solidFill>
                <a:schemeClr val="lt1"/>
              </a:solidFill>
              <a:latin typeface="Open Sans"/>
              <a:ea typeface="Open Sans"/>
              <a:cs typeface="Open Sans"/>
              <a:sym typeface="Open Sans"/>
            </a:endParaRPr>
          </a:p>
        </p:txBody>
      </p:sp>
      <p:sp>
        <p:nvSpPr>
          <p:cNvPr id="165" name="Google Shape;165;p28"/>
          <p:cNvSpPr txBox="1"/>
          <p:nvPr/>
        </p:nvSpPr>
        <p:spPr>
          <a:xfrm>
            <a:off x="3312200" y="4194725"/>
            <a:ext cx="171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Peer Support</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Specialist</a:t>
            </a:r>
            <a:endParaRPr>
              <a:solidFill>
                <a:schemeClr val="lt1"/>
              </a:solidFill>
              <a:latin typeface="Open Sans"/>
              <a:ea typeface="Open Sans"/>
              <a:cs typeface="Open Sans"/>
              <a:sym typeface="Open Sans"/>
            </a:endParaRPr>
          </a:p>
        </p:txBody>
      </p:sp>
      <p:sp>
        <p:nvSpPr>
          <p:cNvPr id="166" name="Google Shape;166;p28"/>
          <p:cNvSpPr txBox="1"/>
          <p:nvPr/>
        </p:nvSpPr>
        <p:spPr>
          <a:xfrm>
            <a:off x="4822800" y="689950"/>
            <a:ext cx="115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Clinical </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Supervisor</a:t>
            </a:r>
            <a:endParaRPr>
              <a:solidFill>
                <a:schemeClr val="lt1"/>
              </a:solidFill>
              <a:latin typeface="Open Sans"/>
              <a:ea typeface="Open Sans"/>
              <a:cs typeface="Open Sans"/>
              <a:sym typeface="Open Sans"/>
            </a:endParaRPr>
          </a:p>
          <a:p>
            <a:pPr indent="0" lvl="0" marL="0" rtl="0" algn="l">
              <a:spcBef>
                <a:spcPts val="0"/>
              </a:spcBef>
              <a:spcAft>
                <a:spcPts val="0"/>
              </a:spcAft>
              <a:buNone/>
            </a:pPr>
            <a:r>
              <a:rPr lang="en">
                <a:solidFill>
                  <a:schemeClr val="lt1"/>
                </a:solidFill>
                <a:latin typeface="Open Sans"/>
                <a:ea typeface="Open Sans"/>
                <a:cs typeface="Open Sans"/>
                <a:sym typeface="Open Sans"/>
              </a:rPr>
              <a:t>2</a:t>
            </a:r>
            <a:endParaRPr>
              <a:solidFill>
                <a:schemeClr val="lt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9"/>
          <p:cNvPicPr preferRelativeResize="0"/>
          <p:nvPr/>
        </p:nvPicPr>
        <p:blipFill>
          <a:blip r:embed="rId3">
            <a:alphaModFix/>
          </a:blip>
          <a:stretch>
            <a:fillRect/>
          </a:stretch>
        </p:blipFill>
        <p:spPr>
          <a:xfrm>
            <a:off x="861613" y="152400"/>
            <a:ext cx="7420786"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0"/>
          <p:cNvPicPr preferRelativeResize="0"/>
          <p:nvPr/>
        </p:nvPicPr>
        <p:blipFill>
          <a:blip r:embed="rId3">
            <a:alphaModFix/>
          </a:blip>
          <a:stretch>
            <a:fillRect/>
          </a:stretch>
        </p:blipFill>
        <p:spPr>
          <a:xfrm>
            <a:off x="566100" y="152400"/>
            <a:ext cx="3420461" cy="4838700"/>
          </a:xfrm>
          <a:prstGeom prst="rect">
            <a:avLst/>
          </a:prstGeom>
          <a:noFill/>
          <a:ln>
            <a:noFill/>
          </a:ln>
        </p:spPr>
      </p:pic>
      <p:pic>
        <p:nvPicPr>
          <p:cNvPr id="177" name="Google Shape;177;p30"/>
          <p:cNvPicPr preferRelativeResize="0"/>
          <p:nvPr/>
        </p:nvPicPr>
        <p:blipFill>
          <a:blip r:embed="rId4">
            <a:alphaModFix/>
          </a:blip>
          <a:stretch>
            <a:fillRect/>
          </a:stretch>
        </p:blipFill>
        <p:spPr>
          <a:xfrm>
            <a:off x="4572011" y="208300"/>
            <a:ext cx="3579851" cy="4838700"/>
          </a:xfrm>
          <a:prstGeom prst="rect">
            <a:avLst/>
          </a:prstGeom>
          <a:noFill/>
          <a:ln>
            <a:noFill/>
          </a:ln>
        </p:spPr>
      </p:pic>
      <p:sp>
        <p:nvSpPr>
          <p:cNvPr id="178" name="Google Shape;178;p30"/>
          <p:cNvSpPr/>
          <p:nvPr/>
        </p:nvSpPr>
        <p:spPr>
          <a:xfrm>
            <a:off x="603675" y="3328375"/>
            <a:ext cx="3345300" cy="62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603675" y="2843400"/>
            <a:ext cx="3345300" cy="362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p:nvPr/>
        </p:nvSpPr>
        <p:spPr>
          <a:xfrm>
            <a:off x="641250" y="1866450"/>
            <a:ext cx="3345300" cy="299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1"/>
          <p:cNvPicPr preferRelativeResize="0"/>
          <p:nvPr/>
        </p:nvPicPr>
        <p:blipFill>
          <a:blip r:embed="rId3">
            <a:alphaModFix/>
          </a:blip>
          <a:stretch>
            <a:fillRect/>
          </a:stretch>
        </p:blipFill>
        <p:spPr>
          <a:xfrm>
            <a:off x="152400" y="152400"/>
            <a:ext cx="4244241" cy="3156750"/>
          </a:xfrm>
          <a:prstGeom prst="rect">
            <a:avLst/>
          </a:prstGeom>
          <a:noFill/>
          <a:ln>
            <a:noFill/>
          </a:ln>
        </p:spPr>
      </p:pic>
      <p:pic>
        <p:nvPicPr>
          <p:cNvPr id="186" name="Google Shape;186;p31"/>
          <p:cNvPicPr preferRelativeResize="0"/>
          <p:nvPr/>
        </p:nvPicPr>
        <p:blipFill>
          <a:blip r:embed="rId4">
            <a:alphaModFix/>
          </a:blip>
          <a:stretch>
            <a:fillRect/>
          </a:stretch>
        </p:blipFill>
        <p:spPr>
          <a:xfrm>
            <a:off x="4571991" y="412100"/>
            <a:ext cx="4442559" cy="28970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Arial"/>
                <a:ea typeface="Arial"/>
                <a:cs typeface="Arial"/>
                <a:sym typeface="Arial"/>
              </a:rPr>
              <a:t>Marion County Health &amp; Human Services has selected </a:t>
            </a:r>
            <a:r>
              <a:rPr b="1" lang="en" sz="1600">
                <a:latin typeface="Arial"/>
                <a:ea typeface="Arial"/>
                <a:cs typeface="Arial"/>
                <a:sym typeface="Arial"/>
              </a:rPr>
              <a:t>Workforce Stabilization</a:t>
            </a:r>
            <a:r>
              <a:rPr lang="en" sz="1600">
                <a:latin typeface="Arial"/>
                <a:ea typeface="Arial"/>
                <a:cs typeface="Arial"/>
                <a:sym typeface="Arial"/>
              </a:rPr>
              <a:t> as a priority area for its current Strategic Plan; it deems critical to </a:t>
            </a:r>
            <a:r>
              <a:rPr i="1" lang="en" sz="1600">
                <a:latin typeface="Arial"/>
                <a:ea typeface="Arial"/>
                <a:cs typeface="Arial"/>
                <a:sym typeface="Arial"/>
              </a:rPr>
              <a:t>understand </a:t>
            </a:r>
            <a:r>
              <a:rPr lang="en" sz="1600">
                <a:latin typeface="Arial"/>
                <a:ea typeface="Arial"/>
                <a:cs typeface="Arial"/>
                <a:sym typeface="Arial"/>
              </a:rPr>
              <a:t>and </a:t>
            </a:r>
            <a:r>
              <a:rPr i="1" lang="en" sz="1600">
                <a:latin typeface="Arial"/>
                <a:ea typeface="Arial"/>
                <a:cs typeface="Arial"/>
                <a:sym typeface="Arial"/>
              </a:rPr>
              <a:t>address </a:t>
            </a:r>
            <a:r>
              <a:rPr lang="en" sz="1600">
                <a:latin typeface="Arial"/>
                <a:ea typeface="Arial"/>
                <a:cs typeface="Arial"/>
                <a:sym typeface="Arial"/>
              </a:rPr>
              <a:t>staff shortage issues.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330200" lvl="0" marL="914400" rtl="0" algn="l">
              <a:spcBef>
                <a:spcPts val="0"/>
              </a:spcBef>
              <a:spcAft>
                <a:spcPts val="0"/>
              </a:spcAft>
              <a:buClr>
                <a:srgbClr val="FF0000"/>
              </a:buClr>
              <a:buSzPts val="1600"/>
              <a:buFont typeface="Arial"/>
              <a:buChar char="❖"/>
            </a:pPr>
            <a:r>
              <a:rPr b="1" lang="en" sz="1600">
                <a:solidFill>
                  <a:srgbClr val="FF0000"/>
                </a:solidFill>
                <a:latin typeface="Arial"/>
                <a:ea typeface="Arial"/>
                <a:cs typeface="Arial"/>
                <a:sym typeface="Arial"/>
              </a:rPr>
              <a:t>Provide a summary along with key findings </a:t>
            </a:r>
            <a:endParaRPr b="1" sz="1600">
              <a:solidFill>
                <a:srgbClr val="FF0000"/>
              </a:solidFill>
              <a:latin typeface="Arial"/>
              <a:ea typeface="Arial"/>
              <a:cs typeface="Arial"/>
              <a:sym typeface="Arial"/>
            </a:endParaRPr>
          </a:p>
          <a:p>
            <a:pPr indent="-330200" lvl="0" marL="914400" rtl="0" algn="l">
              <a:spcBef>
                <a:spcPts val="0"/>
              </a:spcBef>
              <a:spcAft>
                <a:spcPts val="0"/>
              </a:spcAft>
              <a:buClr>
                <a:srgbClr val="FF0000"/>
              </a:buClr>
              <a:buSzPts val="1600"/>
              <a:buFont typeface="Arial"/>
              <a:buChar char="❖"/>
            </a:pPr>
            <a:r>
              <a:rPr b="1" lang="en" sz="1600">
                <a:solidFill>
                  <a:srgbClr val="FF0000"/>
                </a:solidFill>
                <a:latin typeface="Arial"/>
                <a:ea typeface="Arial"/>
                <a:cs typeface="Arial"/>
                <a:sym typeface="Arial"/>
              </a:rPr>
              <a:t>Potential future areas of exploration</a:t>
            </a:r>
            <a:endParaRPr b="1" sz="1600">
              <a:solidFill>
                <a:srgbClr val="FF0000"/>
              </a:solidFill>
              <a:latin typeface="Arial"/>
              <a:ea typeface="Arial"/>
              <a:cs typeface="Arial"/>
              <a:sym typeface="Arial"/>
            </a:endParaRPr>
          </a:p>
          <a:p>
            <a:pPr indent="0" lvl="0" marL="0" rtl="0" algn="l">
              <a:spcBef>
                <a:spcPts val="0"/>
              </a:spcBef>
              <a:spcAft>
                <a:spcPts val="120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2"/>
          <p:cNvPicPr preferRelativeResize="0"/>
          <p:nvPr/>
        </p:nvPicPr>
        <p:blipFill>
          <a:blip r:embed="rId3">
            <a:alphaModFix/>
          </a:blip>
          <a:stretch>
            <a:fillRect/>
          </a:stretch>
        </p:blipFill>
        <p:spPr>
          <a:xfrm>
            <a:off x="286575" y="152400"/>
            <a:ext cx="8033543"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3"/>
          <p:cNvPicPr preferRelativeResize="0"/>
          <p:nvPr/>
        </p:nvPicPr>
        <p:blipFill>
          <a:blip r:embed="rId3">
            <a:alphaModFix/>
          </a:blip>
          <a:stretch>
            <a:fillRect/>
          </a:stretch>
        </p:blipFill>
        <p:spPr>
          <a:xfrm>
            <a:off x="1585925" y="152400"/>
            <a:ext cx="5972159"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4"/>
          <p:cNvPicPr preferRelativeResize="0"/>
          <p:nvPr/>
        </p:nvPicPr>
        <p:blipFill>
          <a:blip r:embed="rId3">
            <a:alphaModFix/>
          </a:blip>
          <a:stretch>
            <a:fillRect/>
          </a:stretch>
        </p:blipFill>
        <p:spPr>
          <a:xfrm>
            <a:off x="896525" y="152400"/>
            <a:ext cx="7350960" cy="4838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5"/>
          <p:cNvPicPr preferRelativeResize="0"/>
          <p:nvPr/>
        </p:nvPicPr>
        <p:blipFill>
          <a:blip r:embed="rId3">
            <a:alphaModFix/>
          </a:blip>
          <a:stretch>
            <a:fillRect/>
          </a:stretch>
        </p:blipFill>
        <p:spPr>
          <a:xfrm>
            <a:off x="815738" y="152400"/>
            <a:ext cx="7512530"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6"/>
          <p:cNvPicPr preferRelativeResize="0"/>
          <p:nvPr/>
        </p:nvPicPr>
        <p:blipFill>
          <a:blip r:embed="rId3">
            <a:alphaModFix/>
          </a:blip>
          <a:stretch>
            <a:fillRect/>
          </a:stretch>
        </p:blipFill>
        <p:spPr>
          <a:xfrm>
            <a:off x="191013" y="152400"/>
            <a:ext cx="8761970"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7"/>
          <p:cNvPicPr preferRelativeResize="0"/>
          <p:nvPr/>
        </p:nvPicPr>
        <p:blipFill>
          <a:blip r:embed="rId3">
            <a:alphaModFix/>
          </a:blip>
          <a:stretch>
            <a:fillRect/>
          </a:stretch>
        </p:blipFill>
        <p:spPr>
          <a:xfrm>
            <a:off x="289100" y="152400"/>
            <a:ext cx="8565806"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8"/>
          <p:cNvPicPr preferRelativeResize="0"/>
          <p:nvPr/>
        </p:nvPicPr>
        <p:blipFill>
          <a:blip r:embed="rId3">
            <a:alphaModFix/>
          </a:blip>
          <a:stretch>
            <a:fillRect/>
          </a:stretch>
        </p:blipFill>
        <p:spPr>
          <a:xfrm>
            <a:off x="269325" y="152400"/>
            <a:ext cx="8605352"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9"/>
          <p:cNvPicPr preferRelativeResize="0"/>
          <p:nvPr/>
        </p:nvPicPr>
        <p:blipFill>
          <a:blip r:embed="rId3">
            <a:alphaModFix/>
          </a:blip>
          <a:stretch>
            <a:fillRect/>
          </a:stretch>
        </p:blipFill>
        <p:spPr>
          <a:xfrm>
            <a:off x="152400" y="152400"/>
            <a:ext cx="8767872" cy="48387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40"/>
          <p:cNvPicPr preferRelativeResize="0"/>
          <p:nvPr/>
        </p:nvPicPr>
        <p:blipFill>
          <a:blip r:embed="rId3">
            <a:alphaModFix/>
          </a:blip>
          <a:stretch>
            <a:fillRect/>
          </a:stretch>
        </p:blipFill>
        <p:spPr>
          <a:xfrm>
            <a:off x="152400" y="152400"/>
            <a:ext cx="8839199" cy="48081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1"/>
          <p:cNvPicPr preferRelativeResize="0"/>
          <p:nvPr/>
        </p:nvPicPr>
        <p:blipFill>
          <a:blip r:embed="rId3">
            <a:alphaModFix/>
          </a:blip>
          <a:stretch>
            <a:fillRect/>
          </a:stretch>
        </p:blipFill>
        <p:spPr>
          <a:xfrm>
            <a:off x="394538" y="152400"/>
            <a:ext cx="8354925"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Arial"/>
                <a:ea typeface="Arial"/>
                <a:cs typeface="Arial"/>
                <a:sym typeface="Arial"/>
              </a:rPr>
              <a:t>The dataset </a:t>
            </a:r>
            <a:r>
              <a:rPr lang="en" sz="1600">
                <a:latin typeface="Arial"/>
                <a:ea typeface="Arial"/>
                <a:cs typeface="Arial"/>
                <a:sym typeface="Arial"/>
              </a:rPr>
              <a:t>represents c</a:t>
            </a:r>
            <a:r>
              <a:rPr lang="en" sz="1600">
                <a:latin typeface="Arial"/>
                <a:ea typeface="Arial"/>
                <a:cs typeface="Arial"/>
                <a:sym typeface="Arial"/>
              </a:rPr>
              <a:t>urrent job positions within the Health and Human Services </a:t>
            </a:r>
            <a:r>
              <a:rPr lang="en" sz="1600">
                <a:latin typeface="Arial"/>
                <a:ea typeface="Arial"/>
                <a:cs typeface="Arial"/>
                <a:sym typeface="Arial"/>
              </a:rPr>
              <a:t>Department</a:t>
            </a:r>
            <a:r>
              <a:rPr lang="en" sz="1600">
                <a:latin typeface="Arial"/>
                <a:ea typeface="Arial"/>
                <a:cs typeface="Arial"/>
                <a:sym typeface="Arial"/>
              </a:rPr>
              <a:t>.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graphicFrame>
        <p:nvGraphicFramePr>
          <p:cNvPr id="76" name="Google Shape;76;p15"/>
          <p:cNvGraphicFramePr/>
          <p:nvPr/>
        </p:nvGraphicFramePr>
        <p:xfrm>
          <a:off x="463475" y="2181725"/>
          <a:ext cx="3000000" cy="3000000"/>
        </p:xfrm>
        <a:graphic>
          <a:graphicData uri="http://schemas.openxmlformats.org/drawingml/2006/table">
            <a:tbl>
              <a:tblPr>
                <a:noFill/>
                <a:tableStyleId>{8E57B91E-2B6E-4894-9C7D-DD5A2C3EAC96}</a:tableStyleId>
              </a:tblPr>
              <a:tblGrid>
                <a:gridCol w="1528400"/>
                <a:gridCol w="4964275"/>
              </a:tblGrid>
              <a:tr h="396200">
                <a:tc>
                  <a:txBody>
                    <a:bodyPr/>
                    <a:lstStyle/>
                    <a:p>
                      <a:pPr indent="0" lvl="0" marL="0" rtl="0" algn="ctr">
                        <a:spcBef>
                          <a:spcPts val="0"/>
                        </a:spcBef>
                        <a:spcAft>
                          <a:spcPts val="0"/>
                        </a:spcAft>
                        <a:buNone/>
                      </a:pPr>
                      <a:r>
                        <a:rPr b="1" i="1" lang="en">
                          <a:latin typeface="Times New Roman"/>
                          <a:ea typeface="Times New Roman"/>
                          <a:cs typeface="Times New Roman"/>
                          <a:sym typeface="Times New Roman"/>
                        </a:rPr>
                        <a:t>Observations</a:t>
                      </a:r>
                      <a:endParaRPr b="1" i="1">
                        <a:latin typeface="Times New Roman"/>
                        <a:ea typeface="Times New Roman"/>
                        <a:cs typeface="Times New Roman"/>
                        <a:sym typeface="Times New Roman"/>
                      </a:endParaRPr>
                    </a:p>
                    <a:p>
                      <a:pPr indent="0" lvl="0" marL="0" rtl="0" algn="ctr">
                        <a:spcBef>
                          <a:spcPts val="0"/>
                        </a:spcBef>
                        <a:spcAft>
                          <a:spcPts val="0"/>
                        </a:spcAft>
                        <a:buNone/>
                      </a:pPr>
                      <a:r>
                        <a:rPr b="1" i="1" lang="en">
                          <a:latin typeface="Times New Roman"/>
                          <a:ea typeface="Times New Roman"/>
                          <a:cs typeface="Times New Roman"/>
                          <a:sym typeface="Times New Roman"/>
                        </a:rPr>
                        <a:t>(rows)</a:t>
                      </a:r>
                      <a:endParaRPr b="1" i="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557</a:t>
                      </a:r>
                      <a:endParaRPr>
                        <a:latin typeface="Times New Roman"/>
                        <a:ea typeface="Times New Roman"/>
                        <a:cs typeface="Times New Roman"/>
                        <a:sym typeface="Times New Roman"/>
                      </a:endParaRPr>
                    </a:p>
                  </a:txBody>
                  <a:tcPr marT="91425" marB="91425" marR="91425" marL="91425"/>
                </a:tc>
              </a:tr>
              <a:tr h="794850">
                <a:tc>
                  <a:txBody>
                    <a:bodyPr/>
                    <a:lstStyle/>
                    <a:p>
                      <a:pPr indent="0" lvl="0" marL="0" rtl="0" algn="ctr">
                        <a:spcBef>
                          <a:spcPts val="0"/>
                        </a:spcBef>
                        <a:spcAft>
                          <a:spcPts val="0"/>
                        </a:spcAft>
                        <a:buNone/>
                      </a:pPr>
                      <a:r>
                        <a:rPr b="1" i="1" lang="en">
                          <a:latin typeface="Times New Roman"/>
                          <a:ea typeface="Times New Roman"/>
                          <a:cs typeface="Times New Roman"/>
                          <a:sym typeface="Times New Roman"/>
                        </a:rPr>
                        <a:t>Features</a:t>
                      </a:r>
                      <a:endParaRPr b="1" i="1">
                        <a:latin typeface="Times New Roman"/>
                        <a:ea typeface="Times New Roman"/>
                        <a:cs typeface="Times New Roman"/>
                        <a:sym typeface="Times New Roman"/>
                      </a:endParaRPr>
                    </a:p>
                    <a:p>
                      <a:pPr indent="0" lvl="0" marL="0" rtl="0" algn="ctr">
                        <a:spcBef>
                          <a:spcPts val="0"/>
                        </a:spcBef>
                        <a:spcAft>
                          <a:spcPts val="0"/>
                        </a:spcAft>
                        <a:buNone/>
                      </a:pPr>
                      <a:r>
                        <a:rPr b="1" i="1" lang="en">
                          <a:latin typeface="Times New Roman"/>
                          <a:ea typeface="Times New Roman"/>
                          <a:cs typeface="Times New Roman"/>
                          <a:sym typeface="Times New Roman"/>
                        </a:rPr>
                        <a:t>(columns)</a:t>
                      </a:r>
                      <a:endParaRPr b="1" i="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20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Department</a:t>
                      </a:r>
                      <a:r>
                        <a:rPr lang="en">
                          <a:latin typeface="Times New Roman"/>
                          <a:ea typeface="Times New Roman"/>
                          <a:cs typeface="Times New Roman"/>
                          <a:sym typeface="Times New Roman"/>
                        </a:rPr>
                        <a:t>, Position, Position #, Employee, Column 1, Employee #, Assigned FTE, Budgeted FTE, Asg Grade, Pos Grade, Unit, PF Flag, Org w/in Dept, Pos Start Date, Pos End Date, Bilingual, Bilingual Language, Cash Handler, Credit Card Handler, Job#</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42"/>
          <p:cNvPicPr preferRelativeResize="0"/>
          <p:nvPr/>
        </p:nvPicPr>
        <p:blipFill>
          <a:blip r:embed="rId3">
            <a:alphaModFix/>
          </a:blip>
          <a:stretch>
            <a:fillRect/>
          </a:stretch>
        </p:blipFill>
        <p:spPr>
          <a:xfrm>
            <a:off x="328413" y="152400"/>
            <a:ext cx="8487173"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Findings</a:t>
            </a:r>
            <a:endParaRPr/>
          </a:p>
        </p:txBody>
      </p:sp>
      <p:sp>
        <p:nvSpPr>
          <p:cNvPr id="247" name="Google Shape;247;p43"/>
          <p:cNvSpPr txBox="1"/>
          <p:nvPr>
            <p:ph idx="1" type="body"/>
          </p:nvPr>
        </p:nvSpPr>
        <p:spPr>
          <a:xfrm>
            <a:off x="311700" y="1147225"/>
            <a:ext cx="8520600" cy="33540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Font typeface="Arial"/>
              <a:buChar char="❖"/>
            </a:pPr>
            <a:r>
              <a:rPr lang="en" sz="1600">
                <a:latin typeface="Arial"/>
                <a:ea typeface="Arial"/>
                <a:cs typeface="Arial"/>
                <a:sym typeface="Arial"/>
              </a:rPr>
              <a:t>All postings are from Health &amp; Human Services  </a:t>
            </a:r>
            <a:endParaRPr sz="1600">
              <a:latin typeface="Arial"/>
              <a:ea typeface="Arial"/>
              <a:cs typeface="Arial"/>
              <a:sym typeface="Arial"/>
            </a:endParaRPr>
          </a:p>
          <a:p>
            <a:pPr indent="-322580" lvl="0" marL="457200" rtl="0" algn="l">
              <a:spcBef>
                <a:spcPts val="0"/>
              </a:spcBef>
              <a:spcAft>
                <a:spcPts val="0"/>
              </a:spcAft>
              <a:buSzPct val="100000"/>
              <a:buFont typeface="Arial"/>
              <a:buChar char="❖"/>
            </a:pPr>
            <a:r>
              <a:rPr lang="en" sz="1600">
                <a:latin typeface="Arial"/>
                <a:ea typeface="Arial"/>
                <a:cs typeface="Arial"/>
                <a:sym typeface="Arial"/>
              </a:rPr>
              <a:t>There are positions 20 different department with HHS, with 7 departments accounting for 80% of the total postings (DD most common)</a:t>
            </a:r>
            <a:endParaRPr sz="1600">
              <a:latin typeface="Arial"/>
              <a:ea typeface="Arial"/>
              <a:cs typeface="Arial"/>
              <a:sym typeface="Arial"/>
            </a:endParaRPr>
          </a:p>
          <a:p>
            <a:pPr indent="-322580" lvl="0" marL="457200" rtl="0" algn="l">
              <a:spcBef>
                <a:spcPts val="0"/>
              </a:spcBef>
              <a:spcAft>
                <a:spcPts val="0"/>
              </a:spcAft>
              <a:buSzPct val="100000"/>
              <a:buFont typeface="Arial"/>
              <a:buChar char="❖"/>
            </a:pPr>
            <a:r>
              <a:rPr lang="en" sz="1600">
                <a:latin typeface="Arial"/>
                <a:ea typeface="Arial"/>
                <a:cs typeface="Arial"/>
                <a:sym typeface="Arial"/>
              </a:rPr>
              <a:t>Unit 6 accounts for 84.92% of positions; vacant (111), filled (362)</a:t>
            </a:r>
            <a:endParaRPr sz="1600">
              <a:latin typeface="Arial"/>
              <a:ea typeface="Arial"/>
              <a:cs typeface="Arial"/>
              <a:sym typeface="Arial"/>
            </a:endParaRPr>
          </a:p>
          <a:p>
            <a:pPr indent="-322580" lvl="0" marL="457200" rtl="0" algn="l">
              <a:spcBef>
                <a:spcPts val="0"/>
              </a:spcBef>
              <a:spcAft>
                <a:spcPts val="0"/>
              </a:spcAft>
              <a:buSzPct val="100000"/>
              <a:buFont typeface="Arial"/>
              <a:buChar char="❖"/>
            </a:pPr>
            <a:r>
              <a:rPr lang="en" sz="1600">
                <a:latin typeface="Arial"/>
                <a:ea typeface="Arial"/>
                <a:cs typeface="Arial"/>
                <a:sym typeface="Arial"/>
              </a:rPr>
              <a:t>Mental health comprises 25%  of job# category</a:t>
            </a:r>
            <a:r>
              <a:rPr lang="en" sz="1600">
                <a:latin typeface="Arial"/>
                <a:ea typeface="Arial"/>
                <a:cs typeface="Arial"/>
                <a:sym typeface="Arial"/>
              </a:rPr>
              <a:t> postings</a:t>
            </a:r>
            <a:endParaRPr sz="1600">
              <a:latin typeface="Arial"/>
              <a:ea typeface="Arial"/>
              <a:cs typeface="Arial"/>
              <a:sym typeface="Arial"/>
            </a:endParaRPr>
          </a:p>
          <a:p>
            <a:pPr indent="-322580" lvl="0" marL="457200" rtl="0" algn="l">
              <a:spcBef>
                <a:spcPts val="0"/>
              </a:spcBef>
              <a:spcAft>
                <a:spcPts val="0"/>
              </a:spcAft>
              <a:buSzPct val="100000"/>
              <a:buFont typeface="Arial"/>
              <a:buChar char="❖"/>
            </a:pPr>
            <a:r>
              <a:rPr lang="en" sz="1600">
                <a:latin typeface="Arial"/>
                <a:ea typeface="Arial"/>
                <a:cs typeface="Arial"/>
                <a:sym typeface="Arial"/>
              </a:rPr>
              <a:t>﻿﻿Count of positions  was highest for Mental Health Assoc at 66, followed by Mental Health Spec 2 and Developmental Disabilities Assoc 2</a:t>
            </a:r>
            <a:endParaRPr sz="1600">
              <a:latin typeface="Arial"/>
              <a:ea typeface="Arial"/>
              <a:cs typeface="Arial"/>
              <a:sym typeface="Arial"/>
            </a:endParaRPr>
          </a:p>
          <a:p>
            <a:pPr indent="-322580" lvl="0" marL="457200" rtl="0" algn="l">
              <a:spcBef>
                <a:spcPts val="0"/>
              </a:spcBef>
              <a:spcAft>
                <a:spcPts val="0"/>
              </a:spcAft>
              <a:buSzPct val="100000"/>
              <a:buFont typeface="Arial"/>
              <a:buChar char="❖"/>
            </a:pPr>
            <a:r>
              <a:rPr lang="en" sz="1600">
                <a:latin typeface="Arial"/>
                <a:ea typeface="Arial"/>
                <a:cs typeface="Arial"/>
                <a:sym typeface="Arial"/>
              </a:rPr>
              <a:t>Bilingual positions account for 15% of postings, with Spanish being the most common</a:t>
            </a:r>
            <a:endParaRPr sz="1600">
              <a:latin typeface="Arial"/>
              <a:ea typeface="Arial"/>
              <a:cs typeface="Arial"/>
              <a:sym typeface="Arial"/>
            </a:endParaRPr>
          </a:p>
          <a:p>
            <a:pPr indent="-322580" lvl="0" marL="457200" rtl="0" algn="l">
              <a:spcBef>
                <a:spcPts val="0"/>
              </a:spcBef>
              <a:spcAft>
                <a:spcPts val="0"/>
              </a:spcAft>
              <a:buSzPct val="100000"/>
              <a:buFont typeface="Arial"/>
              <a:buChar char="❖"/>
            </a:pPr>
            <a:r>
              <a:rPr lang="en" sz="1600">
                <a:latin typeface="Arial"/>
                <a:ea typeface="Arial"/>
                <a:cs typeface="Arial"/>
                <a:sym typeface="Arial"/>
              </a:rPr>
              <a:t>Full-time positions are the most prominent type of employment (95%+) </a:t>
            </a:r>
            <a:endParaRPr sz="1600">
              <a:latin typeface="Arial"/>
              <a:ea typeface="Arial"/>
              <a:cs typeface="Arial"/>
              <a:sym typeface="Arial"/>
            </a:endParaRPr>
          </a:p>
          <a:p>
            <a:pPr indent="-322580" lvl="0" marL="457200" rtl="0" algn="l">
              <a:spcBef>
                <a:spcPts val="0"/>
              </a:spcBef>
              <a:spcAft>
                <a:spcPts val="0"/>
              </a:spcAft>
              <a:buSzPct val="100000"/>
              <a:buFont typeface="Arial"/>
              <a:buChar char="❖"/>
            </a:pPr>
            <a:r>
              <a:rPr lang="en" sz="1600">
                <a:latin typeface="Arial"/>
                <a:ea typeface="Arial"/>
                <a:cs typeface="Arial"/>
                <a:sym typeface="Arial"/>
              </a:rPr>
              <a:t>﻿﻿Count of Position  for Filled (430) was higher than Vacant (127)﻿﻿﻿﻿﻿﻿</a:t>
            </a:r>
            <a:endParaRPr sz="1600">
              <a:latin typeface="Arial"/>
              <a:ea typeface="Arial"/>
              <a:cs typeface="Arial"/>
              <a:sym typeface="Arial"/>
            </a:endParaRPr>
          </a:p>
          <a:p>
            <a:pPr indent="-322580" lvl="0" marL="457200" rtl="0" algn="l">
              <a:spcBef>
                <a:spcPts val="0"/>
              </a:spcBef>
              <a:spcAft>
                <a:spcPts val="0"/>
              </a:spcAft>
              <a:buSzPct val="100000"/>
              <a:buFont typeface="Arial"/>
              <a:buChar char="❖"/>
            </a:pPr>
            <a:r>
              <a:rPr lang="en" sz="1600">
                <a:latin typeface="Arial"/>
                <a:ea typeface="Arial"/>
                <a:cs typeface="Arial"/>
                <a:sym typeface="Arial"/>
              </a:rPr>
              <a:t>Development Disabilities makes up the majority of filled positions with few vacancies</a:t>
            </a:r>
            <a:endParaRPr sz="1600">
              <a:latin typeface="Arial"/>
              <a:ea typeface="Arial"/>
              <a:cs typeface="Arial"/>
              <a:sym typeface="Arial"/>
            </a:endParaRPr>
          </a:p>
          <a:p>
            <a:pPr indent="-322580" lvl="0" marL="457200" rtl="0" algn="l">
              <a:spcBef>
                <a:spcPts val="0"/>
              </a:spcBef>
              <a:spcAft>
                <a:spcPts val="0"/>
              </a:spcAft>
              <a:buSzPct val="100000"/>
              <a:buFont typeface="Arial"/>
              <a:buChar char="❖"/>
            </a:pPr>
            <a:r>
              <a:rPr lang="en" sz="1600">
                <a:latin typeface="Arial"/>
                <a:ea typeface="Arial"/>
                <a:cs typeface="Arial"/>
                <a:sym typeface="Arial"/>
              </a:rPr>
              <a:t>Acute Forensic Diversion Svcs has the most vacancies across different roles</a:t>
            </a:r>
            <a:endParaRPr sz="1600">
              <a:latin typeface="Arial"/>
              <a:ea typeface="Arial"/>
              <a:cs typeface="Arial"/>
              <a:sym typeface="Arial"/>
            </a:endParaRPr>
          </a:p>
          <a:p>
            <a:pPr indent="-322580" lvl="0" marL="457200" rtl="0" algn="l">
              <a:spcBef>
                <a:spcPts val="0"/>
              </a:spcBef>
              <a:spcAft>
                <a:spcPts val="0"/>
              </a:spcAft>
              <a:buSzPct val="100000"/>
              <a:buFont typeface="Arial"/>
              <a:buChar char="❖"/>
            </a:pPr>
            <a:r>
              <a:rPr lang="en" sz="1600">
                <a:latin typeface="Arial"/>
                <a:ea typeface="Arial"/>
                <a:cs typeface="Arial"/>
                <a:sym typeface="Arial"/>
              </a:rPr>
              <a:t>06.C54 A.K. is the most common grade type for vacancies</a:t>
            </a:r>
            <a:endParaRPr sz="1600">
              <a:latin typeface="Arial"/>
              <a:ea typeface="Arial"/>
              <a:cs typeface="Arial"/>
              <a:sym typeface="Arial"/>
            </a:endParaRPr>
          </a:p>
          <a:p>
            <a:pPr indent="-322580" lvl="0" marL="457200" rtl="0" algn="l">
              <a:spcBef>
                <a:spcPts val="0"/>
              </a:spcBef>
              <a:spcAft>
                <a:spcPts val="0"/>
              </a:spcAft>
              <a:buSzPct val="100000"/>
              <a:buFont typeface="Arial"/>
              <a:buChar char="❖"/>
            </a:pPr>
            <a:r>
              <a:rPr lang="en" sz="1600">
                <a:latin typeface="Arial"/>
                <a:ea typeface="Arial"/>
                <a:cs typeface="Arial"/>
                <a:sym typeface="Arial"/>
              </a:rPr>
              <a:t>2019,2020 unusual number of job posting (Covid-19?) </a:t>
            </a:r>
            <a:endParaRPr sz="16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253" name="Google Shape;253;p44"/>
          <p:cNvSpPr txBox="1"/>
          <p:nvPr>
            <p:ph idx="1" type="body"/>
          </p:nvPr>
        </p:nvSpPr>
        <p:spPr>
          <a:xfrm>
            <a:off x="311700" y="1147225"/>
            <a:ext cx="8520600" cy="335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lang="en" sz="1600">
                <a:latin typeface="Arial"/>
                <a:ea typeface="Arial"/>
                <a:cs typeface="Arial"/>
                <a:sym typeface="Arial"/>
              </a:rPr>
              <a:t> Why are people quitting (Workload, pay, management, job satisfaction, …)?</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Employee Satisfaction/Engagement Surveys</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Exit Interviews</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Salary Analysis</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Recruitment Strategies</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Skillset Analysis</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Job Sharing / Part-time Opportunities</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Career progress</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Staff training &amp; Development</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Work-life balance/ wellness programs</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Diversity and inclusion initiatives</a:t>
            </a:r>
            <a:endParaRPr sz="16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259" name="Google Shape;259;p45"/>
          <p:cNvSpPr txBox="1"/>
          <p:nvPr>
            <p:ph idx="1" type="body"/>
          </p:nvPr>
        </p:nvSpPr>
        <p:spPr>
          <a:xfrm>
            <a:off x="311700" y="1147225"/>
            <a:ext cx="8520600" cy="335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lang="en" sz="1600">
                <a:latin typeface="Arial"/>
                <a:ea typeface="Arial"/>
                <a:cs typeface="Arial"/>
                <a:sym typeface="Arial"/>
              </a:rPr>
              <a:t>Artificial Intelligence (machine learning)</a:t>
            </a:r>
            <a:endParaRPr sz="1600">
              <a:latin typeface="Arial"/>
              <a:ea typeface="Arial"/>
              <a:cs typeface="Arial"/>
              <a:sym typeface="Arial"/>
            </a:endParaRPr>
          </a:p>
          <a:p>
            <a:pPr indent="-330200" lvl="1" marL="914400" rtl="0" algn="l">
              <a:spcBef>
                <a:spcPts val="0"/>
              </a:spcBef>
              <a:spcAft>
                <a:spcPts val="0"/>
              </a:spcAft>
              <a:buSzPts val="1600"/>
              <a:buFont typeface="Arial"/>
              <a:buChar char="➢"/>
            </a:pPr>
            <a:r>
              <a:rPr lang="en" sz="1600">
                <a:latin typeface="Arial"/>
                <a:ea typeface="Arial"/>
                <a:cs typeface="Arial"/>
                <a:sym typeface="Arial"/>
              </a:rPr>
              <a:t>Build a classifier that is able to determine if a particular job posting is more likely to be filled or vacant.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pic>
        <p:nvPicPr>
          <p:cNvPr id="260" name="Google Shape;260;p45"/>
          <p:cNvPicPr preferRelativeResize="0"/>
          <p:nvPr/>
        </p:nvPicPr>
        <p:blipFill>
          <a:blip r:embed="rId3">
            <a:alphaModFix/>
          </a:blip>
          <a:stretch>
            <a:fillRect/>
          </a:stretch>
        </p:blipFill>
        <p:spPr>
          <a:xfrm>
            <a:off x="1032950" y="2680350"/>
            <a:ext cx="7078098" cy="1751075"/>
          </a:xfrm>
          <a:prstGeom prst="rect">
            <a:avLst/>
          </a:prstGeom>
          <a:noFill/>
          <a:ln>
            <a:noFill/>
          </a:ln>
        </p:spPr>
      </p:pic>
      <p:sp>
        <p:nvSpPr>
          <p:cNvPr id="261" name="Google Shape;261;p45"/>
          <p:cNvSpPr txBox="1"/>
          <p:nvPr/>
        </p:nvSpPr>
        <p:spPr>
          <a:xfrm>
            <a:off x="742219" y="2680344"/>
            <a:ext cx="2712000" cy="213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267" name="Google Shape;267;p46"/>
          <p:cNvSpPr txBox="1"/>
          <p:nvPr/>
        </p:nvSpPr>
        <p:spPr>
          <a:xfrm>
            <a:off x="742219" y="2680344"/>
            <a:ext cx="2712000" cy="213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pic>
        <p:nvPicPr>
          <p:cNvPr id="268" name="Google Shape;268;p46"/>
          <p:cNvPicPr preferRelativeResize="0"/>
          <p:nvPr/>
        </p:nvPicPr>
        <p:blipFill>
          <a:blip r:embed="rId3">
            <a:alphaModFix/>
          </a:blip>
          <a:stretch>
            <a:fillRect/>
          </a:stretch>
        </p:blipFill>
        <p:spPr>
          <a:xfrm>
            <a:off x="419869" y="1299625"/>
            <a:ext cx="2600325" cy="2752725"/>
          </a:xfrm>
          <a:prstGeom prst="rect">
            <a:avLst/>
          </a:prstGeom>
          <a:noFill/>
          <a:ln>
            <a:noFill/>
          </a:ln>
        </p:spPr>
      </p:pic>
      <p:sp>
        <p:nvSpPr>
          <p:cNvPr id="269" name="Google Shape;269;p46"/>
          <p:cNvSpPr txBox="1"/>
          <p:nvPr/>
        </p:nvSpPr>
        <p:spPr>
          <a:xfrm>
            <a:off x="220038" y="15683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275" name="Google Shape;275;p47"/>
          <p:cNvSpPr txBox="1"/>
          <p:nvPr/>
        </p:nvSpPr>
        <p:spPr>
          <a:xfrm>
            <a:off x="742219" y="2680344"/>
            <a:ext cx="2712000" cy="213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pic>
        <p:nvPicPr>
          <p:cNvPr id="276" name="Google Shape;276;p47"/>
          <p:cNvPicPr preferRelativeResize="0"/>
          <p:nvPr/>
        </p:nvPicPr>
        <p:blipFill>
          <a:blip r:embed="rId3">
            <a:alphaModFix/>
          </a:blip>
          <a:stretch>
            <a:fillRect/>
          </a:stretch>
        </p:blipFill>
        <p:spPr>
          <a:xfrm>
            <a:off x="419869" y="1299625"/>
            <a:ext cx="2600325" cy="2752725"/>
          </a:xfrm>
          <a:prstGeom prst="rect">
            <a:avLst/>
          </a:prstGeom>
          <a:noFill/>
          <a:ln>
            <a:noFill/>
          </a:ln>
        </p:spPr>
      </p:pic>
      <p:sp>
        <p:nvSpPr>
          <p:cNvPr id="277" name="Google Shape;277;p47"/>
          <p:cNvSpPr txBox="1"/>
          <p:nvPr/>
        </p:nvSpPr>
        <p:spPr>
          <a:xfrm>
            <a:off x="220038" y="15683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pic>
        <p:nvPicPr>
          <p:cNvPr id="278" name="Google Shape;278;p47"/>
          <p:cNvPicPr preferRelativeResize="0"/>
          <p:nvPr/>
        </p:nvPicPr>
        <p:blipFill>
          <a:blip r:embed="rId4">
            <a:alphaModFix/>
          </a:blip>
          <a:stretch>
            <a:fillRect/>
          </a:stretch>
        </p:blipFill>
        <p:spPr>
          <a:xfrm>
            <a:off x="3141599" y="2091988"/>
            <a:ext cx="2860825" cy="1952625"/>
          </a:xfrm>
          <a:prstGeom prst="rect">
            <a:avLst/>
          </a:prstGeom>
          <a:noFill/>
          <a:ln>
            <a:noFill/>
          </a:ln>
        </p:spPr>
      </p:pic>
      <p:sp>
        <p:nvSpPr>
          <p:cNvPr id="279" name="Google Shape;279;p47"/>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285" name="Google Shape;285;p48"/>
          <p:cNvSpPr txBox="1"/>
          <p:nvPr/>
        </p:nvSpPr>
        <p:spPr>
          <a:xfrm>
            <a:off x="742219" y="2680344"/>
            <a:ext cx="2712000" cy="213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pic>
        <p:nvPicPr>
          <p:cNvPr id="286" name="Google Shape;286;p48"/>
          <p:cNvPicPr preferRelativeResize="0"/>
          <p:nvPr/>
        </p:nvPicPr>
        <p:blipFill>
          <a:blip r:embed="rId3">
            <a:alphaModFix/>
          </a:blip>
          <a:stretch>
            <a:fillRect/>
          </a:stretch>
        </p:blipFill>
        <p:spPr>
          <a:xfrm>
            <a:off x="419869" y="1299625"/>
            <a:ext cx="2600325" cy="2752725"/>
          </a:xfrm>
          <a:prstGeom prst="rect">
            <a:avLst/>
          </a:prstGeom>
          <a:noFill/>
          <a:ln>
            <a:noFill/>
          </a:ln>
        </p:spPr>
      </p:pic>
      <p:sp>
        <p:nvSpPr>
          <p:cNvPr id="287" name="Google Shape;287;p48"/>
          <p:cNvSpPr txBox="1"/>
          <p:nvPr/>
        </p:nvSpPr>
        <p:spPr>
          <a:xfrm>
            <a:off x="220038" y="15683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pic>
        <p:nvPicPr>
          <p:cNvPr id="288" name="Google Shape;288;p48"/>
          <p:cNvPicPr preferRelativeResize="0"/>
          <p:nvPr/>
        </p:nvPicPr>
        <p:blipFill>
          <a:blip r:embed="rId4">
            <a:alphaModFix/>
          </a:blip>
          <a:stretch>
            <a:fillRect/>
          </a:stretch>
        </p:blipFill>
        <p:spPr>
          <a:xfrm>
            <a:off x="3141599" y="2091988"/>
            <a:ext cx="2860825" cy="1952625"/>
          </a:xfrm>
          <a:prstGeom prst="rect">
            <a:avLst/>
          </a:prstGeom>
          <a:noFill/>
          <a:ln>
            <a:noFill/>
          </a:ln>
        </p:spPr>
      </p:pic>
      <p:sp>
        <p:nvSpPr>
          <p:cNvPr id="289" name="Google Shape;289;p48"/>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pic>
        <p:nvPicPr>
          <p:cNvPr id="290" name="Google Shape;290;p48"/>
          <p:cNvPicPr preferRelativeResize="0"/>
          <p:nvPr/>
        </p:nvPicPr>
        <p:blipFill>
          <a:blip r:embed="rId5">
            <a:alphaModFix/>
          </a:blip>
          <a:stretch>
            <a:fillRect/>
          </a:stretch>
        </p:blipFill>
        <p:spPr>
          <a:xfrm>
            <a:off x="4994000" y="745425"/>
            <a:ext cx="2398550" cy="1456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296" name="Google Shape;296;p49"/>
          <p:cNvSpPr txBox="1"/>
          <p:nvPr/>
        </p:nvSpPr>
        <p:spPr>
          <a:xfrm>
            <a:off x="742219" y="2680344"/>
            <a:ext cx="2712000" cy="213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pic>
        <p:nvPicPr>
          <p:cNvPr id="297" name="Google Shape;297;p49"/>
          <p:cNvPicPr preferRelativeResize="0"/>
          <p:nvPr/>
        </p:nvPicPr>
        <p:blipFill>
          <a:blip r:embed="rId3">
            <a:alphaModFix/>
          </a:blip>
          <a:stretch>
            <a:fillRect/>
          </a:stretch>
        </p:blipFill>
        <p:spPr>
          <a:xfrm>
            <a:off x="419869" y="1299625"/>
            <a:ext cx="2600325" cy="2752725"/>
          </a:xfrm>
          <a:prstGeom prst="rect">
            <a:avLst/>
          </a:prstGeom>
          <a:noFill/>
          <a:ln>
            <a:noFill/>
          </a:ln>
        </p:spPr>
      </p:pic>
      <p:sp>
        <p:nvSpPr>
          <p:cNvPr id="298" name="Google Shape;298;p49"/>
          <p:cNvSpPr txBox="1"/>
          <p:nvPr/>
        </p:nvSpPr>
        <p:spPr>
          <a:xfrm>
            <a:off x="220038" y="15683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pic>
        <p:nvPicPr>
          <p:cNvPr id="299" name="Google Shape;299;p49"/>
          <p:cNvPicPr preferRelativeResize="0"/>
          <p:nvPr/>
        </p:nvPicPr>
        <p:blipFill>
          <a:blip r:embed="rId4">
            <a:alphaModFix/>
          </a:blip>
          <a:stretch>
            <a:fillRect/>
          </a:stretch>
        </p:blipFill>
        <p:spPr>
          <a:xfrm>
            <a:off x="3141599" y="2091988"/>
            <a:ext cx="2860825" cy="1952625"/>
          </a:xfrm>
          <a:prstGeom prst="rect">
            <a:avLst/>
          </a:prstGeom>
          <a:noFill/>
          <a:ln>
            <a:noFill/>
          </a:ln>
        </p:spPr>
      </p:pic>
      <p:sp>
        <p:nvSpPr>
          <p:cNvPr id="300" name="Google Shape;300;p49"/>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pic>
        <p:nvPicPr>
          <p:cNvPr id="301" name="Google Shape;301;p49"/>
          <p:cNvPicPr preferRelativeResize="0"/>
          <p:nvPr/>
        </p:nvPicPr>
        <p:blipFill>
          <a:blip r:embed="rId5">
            <a:alphaModFix/>
          </a:blip>
          <a:stretch>
            <a:fillRect/>
          </a:stretch>
        </p:blipFill>
        <p:spPr>
          <a:xfrm>
            <a:off x="4994000" y="745425"/>
            <a:ext cx="2398550" cy="1456900"/>
          </a:xfrm>
          <a:prstGeom prst="rect">
            <a:avLst/>
          </a:prstGeom>
          <a:noFill/>
          <a:ln>
            <a:noFill/>
          </a:ln>
        </p:spPr>
      </p:pic>
      <p:pic>
        <p:nvPicPr>
          <p:cNvPr id="302" name="Google Shape;302;p49"/>
          <p:cNvPicPr preferRelativeResize="0"/>
          <p:nvPr/>
        </p:nvPicPr>
        <p:blipFill>
          <a:blip r:embed="rId6">
            <a:alphaModFix/>
          </a:blip>
          <a:stretch>
            <a:fillRect/>
          </a:stretch>
        </p:blipFill>
        <p:spPr>
          <a:xfrm>
            <a:off x="6002425" y="2480377"/>
            <a:ext cx="2948650" cy="1175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308" name="Google Shape;308;p50"/>
          <p:cNvSpPr txBox="1"/>
          <p:nvPr/>
        </p:nvSpPr>
        <p:spPr>
          <a:xfrm>
            <a:off x="742219" y="2680344"/>
            <a:ext cx="2712000" cy="213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pic>
        <p:nvPicPr>
          <p:cNvPr id="309" name="Google Shape;309;p50"/>
          <p:cNvPicPr preferRelativeResize="0"/>
          <p:nvPr/>
        </p:nvPicPr>
        <p:blipFill>
          <a:blip r:embed="rId3">
            <a:alphaModFix/>
          </a:blip>
          <a:stretch>
            <a:fillRect/>
          </a:stretch>
        </p:blipFill>
        <p:spPr>
          <a:xfrm>
            <a:off x="419869" y="1299625"/>
            <a:ext cx="2600325" cy="2752725"/>
          </a:xfrm>
          <a:prstGeom prst="rect">
            <a:avLst/>
          </a:prstGeom>
          <a:noFill/>
          <a:ln>
            <a:noFill/>
          </a:ln>
        </p:spPr>
      </p:pic>
      <p:sp>
        <p:nvSpPr>
          <p:cNvPr id="310" name="Google Shape;310;p50"/>
          <p:cNvSpPr txBox="1"/>
          <p:nvPr/>
        </p:nvSpPr>
        <p:spPr>
          <a:xfrm>
            <a:off x="220038" y="15683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pic>
        <p:nvPicPr>
          <p:cNvPr id="311" name="Google Shape;311;p50"/>
          <p:cNvPicPr preferRelativeResize="0"/>
          <p:nvPr/>
        </p:nvPicPr>
        <p:blipFill>
          <a:blip r:embed="rId4">
            <a:alphaModFix/>
          </a:blip>
          <a:stretch>
            <a:fillRect/>
          </a:stretch>
        </p:blipFill>
        <p:spPr>
          <a:xfrm>
            <a:off x="3141599" y="2091988"/>
            <a:ext cx="2860825" cy="1952625"/>
          </a:xfrm>
          <a:prstGeom prst="rect">
            <a:avLst/>
          </a:prstGeom>
          <a:noFill/>
          <a:ln>
            <a:noFill/>
          </a:ln>
        </p:spPr>
      </p:pic>
      <p:sp>
        <p:nvSpPr>
          <p:cNvPr id="312" name="Google Shape;312;p50"/>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pic>
        <p:nvPicPr>
          <p:cNvPr id="313" name="Google Shape;313;p50"/>
          <p:cNvPicPr preferRelativeResize="0"/>
          <p:nvPr/>
        </p:nvPicPr>
        <p:blipFill>
          <a:blip r:embed="rId5">
            <a:alphaModFix/>
          </a:blip>
          <a:stretch>
            <a:fillRect/>
          </a:stretch>
        </p:blipFill>
        <p:spPr>
          <a:xfrm>
            <a:off x="4926875" y="857250"/>
            <a:ext cx="2333500" cy="1436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319" name="Google Shape;319;p51"/>
          <p:cNvSpPr txBox="1"/>
          <p:nvPr/>
        </p:nvSpPr>
        <p:spPr>
          <a:xfrm>
            <a:off x="742219" y="2680344"/>
            <a:ext cx="2712000" cy="213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pic>
        <p:nvPicPr>
          <p:cNvPr id="320" name="Google Shape;320;p51"/>
          <p:cNvPicPr preferRelativeResize="0"/>
          <p:nvPr/>
        </p:nvPicPr>
        <p:blipFill>
          <a:blip r:embed="rId3">
            <a:alphaModFix/>
          </a:blip>
          <a:stretch>
            <a:fillRect/>
          </a:stretch>
        </p:blipFill>
        <p:spPr>
          <a:xfrm>
            <a:off x="419869" y="1299625"/>
            <a:ext cx="2600325" cy="2752725"/>
          </a:xfrm>
          <a:prstGeom prst="rect">
            <a:avLst/>
          </a:prstGeom>
          <a:noFill/>
          <a:ln>
            <a:noFill/>
          </a:ln>
        </p:spPr>
      </p:pic>
      <p:sp>
        <p:nvSpPr>
          <p:cNvPr id="321" name="Google Shape;321;p51"/>
          <p:cNvSpPr txBox="1"/>
          <p:nvPr/>
        </p:nvSpPr>
        <p:spPr>
          <a:xfrm>
            <a:off x="220038" y="15683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pic>
        <p:nvPicPr>
          <p:cNvPr id="322" name="Google Shape;322;p51"/>
          <p:cNvPicPr preferRelativeResize="0"/>
          <p:nvPr/>
        </p:nvPicPr>
        <p:blipFill>
          <a:blip r:embed="rId4">
            <a:alphaModFix/>
          </a:blip>
          <a:stretch>
            <a:fillRect/>
          </a:stretch>
        </p:blipFill>
        <p:spPr>
          <a:xfrm>
            <a:off x="3141599" y="2091988"/>
            <a:ext cx="2860825" cy="1952625"/>
          </a:xfrm>
          <a:prstGeom prst="rect">
            <a:avLst/>
          </a:prstGeom>
          <a:noFill/>
          <a:ln>
            <a:noFill/>
          </a:ln>
        </p:spPr>
      </p:pic>
      <p:sp>
        <p:nvSpPr>
          <p:cNvPr id="323" name="Google Shape;323;p51"/>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 </a:t>
            </a:r>
            <a:endParaRPr/>
          </a:p>
        </p:txBody>
      </p:sp>
      <p:pic>
        <p:nvPicPr>
          <p:cNvPr id="324" name="Google Shape;324;p51"/>
          <p:cNvPicPr preferRelativeResize="0"/>
          <p:nvPr/>
        </p:nvPicPr>
        <p:blipFill>
          <a:blip r:embed="rId5">
            <a:alphaModFix/>
          </a:blip>
          <a:stretch>
            <a:fillRect/>
          </a:stretch>
        </p:blipFill>
        <p:spPr>
          <a:xfrm>
            <a:off x="4926875" y="857250"/>
            <a:ext cx="2333500" cy="1436000"/>
          </a:xfrm>
          <a:prstGeom prst="rect">
            <a:avLst/>
          </a:prstGeom>
          <a:noFill/>
          <a:ln>
            <a:noFill/>
          </a:ln>
        </p:spPr>
      </p:pic>
      <p:pic>
        <p:nvPicPr>
          <p:cNvPr id="325" name="Google Shape;325;p51"/>
          <p:cNvPicPr preferRelativeResize="0"/>
          <p:nvPr/>
        </p:nvPicPr>
        <p:blipFill>
          <a:blip r:embed="rId6">
            <a:alphaModFix/>
          </a:blip>
          <a:stretch>
            <a:fillRect/>
          </a:stretch>
        </p:blipFill>
        <p:spPr>
          <a:xfrm>
            <a:off x="6002425" y="2473470"/>
            <a:ext cx="3000000" cy="11896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82" name="Google Shape;82;p16"/>
          <p:cNvSpPr txBox="1"/>
          <p:nvPr>
            <p:ph idx="1" type="body"/>
          </p:nvPr>
        </p:nvSpPr>
        <p:spPr>
          <a:xfrm>
            <a:off x="311700" y="1147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600">
                <a:latin typeface="Arial"/>
                <a:ea typeface="Arial"/>
                <a:cs typeface="Arial"/>
                <a:sym typeface="Arial"/>
              </a:rPr>
              <a:t>Observation Example</a:t>
            </a:r>
            <a:endParaRPr i="1"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graphicFrame>
        <p:nvGraphicFramePr>
          <p:cNvPr id="83" name="Google Shape;83;p16"/>
          <p:cNvGraphicFramePr/>
          <p:nvPr/>
        </p:nvGraphicFramePr>
        <p:xfrm>
          <a:off x="463475" y="1645000"/>
          <a:ext cx="3000000" cy="3000000"/>
        </p:xfrm>
        <a:graphic>
          <a:graphicData uri="http://schemas.openxmlformats.org/drawingml/2006/table">
            <a:tbl>
              <a:tblPr>
                <a:noFill/>
                <a:tableStyleId>{8E57B91E-2B6E-4894-9C7D-DD5A2C3EAC96}</a:tableStyleId>
              </a:tblPr>
              <a:tblGrid>
                <a:gridCol w="1360675"/>
                <a:gridCol w="1621000"/>
              </a:tblGrid>
              <a:tr h="35712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Department</a:t>
                      </a:r>
                      <a:endParaRPr b="1" i="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HHS</a:t>
                      </a:r>
                      <a:endParaRPr>
                        <a:latin typeface="Times New Roman"/>
                        <a:ea typeface="Times New Roman"/>
                        <a:cs typeface="Times New Roman"/>
                        <a:sym typeface="Times New Roman"/>
                      </a:endParaRPr>
                    </a:p>
                  </a:txBody>
                  <a:tcPr marT="91425" marB="91425" marR="91425" marL="91425"/>
                </a:tc>
              </a:tr>
              <a:tr h="357125">
                <a:tc>
                  <a:txBody>
                    <a:bodyPr/>
                    <a:lstStyle/>
                    <a:p>
                      <a:pPr indent="0" lvl="0" marL="0" rtl="0" algn="l">
                        <a:spcBef>
                          <a:spcPts val="0"/>
                        </a:spcBef>
                        <a:spcAft>
                          <a:spcPts val="0"/>
                        </a:spcAft>
                        <a:buClr>
                          <a:srgbClr val="000000"/>
                        </a:buClr>
                        <a:buSzPts val="1100"/>
                        <a:buFont typeface="Arial"/>
                        <a:buNone/>
                      </a:pPr>
                      <a:r>
                        <a:rPr b="1" lang="en">
                          <a:latin typeface="Times New Roman"/>
                          <a:ea typeface="Times New Roman"/>
                          <a:cs typeface="Times New Roman"/>
                          <a:sym typeface="Times New Roman"/>
                        </a:rPr>
                        <a:t>Position</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Nutritionist</a:t>
                      </a:r>
                      <a:endParaRPr>
                        <a:latin typeface="Times New Roman"/>
                        <a:ea typeface="Times New Roman"/>
                        <a:cs typeface="Times New Roman"/>
                        <a:sym typeface="Times New Roman"/>
                      </a:endParaRPr>
                    </a:p>
                  </a:txBody>
                  <a:tcPr marT="91425" marB="91425" marR="91425" marL="91425"/>
                </a:tc>
              </a:tr>
              <a:tr h="35712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Position</a:t>
                      </a: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1098</a:t>
                      </a:r>
                      <a:endParaRPr>
                        <a:latin typeface="Times New Roman"/>
                        <a:ea typeface="Times New Roman"/>
                        <a:cs typeface="Times New Roman"/>
                        <a:sym typeface="Times New Roman"/>
                      </a:endParaRPr>
                    </a:p>
                  </a:txBody>
                  <a:tcPr marT="91425" marB="91425" marR="91425" marL="91425"/>
                </a:tc>
              </a:tr>
              <a:tr h="357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Employee</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Vacant</a:t>
                      </a:r>
                      <a:endParaRPr>
                        <a:latin typeface="Times New Roman"/>
                        <a:ea typeface="Times New Roman"/>
                        <a:cs typeface="Times New Roman"/>
                        <a:sym typeface="Times New Roman"/>
                      </a:endParaRPr>
                    </a:p>
                  </a:txBody>
                  <a:tcPr marT="91425" marB="91425" marR="91425" marL="91425"/>
                </a:tc>
              </a:tr>
              <a:tr h="357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Column 1</a:t>
                      </a:r>
                      <a:endParaRPr b="1" i="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txBody>
                  <a:tcPr marT="91425" marB="91425" marR="91425" marL="91425"/>
                </a:tc>
              </a:tr>
              <a:tr h="35712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Employee #</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a:t>
                      </a:r>
                      <a:endParaRPr>
                        <a:latin typeface="Times New Roman"/>
                        <a:ea typeface="Times New Roman"/>
                        <a:cs typeface="Times New Roman"/>
                        <a:sym typeface="Times New Roman"/>
                      </a:endParaRPr>
                    </a:p>
                  </a:txBody>
                  <a:tcPr marT="91425" marB="91425" marR="91425" marL="91425"/>
                </a:tc>
              </a:tr>
              <a:tr h="357125">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Assigned FTE</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a:t>
                      </a:r>
                      <a:endParaRPr>
                        <a:latin typeface="Times New Roman"/>
                        <a:ea typeface="Times New Roman"/>
                        <a:cs typeface="Times New Roman"/>
                        <a:sym typeface="Times New Roman"/>
                      </a:endParaRPr>
                    </a:p>
                  </a:txBody>
                  <a:tcPr marT="91425" marB="91425" marR="91425" marL="91425"/>
                </a:tc>
              </a:tr>
              <a:tr h="337000">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Budgeted FTE</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1.00</a:t>
                      </a:r>
                      <a:endParaRPr>
                        <a:latin typeface="Times New Roman"/>
                        <a:ea typeface="Times New Roman"/>
                        <a:cs typeface="Times New Roman"/>
                        <a:sym typeface="Times New Roman"/>
                      </a:endParaRPr>
                    </a:p>
                  </a:txBody>
                  <a:tcPr marT="91425" marB="91425" marR="91425" marL="91425"/>
                </a:tc>
              </a:tr>
            </a:tbl>
          </a:graphicData>
        </a:graphic>
      </p:graphicFrame>
      <p:graphicFrame>
        <p:nvGraphicFramePr>
          <p:cNvPr id="84" name="Google Shape;84;p16"/>
          <p:cNvGraphicFramePr/>
          <p:nvPr/>
        </p:nvGraphicFramePr>
        <p:xfrm>
          <a:off x="3590325" y="1630200"/>
          <a:ext cx="3000000" cy="3000000"/>
        </p:xfrm>
        <a:graphic>
          <a:graphicData uri="http://schemas.openxmlformats.org/drawingml/2006/table">
            <a:tbl>
              <a:tblPr>
                <a:noFill/>
                <a:tableStyleId>{8E57B91E-2B6E-4894-9C7D-DD5A2C3EAC96}</a:tableStyleId>
              </a:tblPr>
              <a:tblGrid>
                <a:gridCol w="1360675"/>
                <a:gridCol w="1621000"/>
              </a:tblGrid>
              <a:tr h="425800">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Asg Grade</a:t>
                      </a:r>
                      <a:endParaRPr b="1" i="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a:t>
                      </a:r>
                      <a:endParaRPr>
                        <a:latin typeface="Times New Roman"/>
                        <a:ea typeface="Times New Roman"/>
                        <a:cs typeface="Times New Roman"/>
                        <a:sym typeface="Times New Roman"/>
                      </a:endParaRPr>
                    </a:p>
                  </a:txBody>
                  <a:tcPr marT="91425" marB="91425" marR="91425" marL="91425"/>
                </a:tc>
              </a:tr>
              <a:tr h="373150">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Pos Grade</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06.C53 A</a:t>
                      </a:r>
                      <a:endParaRPr>
                        <a:latin typeface="Times New Roman"/>
                        <a:ea typeface="Times New Roman"/>
                        <a:cs typeface="Times New Roman"/>
                        <a:sym typeface="Times New Roman"/>
                      </a:endParaRPr>
                    </a:p>
                  </a:txBody>
                  <a:tcPr marT="91425" marB="91425" marR="91425" marL="91425"/>
                </a:tc>
              </a:tr>
              <a:tr h="373150">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PF Flag</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29057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Unit</a:t>
                      </a:r>
                      <a:endParaRPr b="1">
                        <a:solidFill>
                          <a:schemeClr val="dk1"/>
                        </a:solidFill>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06</a:t>
                      </a:r>
                      <a:endParaRPr>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29057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Org w/in Dept</a:t>
                      </a:r>
                      <a:endParaRPr b="1">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Maternal Child HS</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57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Pos Start Date</a:t>
                      </a:r>
                      <a:endParaRPr b="1" i="1">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08-Jan-2023</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57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Pos End Date</a:t>
                      </a:r>
                      <a:endParaRPr b="1">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31-Dec-4712</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57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Bilingual</a:t>
                      </a:r>
                      <a:endParaRPr b="1">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85" name="Google Shape;85;p16"/>
          <p:cNvGraphicFramePr/>
          <p:nvPr/>
        </p:nvGraphicFramePr>
        <p:xfrm>
          <a:off x="6717200" y="1617050"/>
          <a:ext cx="3000000" cy="3000000"/>
        </p:xfrm>
        <a:graphic>
          <a:graphicData uri="http://schemas.openxmlformats.org/drawingml/2006/table">
            <a:tbl>
              <a:tblPr>
                <a:noFill/>
                <a:tableStyleId>{8E57B91E-2B6E-4894-9C7D-DD5A2C3EAC96}</a:tableStyleId>
              </a:tblPr>
              <a:tblGrid>
                <a:gridCol w="1360675"/>
                <a:gridCol w="994850"/>
              </a:tblGrid>
              <a:tr h="258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Language</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a:t>
                      </a:r>
                      <a:endParaRPr>
                        <a:latin typeface="Times New Roman"/>
                        <a:ea typeface="Times New Roman"/>
                        <a:cs typeface="Times New Roman"/>
                        <a:sym typeface="Times New Roman"/>
                      </a:endParaRPr>
                    </a:p>
                  </a:txBody>
                  <a:tcPr marT="91425" marB="91425" marR="91425" marL="91425"/>
                </a:tc>
              </a:tr>
              <a:tr h="258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Cash Handler</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Y</a:t>
                      </a:r>
                      <a:endParaRPr>
                        <a:latin typeface="Times New Roman"/>
                        <a:ea typeface="Times New Roman"/>
                        <a:cs typeface="Times New Roman"/>
                        <a:sym typeface="Times New Roman"/>
                      </a:endParaRPr>
                    </a:p>
                  </a:txBody>
                  <a:tcPr marT="91425" marB="91425" marR="91425" marL="91425"/>
                </a:tc>
              </a:tr>
              <a:tr h="258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Credit Card </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t>
                      </a:r>
                      <a:endParaRPr>
                        <a:latin typeface="Times New Roman"/>
                        <a:ea typeface="Times New Roman"/>
                        <a:cs typeface="Times New Roman"/>
                        <a:sym typeface="Times New Roman"/>
                      </a:endParaRPr>
                    </a:p>
                  </a:txBody>
                  <a:tcPr marT="91425" marB="91425" marR="91425" marL="91425"/>
                </a:tc>
              </a:tr>
              <a:tr h="258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Job#</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582</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Disclaimer</a:t>
            </a:r>
            <a:endParaRPr/>
          </a:p>
        </p:txBody>
      </p:sp>
      <p:sp>
        <p:nvSpPr>
          <p:cNvPr id="331" name="Google Shape;331;p52"/>
          <p:cNvSpPr txBox="1"/>
          <p:nvPr>
            <p:ph idx="1" type="body"/>
          </p:nvPr>
        </p:nvSpPr>
        <p:spPr>
          <a:xfrm>
            <a:off x="311700" y="1147225"/>
            <a:ext cx="8520600" cy="3354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lang="en" sz="1600">
                <a:latin typeface="Arial"/>
                <a:ea typeface="Arial"/>
                <a:cs typeface="Arial"/>
                <a:sym typeface="Arial"/>
              </a:rPr>
              <a:t>Please note that these are preliminary observations and more detailed information would be required for an in-depth analysis. For example, it would be beneficial to know the total number of each position, the history of vacancies for each role, and other relevant details about working conditions or benefits.</a:t>
            </a:r>
            <a:endParaRPr sz="1600">
              <a:latin typeface="Arial"/>
              <a:ea typeface="Arial"/>
              <a:cs typeface="Arial"/>
              <a:sym typeface="Arial"/>
            </a:endParaRPr>
          </a:p>
          <a:p>
            <a:pPr indent="0" lvl="0" marL="457200" rtl="0" algn="l">
              <a:spcBef>
                <a:spcPts val="0"/>
              </a:spcBef>
              <a:spcAft>
                <a:spcPts val="0"/>
              </a:spcAft>
              <a:buNone/>
            </a:pPr>
            <a:r>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When we look at the current dataset, all we have at disposition is job postings, some still open and some filled; we can look at trends for what it pertains the kind of jobs that are being advertised, what departments are involved, and different frequency metrics.</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53"/>
          <p:cNvSpPr txBox="1"/>
          <p:nvPr>
            <p:ph idx="4294967295" type="ctrTitle"/>
          </p:nvPr>
        </p:nvSpPr>
        <p:spPr>
          <a:xfrm>
            <a:off x="822725" y="1307544"/>
            <a:ext cx="5561100" cy="1159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6000">
                <a:solidFill>
                  <a:schemeClr val="accent2"/>
                </a:solidFill>
              </a:rPr>
              <a:t>Thank you for your attention.</a:t>
            </a:r>
            <a:endParaRPr sz="6000">
              <a:solidFill>
                <a:schemeClr val="accent2"/>
              </a:solidFill>
            </a:endParaRPr>
          </a:p>
        </p:txBody>
      </p:sp>
      <p:sp>
        <p:nvSpPr>
          <p:cNvPr id="337" name="Google Shape;337;p53"/>
          <p:cNvSpPr txBox="1"/>
          <p:nvPr>
            <p:ph idx="4294967295" type="subTitle"/>
          </p:nvPr>
        </p:nvSpPr>
        <p:spPr>
          <a:xfrm>
            <a:off x="1516550" y="2571738"/>
            <a:ext cx="5561100" cy="7848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sz="6000">
                <a:solidFill>
                  <a:schemeClr val="accent2"/>
                </a:solidFill>
                <a:latin typeface="Economica"/>
                <a:ea typeface="Economica"/>
                <a:cs typeface="Economica"/>
                <a:sym typeface="Economica"/>
              </a:rPr>
              <a:t>Any Questions?</a:t>
            </a:r>
            <a:endParaRPr b="1" sz="4800">
              <a:solidFill>
                <a:srgbClr val="434343"/>
              </a:solidFill>
            </a:endParaRPr>
          </a:p>
        </p:txBody>
      </p:sp>
      <p:pic>
        <p:nvPicPr>
          <p:cNvPr id="338" name="Google Shape;338;p53"/>
          <p:cNvPicPr preferRelativeResize="0"/>
          <p:nvPr/>
        </p:nvPicPr>
        <p:blipFill>
          <a:blip r:embed="rId3">
            <a:alphaModFix/>
          </a:blip>
          <a:stretch>
            <a:fillRect/>
          </a:stretch>
        </p:blipFill>
        <p:spPr>
          <a:xfrm>
            <a:off x="6943475" y="294450"/>
            <a:ext cx="1814975" cy="181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91" name="Google Shape;91;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600">
                <a:latin typeface="Arial"/>
                <a:ea typeface="Arial"/>
                <a:cs typeface="Arial"/>
                <a:sym typeface="Arial"/>
              </a:rPr>
              <a:t>Occam’s Razor </a:t>
            </a:r>
            <a:endParaRPr b="1" i="1"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rPr lang="en" sz="1600">
                <a:latin typeface="Arial"/>
                <a:ea typeface="Arial"/>
                <a:cs typeface="Arial"/>
                <a:sym typeface="Arial"/>
              </a:rPr>
              <a:t>In philosophy, Occam's razor is the problem-solving principle that recommends searching for explanations constructed with the smallest possible set of elements. It is also known as the </a:t>
            </a:r>
            <a:r>
              <a:rPr i="1" lang="en" sz="1600">
                <a:latin typeface="Arial"/>
                <a:ea typeface="Arial"/>
                <a:cs typeface="Arial"/>
                <a:sym typeface="Arial"/>
              </a:rPr>
              <a:t>principle of parsimony</a:t>
            </a:r>
            <a:r>
              <a:rPr lang="en" sz="1600">
                <a:latin typeface="Arial"/>
                <a:ea typeface="Arial"/>
                <a:cs typeface="Arial"/>
                <a:sym typeface="Arial"/>
              </a:rPr>
              <a:t>, which translates as "</a:t>
            </a:r>
            <a:r>
              <a:rPr b="1" i="1" lang="en" sz="1600">
                <a:latin typeface="Arial"/>
                <a:ea typeface="Arial"/>
                <a:cs typeface="Arial"/>
                <a:sym typeface="Arial"/>
              </a:rPr>
              <a:t>Entities must not be multiplied beyond necessity.</a:t>
            </a:r>
            <a:r>
              <a:rPr lang="en" sz="1600">
                <a:latin typeface="Arial"/>
                <a:ea typeface="Arial"/>
                <a:cs typeface="Arial"/>
                <a:sym typeface="Arial"/>
              </a:rPr>
              <a:t>"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330200" lvl="0" marL="914400" rtl="0" algn="l">
              <a:spcBef>
                <a:spcPts val="0"/>
              </a:spcBef>
              <a:spcAft>
                <a:spcPts val="0"/>
              </a:spcAft>
              <a:buClr>
                <a:srgbClr val="FF0000"/>
              </a:buClr>
              <a:buSzPts val="1600"/>
              <a:buFont typeface="Arial"/>
              <a:buChar char="❖"/>
            </a:pPr>
            <a:r>
              <a:rPr b="1" lang="en" sz="1600">
                <a:solidFill>
                  <a:srgbClr val="FF0000"/>
                </a:solidFill>
                <a:latin typeface="Arial"/>
                <a:ea typeface="Arial"/>
                <a:cs typeface="Arial"/>
                <a:sym typeface="Arial"/>
              </a:rPr>
              <a:t>Among many possible theories/solutions,choose the simplest scientific explanation that fits the evidence</a:t>
            </a:r>
            <a:endParaRPr b="1" sz="1600">
              <a:solidFill>
                <a:srgbClr val="FF0000"/>
              </a:solidFill>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97" name="Google Shape;97;p18"/>
          <p:cNvSpPr txBox="1"/>
          <p:nvPr>
            <p:ph idx="1" type="body"/>
          </p:nvPr>
        </p:nvSpPr>
        <p:spPr>
          <a:xfrm>
            <a:off x="311700" y="1147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600">
                <a:latin typeface="Arial"/>
                <a:ea typeface="Arial"/>
                <a:cs typeface="Arial"/>
                <a:sym typeface="Arial"/>
              </a:rPr>
              <a:t>Irrelevant Features</a:t>
            </a:r>
            <a:endParaRPr i="1"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graphicFrame>
        <p:nvGraphicFramePr>
          <p:cNvPr id="98" name="Google Shape;98;p18"/>
          <p:cNvGraphicFramePr/>
          <p:nvPr/>
        </p:nvGraphicFramePr>
        <p:xfrm>
          <a:off x="463475" y="1645000"/>
          <a:ext cx="3000000" cy="3000000"/>
        </p:xfrm>
        <a:graphic>
          <a:graphicData uri="http://schemas.openxmlformats.org/drawingml/2006/table">
            <a:tbl>
              <a:tblPr>
                <a:noFill/>
                <a:tableStyleId>{8E57B91E-2B6E-4894-9C7D-DD5A2C3EAC96}</a:tableStyleId>
              </a:tblPr>
              <a:tblGrid>
                <a:gridCol w="1360675"/>
                <a:gridCol w="1621000"/>
              </a:tblGrid>
              <a:tr h="357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Department</a:t>
                      </a:r>
                      <a:endParaRPr b="1" i="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HHS</a:t>
                      </a:r>
                      <a:endParaRPr>
                        <a:latin typeface="Times New Roman"/>
                        <a:ea typeface="Times New Roman"/>
                        <a:cs typeface="Times New Roman"/>
                        <a:sym typeface="Times New Roman"/>
                      </a:endParaRPr>
                    </a:p>
                  </a:txBody>
                  <a:tcPr marT="91425" marB="91425" marR="91425" marL="91425"/>
                </a:tc>
              </a:tr>
              <a:tr h="35712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Position</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Nutritionist</a:t>
                      </a:r>
                      <a:endParaRPr>
                        <a:latin typeface="Times New Roman"/>
                        <a:ea typeface="Times New Roman"/>
                        <a:cs typeface="Times New Roman"/>
                        <a:sym typeface="Times New Roman"/>
                      </a:endParaRPr>
                    </a:p>
                  </a:txBody>
                  <a:tcPr marT="91425" marB="91425" marR="91425" marL="91425"/>
                </a:tc>
              </a:tr>
              <a:tr h="357125">
                <a:tc>
                  <a:txBody>
                    <a:bodyPr/>
                    <a:lstStyle/>
                    <a:p>
                      <a:pPr indent="0" lvl="0" marL="0" rtl="0" algn="l">
                        <a:spcBef>
                          <a:spcPts val="0"/>
                        </a:spcBef>
                        <a:spcAft>
                          <a:spcPts val="0"/>
                        </a:spcAft>
                        <a:buNone/>
                      </a:pPr>
                      <a:r>
                        <a:rPr b="1" lang="en">
                          <a:solidFill>
                            <a:srgbClr val="FF0000"/>
                          </a:solidFill>
                          <a:latin typeface="Times New Roman"/>
                          <a:ea typeface="Times New Roman"/>
                          <a:cs typeface="Times New Roman"/>
                          <a:sym typeface="Times New Roman"/>
                        </a:rPr>
                        <a:t>Position #</a:t>
                      </a:r>
                      <a:endParaRPr b="1">
                        <a:solidFill>
                          <a:srgbClr val="FF0000"/>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1098</a:t>
                      </a:r>
                      <a:endParaRPr>
                        <a:solidFill>
                          <a:srgbClr val="FF0000"/>
                        </a:solidFill>
                        <a:latin typeface="Times New Roman"/>
                        <a:ea typeface="Times New Roman"/>
                        <a:cs typeface="Times New Roman"/>
                        <a:sym typeface="Times New Roman"/>
                      </a:endParaRPr>
                    </a:p>
                  </a:txBody>
                  <a:tcPr marT="91425" marB="91425" marR="91425" marL="91425"/>
                </a:tc>
              </a:tr>
              <a:tr h="357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Employee</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Vacant</a:t>
                      </a:r>
                      <a:endParaRPr>
                        <a:latin typeface="Times New Roman"/>
                        <a:ea typeface="Times New Roman"/>
                        <a:cs typeface="Times New Roman"/>
                        <a:sym typeface="Times New Roman"/>
                      </a:endParaRPr>
                    </a:p>
                  </a:txBody>
                  <a:tcPr marT="91425" marB="91425" marR="91425" marL="91425"/>
                </a:tc>
              </a:tr>
              <a:tr h="357125">
                <a:tc>
                  <a:txBody>
                    <a:bodyPr/>
                    <a:lstStyle/>
                    <a:p>
                      <a:pPr indent="0" lvl="0" marL="0" rtl="0" algn="l">
                        <a:spcBef>
                          <a:spcPts val="0"/>
                        </a:spcBef>
                        <a:spcAft>
                          <a:spcPts val="0"/>
                        </a:spcAft>
                        <a:buNone/>
                      </a:pPr>
                      <a:r>
                        <a:rPr b="1" lang="en">
                          <a:solidFill>
                            <a:srgbClr val="FF0000"/>
                          </a:solidFill>
                          <a:latin typeface="Times New Roman"/>
                          <a:ea typeface="Times New Roman"/>
                          <a:cs typeface="Times New Roman"/>
                          <a:sym typeface="Times New Roman"/>
                        </a:rPr>
                        <a:t>Column 1</a:t>
                      </a:r>
                      <a:endParaRPr b="1" i="1">
                        <a:solidFill>
                          <a:srgbClr val="FF0000"/>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solidFill>
                          <a:srgbClr val="FF0000"/>
                        </a:solidFill>
                        <a:latin typeface="Times New Roman"/>
                        <a:ea typeface="Times New Roman"/>
                        <a:cs typeface="Times New Roman"/>
                        <a:sym typeface="Times New Roman"/>
                      </a:endParaRPr>
                    </a:p>
                  </a:txBody>
                  <a:tcPr marT="91425" marB="91425" marR="91425" marL="91425"/>
                </a:tc>
              </a:tr>
              <a:tr h="357125">
                <a:tc>
                  <a:txBody>
                    <a:bodyPr/>
                    <a:lstStyle/>
                    <a:p>
                      <a:pPr indent="0" lvl="0" marL="0" rtl="0" algn="l">
                        <a:spcBef>
                          <a:spcPts val="0"/>
                        </a:spcBef>
                        <a:spcAft>
                          <a:spcPts val="0"/>
                        </a:spcAft>
                        <a:buNone/>
                      </a:pPr>
                      <a:r>
                        <a:rPr b="1" lang="en">
                          <a:solidFill>
                            <a:srgbClr val="FF0000"/>
                          </a:solidFill>
                          <a:latin typeface="Times New Roman"/>
                          <a:ea typeface="Times New Roman"/>
                          <a:cs typeface="Times New Roman"/>
                          <a:sym typeface="Times New Roman"/>
                        </a:rPr>
                        <a:t>Employee #</a:t>
                      </a:r>
                      <a:endParaRPr b="1">
                        <a:solidFill>
                          <a:srgbClr val="FF0000"/>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n/a</a:t>
                      </a:r>
                      <a:endParaRPr>
                        <a:solidFill>
                          <a:srgbClr val="FF0000"/>
                        </a:solidFill>
                        <a:latin typeface="Times New Roman"/>
                        <a:ea typeface="Times New Roman"/>
                        <a:cs typeface="Times New Roman"/>
                        <a:sym typeface="Times New Roman"/>
                      </a:endParaRPr>
                    </a:p>
                  </a:txBody>
                  <a:tcPr marT="91425" marB="91425" marR="91425" marL="91425"/>
                </a:tc>
              </a:tr>
              <a:tr h="357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Assigned FTE</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a:t>
                      </a:r>
                      <a:endParaRPr>
                        <a:latin typeface="Times New Roman"/>
                        <a:ea typeface="Times New Roman"/>
                        <a:cs typeface="Times New Roman"/>
                        <a:sym typeface="Times New Roman"/>
                      </a:endParaRPr>
                    </a:p>
                  </a:txBody>
                  <a:tcPr marT="91425" marB="91425" marR="91425" marL="91425"/>
                </a:tc>
              </a:tr>
              <a:tr h="337000">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Budgeted FTE</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1.00</a:t>
                      </a:r>
                      <a:endParaRPr>
                        <a:latin typeface="Times New Roman"/>
                        <a:ea typeface="Times New Roman"/>
                        <a:cs typeface="Times New Roman"/>
                        <a:sym typeface="Times New Roman"/>
                      </a:endParaRPr>
                    </a:p>
                  </a:txBody>
                  <a:tcPr marT="91425" marB="91425" marR="91425" marL="91425"/>
                </a:tc>
              </a:tr>
            </a:tbl>
          </a:graphicData>
        </a:graphic>
      </p:graphicFrame>
      <p:graphicFrame>
        <p:nvGraphicFramePr>
          <p:cNvPr id="99" name="Google Shape;99;p18"/>
          <p:cNvGraphicFramePr/>
          <p:nvPr/>
        </p:nvGraphicFramePr>
        <p:xfrm>
          <a:off x="3590325" y="1630200"/>
          <a:ext cx="3000000" cy="3000000"/>
        </p:xfrm>
        <a:graphic>
          <a:graphicData uri="http://schemas.openxmlformats.org/drawingml/2006/table">
            <a:tbl>
              <a:tblPr>
                <a:noFill/>
                <a:tableStyleId>{8E57B91E-2B6E-4894-9C7D-DD5A2C3EAC96}</a:tableStyleId>
              </a:tblPr>
              <a:tblGrid>
                <a:gridCol w="1360675"/>
                <a:gridCol w="1621000"/>
              </a:tblGrid>
              <a:tr h="425800">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Asg Grade</a:t>
                      </a:r>
                      <a:endParaRPr b="1" i="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a:t>
                      </a:r>
                      <a:endParaRPr>
                        <a:latin typeface="Times New Roman"/>
                        <a:ea typeface="Times New Roman"/>
                        <a:cs typeface="Times New Roman"/>
                        <a:sym typeface="Times New Roman"/>
                      </a:endParaRPr>
                    </a:p>
                  </a:txBody>
                  <a:tcPr marT="91425" marB="91425" marR="91425" marL="91425"/>
                </a:tc>
              </a:tr>
              <a:tr h="373150">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Pos Grade</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06.C53 A</a:t>
                      </a:r>
                      <a:endParaRPr>
                        <a:latin typeface="Times New Roman"/>
                        <a:ea typeface="Times New Roman"/>
                        <a:cs typeface="Times New Roman"/>
                        <a:sym typeface="Times New Roman"/>
                      </a:endParaRPr>
                    </a:p>
                  </a:txBody>
                  <a:tcPr marT="91425" marB="91425" marR="91425" marL="91425"/>
                </a:tc>
              </a:tr>
              <a:tr h="373150">
                <a:tc>
                  <a:txBody>
                    <a:bodyPr/>
                    <a:lstStyle/>
                    <a:p>
                      <a:pPr indent="0" lvl="0" marL="0" rtl="0" algn="l">
                        <a:spcBef>
                          <a:spcPts val="0"/>
                        </a:spcBef>
                        <a:spcAft>
                          <a:spcPts val="0"/>
                        </a:spcAft>
                        <a:buNone/>
                      </a:pPr>
                      <a:r>
                        <a:rPr b="1" lang="en">
                          <a:solidFill>
                            <a:srgbClr val="FF0000"/>
                          </a:solidFill>
                          <a:latin typeface="Times New Roman"/>
                          <a:ea typeface="Times New Roman"/>
                          <a:cs typeface="Times New Roman"/>
                          <a:sym typeface="Times New Roman"/>
                        </a:rPr>
                        <a:t>PF Flag</a:t>
                      </a:r>
                      <a:endParaRPr b="1">
                        <a:solidFill>
                          <a:srgbClr val="FF0000"/>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solidFill>
                          <a:srgbClr val="FF0000"/>
                        </a:solidFill>
                        <a:latin typeface="Times New Roman"/>
                        <a:ea typeface="Times New Roman"/>
                        <a:cs typeface="Times New Roman"/>
                        <a:sym typeface="Times New Roman"/>
                      </a:endParaRPr>
                    </a:p>
                  </a:txBody>
                  <a:tcPr marT="91425" marB="91425" marR="91425" marL="91425"/>
                </a:tc>
              </a:tr>
              <a:tr h="29057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Unit</a:t>
                      </a:r>
                      <a:endParaRPr b="1">
                        <a:solidFill>
                          <a:schemeClr val="dk1"/>
                        </a:solidFill>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06</a:t>
                      </a:r>
                      <a:endParaRPr>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29057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Org w/in Dept</a:t>
                      </a:r>
                      <a:endParaRPr b="1">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Maternal Child HS</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57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Pos Start Date</a:t>
                      </a:r>
                      <a:endParaRPr b="1" i="1">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08-Jan-2023</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575">
                <a:tc>
                  <a:txBody>
                    <a:bodyPr/>
                    <a:lstStyle/>
                    <a:p>
                      <a:pPr indent="0" lvl="0" marL="0" rtl="0" algn="l">
                        <a:spcBef>
                          <a:spcPts val="0"/>
                        </a:spcBef>
                        <a:spcAft>
                          <a:spcPts val="0"/>
                        </a:spcAft>
                        <a:buNone/>
                      </a:pPr>
                      <a:r>
                        <a:rPr b="1" lang="en">
                          <a:solidFill>
                            <a:srgbClr val="FF0000"/>
                          </a:solidFill>
                          <a:latin typeface="Times New Roman"/>
                          <a:ea typeface="Times New Roman"/>
                          <a:cs typeface="Times New Roman"/>
                          <a:sym typeface="Times New Roman"/>
                        </a:rPr>
                        <a:t>Pos End Date</a:t>
                      </a:r>
                      <a:endParaRPr b="1">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0000"/>
                          </a:solidFill>
                          <a:latin typeface="Times New Roman"/>
                          <a:ea typeface="Times New Roman"/>
                          <a:cs typeface="Times New Roman"/>
                          <a:sym typeface="Times New Roman"/>
                        </a:rPr>
                        <a:t>31-Dec-4712</a:t>
                      </a:r>
                      <a:endParaRPr>
                        <a:solidFill>
                          <a:srgbClr val="FF0000"/>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57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Bilingual</a:t>
                      </a:r>
                      <a:endParaRPr b="1">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00" name="Google Shape;100;p18"/>
          <p:cNvGraphicFramePr/>
          <p:nvPr/>
        </p:nvGraphicFramePr>
        <p:xfrm>
          <a:off x="6717200" y="1617050"/>
          <a:ext cx="3000000" cy="3000000"/>
        </p:xfrm>
        <a:graphic>
          <a:graphicData uri="http://schemas.openxmlformats.org/drawingml/2006/table">
            <a:tbl>
              <a:tblPr>
                <a:noFill/>
                <a:tableStyleId>{8E57B91E-2B6E-4894-9C7D-DD5A2C3EAC96}</a:tableStyleId>
              </a:tblPr>
              <a:tblGrid>
                <a:gridCol w="1360675"/>
                <a:gridCol w="994850"/>
              </a:tblGrid>
              <a:tr h="258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Language</a:t>
                      </a:r>
                      <a:endParaRPr b="1">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8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Cash Handler</a:t>
                      </a:r>
                      <a:endParaRPr b="1">
                        <a:solidFill>
                          <a:schemeClr val="dk1"/>
                        </a:solidFill>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Y</a:t>
                      </a:r>
                      <a:endParaRPr>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r h="258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Credit Card </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t>
                      </a:r>
                      <a:endParaRPr>
                        <a:latin typeface="Times New Roman"/>
                        <a:ea typeface="Times New Roman"/>
                        <a:cs typeface="Times New Roman"/>
                        <a:sym typeface="Times New Roman"/>
                      </a:endParaRPr>
                    </a:p>
                  </a:txBody>
                  <a:tcPr marT="91425" marB="91425" marR="91425" marL="91425"/>
                </a:tc>
              </a:tr>
              <a:tr h="258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Job#</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582</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106" name="Google Shape;106;p19"/>
          <p:cNvSpPr txBox="1"/>
          <p:nvPr>
            <p:ph idx="1" type="body"/>
          </p:nvPr>
        </p:nvSpPr>
        <p:spPr>
          <a:xfrm>
            <a:off x="311700" y="1147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600">
                <a:latin typeface="Arial"/>
                <a:ea typeface="Arial"/>
                <a:cs typeface="Arial"/>
                <a:sym typeface="Arial"/>
              </a:rPr>
              <a:t>Reduced Observation</a:t>
            </a:r>
            <a:endParaRPr i="1"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graphicFrame>
        <p:nvGraphicFramePr>
          <p:cNvPr id="107" name="Google Shape;107;p19"/>
          <p:cNvGraphicFramePr/>
          <p:nvPr/>
        </p:nvGraphicFramePr>
        <p:xfrm>
          <a:off x="463475" y="1645000"/>
          <a:ext cx="3000000" cy="3000000"/>
        </p:xfrm>
        <a:graphic>
          <a:graphicData uri="http://schemas.openxmlformats.org/drawingml/2006/table">
            <a:tbl>
              <a:tblPr>
                <a:noFill/>
                <a:tableStyleId>{8E57B91E-2B6E-4894-9C7D-DD5A2C3EAC96}</a:tableStyleId>
              </a:tblPr>
              <a:tblGrid>
                <a:gridCol w="1360675"/>
                <a:gridCol w="1621000"/>
              </a:tblGrid>
              <a:tr h="357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Department</a:t>
                      </a:r>
                      <a:endParaRPr b="1" i="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HHS</a:t>
                      </a:r>
                      <a:endParaRPr>
                        <a:latin typeface="Times New Roman"/>
                        <a:ea typeface="Times New Roman"/>
                        <a:cs typeface="Times New Roman"/>
                        <a:sym typeface="Times New Roman"/>
                      </a:endParaRPr>
                    </a:p>
                  </a:txBody>
                  <a:tcPr marT="91425" marB="91425" marR="91425" marL="91425"/>
                </a:tc>
              </a:tr>
              <a:tr h="35712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Position</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Nutritionist</a:t>
                      </a:r>
                      <a:endParaRPr>
                        <a:latin typeface="Times New Roman"/>
                        <a:ea typeface="Times New Roman"/>
                        <a:cs typeface="Times New Roman"/>
                        <a:sym typeface="Times New Roman"/>
                      </a:endParaRPr>
                    </a:p>
                  </a:txBody>
                  <a:tcPr marT="91425" marB="91425" marR="91425" marL="91425"/>
                </a:tc>
              </a:tr>
              <a:tr h="357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Employee</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Vacant</a:t>
                      </a:r>
                      <a:endParaRPr>
                        <a:latin typeface="Times New Roman"/>
                        <a:ea typeface="Times New Roman"/>
                        <a:cs typeface="Times New Roman"/>
                        <a:sym typeface="Times New Roman"/>
                      </a:endParaRPr>
                    </a:p>
                  </a:txBody>
                  <a:tcPr marT="91425" marB="91425" marR="91425" marL="91425"/>
                </a:tc>
              </a:tr>
              <a:tr h="357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Assigned FTE</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a:t>
                      </a:r>
                      <a:endParaRPr>
                        <a:latin typeface="Times New Roman"/>
                        <a:ea typeface="Times New Roman"/>
                        <a:cs typeface="Times New Roman"/>
                        <a:sym typeface="Times New Roman"/>
                      </a:endParaRPr>
                    </a:p>
                  </a:txBody>
                  <a:tcPr marT="91425" marB="91425" marR="91425" marL="91425"/>
                </a:tc>
              </a:tr>
              <a:tr h="337000">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Budgeted FTE</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1.00</a:t>
                      </a:r>
                      <a:endParaRPr>
                        <a:latin typeface="Times New Roman"/>
                        <a:ea typeface="Times New Roman"/>
                        <a:cs typeface="Times New Roman"/>
                        <a:sym typeface="Times New Roman"/>
                      </a:endParaRPr>
                    </a:p>
                  </a:txBody>
                  <a:tcPr marT="91425" marB="91425" marR="91425" marL="91425"/>
                </a:tc>
              </a:tr>
            </a:tbl>
          </a:graphicData>
        </a:graphic>
      </p:graphicFrame>
      <p:graphicFrame>
        <p:nvGraphicFramePr>
          <p:cNvPr id="108" name="Google Shape;108;p19"/>
          <p:cNvGraphicFramePr/>
          <p:nvPr/>
        </p:nvGraphicFramePr>
        <p:xfrm>
          <a:off x="3590325" y="1630200"/>
          <a:ext cx="3000000" cy="3000000"/>
        </p:xfrm>
        <a:graphic>
          <a:graphicData uri="http://schemas.openxmlformats.org/drawingml/2006/table">
            <a:tbl>
              <a:tblPr>
                <a:noFill/>
                <a:tableStyleId>{8E57B91E-2B6E-4894-9C7D-DD5A2C3EAC96}</a:tableStyleId>
              </a:tblPr>
              <a:tblGrid>
                <a:gridCol w="1360675"/>
                <a:gridCol w="1621000"/>
              </a:tblGrid>
              <a:tr h="425800">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Asg Grade</a:t>
                      </a:r>
                      <a:endParaRPr b="1" i="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a:t>
                      </a:r>
                      <a:endParaRPr>
                        <a:latin typeface="Times New Roman"/>
                        <a:ea typeface="Times New Roman"/>
                        <a:cs typeface="Times New Roman"/>
                        <a:sym typeface="Times New Roman"/>
                      </a:endParaRPr>
                    </a:p>
                  </a:txBody>
                  <a:tcPr marT="91425" marB="91425" marR="91425" marL="91425"/>
                </a:tc>
              </a:tr>
              <a:tr h="373150">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Pos Grade</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06.C53 A</a:t>
                      </a:r>
                      <a:endParaRPr>
                        <a:latin typeface="Times New Roman"/>
                        <a:ea typeface="Times New Roman"/>
                        <a:cs typeface="Times New Roman"/>
                        <a:sym typeface="Times New Roman"/>
                      </a:endParaRPr>
                    </a:p>
                  </a:txBody>
                  <a:tcPr marT="91425" marB="91425" marR="91425" marL="91425"/>
                </a:tc>
              </a:tr>
              <a:tr h="29057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Unit</a:t>
                      </a:r>
                      <a:endParaRPr b="1">
                        <a:solidFill>
                          <a:schemeClr val="dk1"/>
                        </a:solidFill>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06</a:t>
                      </a:r>
                      <a:endParaRPr>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29057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Org w/in Dept</a:t>
                      </a:r>
                      <a:endParaRPr b="1">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Maternal Child HS</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57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Pos Start Date</a:t>
                      </a:r>
                      <a:endParaRPr b="1" i="1">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08-Jan-2023</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057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Bilingual</a:t>
                      </a:r>
                      <a:endParaRPr b="1">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09" name="Google Shape;109;p19"/>
          <p:cNvGraphicFramePr/>
          <p:nvPr/>
        </p:nvGraphicFramePr>
        <p:xfrm>
          <a:off x="6717200" y="1617050"/>
          <a:ext cx="3000000" cy="3000000"/>
        </p:xfrm>
        <a:graphic>
          <a:graphicData uri="http://schemas.openxmlformats.org/drawingml/2006/table">
            <a:tbl>
              <a:tblPr>
                <a:noFill/>
                <a:tableStyleId>{8E57B91E-2B6E-4894-9C7D-DD5A2C3EAC96}</a:tableStyleId>
              </a:tblPr>
              <a:tblGrid>
                <a:gridCol w="1360675"/>
                <a:gridCol w="994850"/>
              </a:tblGrid>
              <a:tr h="258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Language</a:t>
                      </a:r>
                      <a:endParaRPr b="1">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a:t>
                      </a:r>
                      <a:endParaRPr>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8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Cash Handler</a:t>
                      </a:r>
                      <a:endParaRPr b="1">
                        <a:solidFill>
                          <a:schemeClr val="dk1"/>
                        </a:solidFill>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Y</a:t>
                      </a:r>
                      <a:endParaRPr>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r h="258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Credit Card </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a:t>
                      </a:r>
                      <a:endParaRPr>
                        <a:latin typeface="Times New Roman"/>
                        <a:ea typeface="Times New Roman"/>
                        <a:cs typeface="Times New Roman"/>
                        <a:sym typeface="Times New Roman"/>
                      </a:endParaRPr>
                    </a:p>
                  </a:txBody>
                  <a:tcPr marT="91425" marB="91425" marR="91425" marL="91425"/>
                </a:tc>
              </a:tr>
              <a:tr h="258125">
                <a:tc>
                  <a:txBody>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Job#</a:t>
                      </a:r>
                      <a:endParaRPr b="1">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582</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832300" y="2156100"/>
            <a:ext cx="34794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100"/>
              <a:t>Data Exploration</a:t>
            </a:r>
            <a:endParaRPr sz="5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General → Specific</a:t>
            </a:r>
            <a:endParaRPr/>
          </a:p>
        </p:txBody>
      </p:sp>
      <p:sp>
        <p:nvSpPr>
          <p:cNvPr id="120" name="Google Shape;120;p21"/>
          <p:cNvSpPr txBox="1"/>
          <p:nvPr>
            <p:ph idx="1" type="body"/>
          </p:nvPr>
        </p:nvSpPr>
        <p:spPr>
          <a:xfrm>
            <a:off x="311700" y="1147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i="1" sz="1600">
              <a:latin typeface="Arial"/>
              <a:ea typeface="Arial"/>
              <a:cs typeface="Arial"/>
              <a:sym typeface="Arial"/>
            </a:endParaRPr>
          </a:p>
          <a:p>
            <a:pPr indent="0" lvl="0" marL="0" rtl="0" algn="l">
              <a:spcBef>
                <a:spcPts val="0"/>
              </a:spcBef>
              <a:spcAft>
                <a:spcPts val="0"/>
              </a:spcAft>
              <a:buNone/>
            </a:pPr>
            <a:r>
              <a:rPr i="1" lang="en" sz="1600">
                <a:latin typeface="Arial"/>
                <a:ea typeface="Arial"/>
                <a:cs typeface="Arial"/>
                <a:sym typeface="Arial"/>
              </a:rPr>
              <a:t>Department </a:t>
            </a:r>
            <a:endParaRPr i="1" sz="1600">
              <a:latin typeface="Arial"/>
              <a:ea typeface="Arial"/>
              <a:cs typeface="Arial"/>
              <a:sym typeface="Arial"/>
            </a:endParaRPr>
          </a:p>
          <a:p>
            <a:pPr indent="457200" lvl="0" marL="0" rtl="0" algn="l">
              <a:spcBef>
                <a:spcPts val="0"/>
              </a:spcBef>
              <a:spcAft>
                <a:spcPts val="0"/>
              </a:spcAft>
              <a:buNone/>
            </a:pPr>
            <a:r>
              <a:rPr i="1" lang="en" sz="1600">
                <a:latin typeface="Arial"/>
                <a:ea typeface="Arial"/>
                <a:cs typeface="Arial"/>
                <a:sym typeface="Arial"/>
              </a:rPr>
              <a:t>→ Organization within Department </a:t>
            </a:r>
            <a:endParaRPr i="1" sz="1600">
              <a:latin typeface="Arial"/>
              <a:ea typeface="Arial"/>
              <a:cs typeface="Arial"/>
              <a:sym typeface="Arial"/>
            </a:endParaRPr>
          </a:p>
          <a:p>
            <a:pPr indent="457200" lvl="0" marL="457200" rtl="0" algn="l">
              <a:spcBef>
                <a:spcPts val="0"/>
              </a:spcBef>
              <a:spcAft>
                <a:spcPts val="0"/>
              </a:spcAft>
              <a:buNone/>
            </a:pPr>
            <a:r>
              <a:rPr i="1" lang="en" sz="1600">
                <a:latin typeface="Arial"/>
                <a:ea typeface="Arial"/>
                <a:cs typeface="Arial"/>
                <a:sym typeface="Arial"/>
              </a:rPr>
              <a:t>→ Unit  </a:t>
            </a:r>
            <a:endParaRPr i="1" sz="1600">
              <a:latin typeface="Arial"/>
              <a:ea typeface="Arial"/>
              <a:cs typeface="Arial"/>
              <a:sym typeface="Arial"/>
            </a:endParaRPr>
          </a:p>
          <a:p>
            <a:pPr indent="457200" lvl="0" marL="914400" rtl="0" algn="l">
              <a:spcBef>
                <a:spcPts val="0"/>
              </a:spcBef>
              <a:spcAft>
                <a:spcPts val="0"/>
              </a:spcAft>
              <a:buNone/>
            </a:pPr>
            <a:r>
              <a:rPr i="1" lang="en" sz="1600">
                <a:latin typeface="Arial"/>
                <a:ea typeface="Arial"/>
                <a:cs typeface="Arial"/>
                <a:sym typeface="Arial"/>
              </a:rPr>
              <a:t>→ Job# </a:t>
            </a:r>
            <a:endParaRPr i="1" sz="1600">
              <a:latin typeface="Arial"/>
              <a:ea typeface="Arial"/>
              <a:cs typeface="Arial"/>
              <a:sym typeface="Arial"/>
            </a:endParaRPr>
          </a:p>
          <a:p>
            <a:pPr indent="457200" lvl="0" marL="1371600" rtl="0" algn="l">
              <a:spcBef>
                <a:spcPts val="0"/>
              </a:spcBef>
              <a:spcAft>
                <a:spcPts val="0"/>
              </a:spcAft>
              <a:buNone/>
            </a:pPr>
            <a:r>
              <a:rPr i="1" lang="en" sz="1600">
                <a:latin typeface="Arial"/>
                <a:ea typeface="Arial"/>
                <a:cs typeface="Arial"/>
                <a:sym typeface="Arial"/>
              </a:rPr>
              <a:t>→ Position  </a:t>
            </a:r>
            <a:endParaRPr i="1"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