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2A8B2-3DF1-4687-9B24-D72CA4064196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95AB33-FDED-42FB-BC2C-CF65D390CCCC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80408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0CA2-4614-41A2-B6D0-7CA45B59CBE5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BEC92D-C8E2-4A8F-BF2D-75109D63012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69FF07-BB05-4114-B1E3-7C3B6DE8DE8F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932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E3AA5E-BD7D-4013-89D6-C97B955389BE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6522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5AA3EF-F244-4B65-AFCF-CCF424363F5C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554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916876-D372-4A89-8672-BAC77BAB710B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113E31D-E2AB-40D1-8B51-AFA5AFEF393A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000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B3804B-8DB7-4E1C-AC30-6BB19C9A7B16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6642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B86F1-A8C2-4E8C-A650-28D4B86DA54A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747228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344988-1C63-485B-9B8A-8D49EE1D3199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542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9FF145-BDDE-4626-AC68-931FAD4FDABA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79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2FA4C1-5DC8-45E8-AF33-8AB554A0AE2B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034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1C7E1D-3C75-4DAD-91BF-DB739C2481AD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605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5122BC-DC8B-4169-8E49-F72299D65947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127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EBB86F1-A8C2-4E8C-A650-28D4B86DA54A}" type="datetime1">
              <a:rPr lang="ru-RU" noProof="1" smtClean="0"/>
              <a:t>16.12.2020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3981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latin typeface="Times New Roman"/>
                <a:ea typeface="Times New Roman"/>
              </a:rPr>
              <a:t>Курсовой проект по дисциплине «Разработка мобильных приложений»</a:t>
            </a:r>
            <a:br>
              <a:rPr lang="ru-RU" sz="3600" spc="-1" dirty="0">
                <a:latin typeface="Times New Roman"/>
                <a:ea typeface="Times New Roman"/>
              </a:rPr>
            </a:br>
            <a:br>
              <a:rPr lang="ru-RU" sz="3600" spc="-1" dirty="0">
                <a:latin typeface="Times New Roman"/>
                <a:ea typeface="Times New Roman"/>
              </a:rPr>
            </a:br>
            <a:r>
              <a:rPr lang="ru-RU" sz="3600" spc="-1" dirty="0">
                <a:latin typeface="Times New Roman"/>
                <a:ea typeface="Times New Roman"/>
              </a:rPr>
              <a:t>Тема: «Разработка мобильного приложения для синтеза речи и чтения текстов»</a:t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3538" y="4858556"/>
            <a:ext cx="4774518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Выполнил: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Коробов А.Э.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Группа ИС18-1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4023038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Большакова-Стрекалова А.В.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048000" y="235756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spc="-1" dirty="0">
                <a:latin typeface="Times New Roman"/>
                <a:ea typeface="Times New Roman"/>
              </a:rPr>
              <a:t>МИНИСТЕРСТВО ПРОСВЕЩЕНИЯ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57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Тесты и установка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F356AD-16DA-42E0-B9D1-2194D119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967" y="-3296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8218B6-2EC8-4F14-8BCD-91B52881CAD8}"/>
              </a:ext>
            </a:extLst>
          </p:cNvPr>
          <p:cNvGrpSpPr/>
          <p:nvPr/>
        </p:nvGrpSpPr>
        <p:grpSpPr>
          <a:xfrm>
            <a:off x="1159126" y="1265274"/>
            <a:ext cx="9873748" cy="4670212"/>
            <a:chOff x="-1629634" y="1093894"/>
            <a:chExt cx="9873748" cy="4670212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569C70CC-62AE-45D3-BD33-3659839C0457}"/>
                </a:ext>
              </a:extLst>
            </p:cNvPr>
            <p:cNvGrpSpPr/>
            <p:nvPr/>
          </p:nvGrpSpPr>
          <p:grpSpPr>
            <a:xfrm>
              <a:off x="-1629634" y="1093894"/>
              <a:ext cx="4362356" cy="4670212"/>
              <a:chOff x="1770100" y="674890"/>
              <a:chExt cx="4844481" cy="5186363"/>
            </a:xfrm>
          </p:grpSpPr>
          <p:pic>
            <p:nvPicPr>
              <p:cNvPr id="1026" name="Рисунок 6">
                <a:extLst>
                  <a:ext uri="{FF2B5EF4-FFF2-40B4-BE49-F238E27FC236}">
                    <a16:creationId xmlns:a16="http://schemas.microsoft.com/office/drawing/2014/main" id="{18243565-8D9E-40EA-9148-D0E559AAF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100" y="910634"/>
                <a:ext cx="2238375" cy="469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Рисунок 7">
                <a:extLst>
                  <a:ext uri="{FF2B5EF4-FFF2-40B4-BE49-F238E27FC236}">
                    <a16:creationId xmlns:a16="http://schemas.microsoft.com/office/drawing/2014/main" id="{C034B971-37E1-46A0-924B-1597F1818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2846" y="674890"/>
                <a:ext cx="2451735" cy="5186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6ADBD5E0-054E-4C65-80A3-FD39101C4A70}"/>
                </a:ext>
              </a:extLst>
            </p:cNvPr>
            <p:cNvGrpSpPr/>
            <p:nvPr/>
          </p:nvGrpSpPr>
          <p:grpSpPr>
            <a:xfrm>
              <a:off x="3947886" y="1093894"/>
              <a:ext cx="4296228" cy="4670212"/>
              <a:chOff x="9627927" y="246173"/>
              <a:chExt cx="5397926" cy="5867814"/>
            </a:xfrm>
          </p:grpSpPr>
          <p:pic>
            <p:nvPicPr>
              <p:cNvPr id="8" name="Рисунок 7" descr="https://sun9-2.userapi.com/impg/DtKlNPgpyWP_IwOGtkEJNznVwvwiFj-lGctzUg/anKHBBHazok.jpg?size=498x1080&amp;quality=96&amp;sign=6d50a58c8cf7c566173f15f95bb09960&amp;type=album">
                <a:extLst>
                  <a:ext uri="{FF2B5EF4-FFF2-40B4-BE49-F238E27FC236}">
                    <a16:creationId xmlns:a16="http://schemas.microsoft.com/office/drawing/2014/main" id="{AAA98FCD-7C92-44BC-8870-04182DDF2954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7927" y="246173"/>
                <a:ext cx="2703326" cy="5867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10" name="Рисунок 9" descr="https://sun9-40.userapi.com/impg/ZsLY0qKo8SE2UudKvWjgrnWlqiG8vCmlGxZ6sQ/g8vQHbMXcZc.jpg?size=498x1080&amp;quality=96&amp;sign=1bc9d58a6ebe106de3f27704a704ac3d&amp;type=album">
                <a:extLst>
                  <a:ext uri="{FF2B5EF4-FFF2-40B4-BE49-F238E27FC236}">
                    <a16:creationId xmlns:a16="http://schemas.microsoft.com/office/drawing/2014/main" id="{4CE4A960-973F-48AD-90BF-1AED1CE53283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06173" y="457200"/>
                <a:ext cx="2519680" cy="54692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7011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результате написания данной курсовой работы было спроектировано и разработано мобильное приложение для синтеза речи и чтения текстов «</a:t>
            </a:r>
            <a:r>
              <a:rPr lang="en-US" dirty="0"/>
              <a:t>Chatty</a:t>
            </a:r>
            <a:r>
              <a:rPr lang="ru-RU" dirty="0"/>
              <a:t>».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r>
              <a:rPr lang="ru-RU" dirty="0"/>
              <a:t>В рамках курсовой работы были решены следующие задачи: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анализ предметной области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составление технического задания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описание структуры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интерфейса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логики</a:t>
            </a:r>
            <a:r>
              <a:rPr lang="en-US" sz="2800" dirty="0"/>
              <a:t> </a:t>
            </a:r>
            <a:r>
              <a:rPr lang="ru-RU" sz="2800" dirty="0"/>
              <a:t>взаимодействия компонентов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проведение тестирование и установка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718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18" y="28636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/>
                <a:ea typeface="Times New Roman"/>
                <a:cs typeface="+mj-cs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</a:t>
            </a:r>
            <a:r>
              <a:rPr lang="ru-RU" sz="1100" spc="-1" dirty="0">
                <a:latin typeface="Open Sans" panose="020B0606030504020204"/>
                <a:ea typeface="Times New Roman"/>
                <a:cs typeface="+mj-cs"/>
              </a:rPr>
              <a:t>Технологий и Строительства.</a:t>
            </a:r>
            <a:endParaRPr lang="en-US" sz="1200" spc="-1" dirty="0">
              <a:latin typeface="Open Sans" panose="020B0606030504020204"/>
              <a:ea typeface="Times New Roman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74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 и задачи работы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Целью данной курсовой работы является разработка мобильного приложения для синтеза речи и чтения текстов (использование технологий </a:t>
            </a:r>
            <a:r>
              <a:rPr lang="en-US" dirty="0"/>
              <a:t>TTS </a:t>
            </a:r>
            <a:r>
              <a:rPr lang="ru-RU" dirty="0"/>
              <a:t>и </a:t>
            </a:r>
            <a:r>
              <a:rPr lang="en-US" dirty="0"/>
              <a:t>STT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r>
              <a:rPr lang="ru-RU" dirty="0"/>
              <a:t>Для достижения поставленной цели был решен ряд задач: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анализ предметной области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составление технического задания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описание структуры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интерфейса</a:t>
            </a:r>
            <a:r>
              <a:rPr lang="en-US" sz="28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разработка логики</a:t>
            </a:r>
            <a:r>
              <a:rPr lang="en-US" sz="2800" dirty="0"/>
              <a:t> </a:t>
            </a:r>
            <a:r>
              <a:rPr lang="ru-RU" sz="2800" dirty="0"/>
              <a:t>взаимодействия компонентов</a:t>
            </a:r>
            <a:r>
              <a:rPr lang="en-US" sz="2800" dirty="0"/>
              <a:t>;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проведение тестирование и установка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417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Синтез речи</a:t>
            </a:r>
            <a:r>
              <a:rPr lang="ru-RU" dirty="0"/>
              <a:t> или </a:t>
            </a:r>
            <a:r>
              <a:rPr lang="ru-RU" dirty="0" err="1"/>
              <a:t>Text</a:t>
            </a:r>
            <a:r>
              <a:rPr lang="ru-RU" dirty="0"/>
              <a:t>-</a:t>
            </a:r>
            <a:r>
              <a:rPr lang="en-US" dirty="0"/>
              <a:t>T</a:t>
            </a:r>
            <a:r>
              <a:rPr lang="ru-RU" dirty="0"/>
              <a:t>o-</a:t>
            </a:r>
            <a:r>
              <a:rPr lang="en-US" dirty="0"/>
              <a:t>S</a:t>
            </a:r>
            <a:r>
              <a:rPr lang="ru-RU" dirty="0" err="1"/>
              <a:t>peech</a:t>
            </a:r>
            <a:r>
              <a:rPr lang="ru-RU" dirty="0"/>
              <a:t> (TTS) — технология преобразования текста в речь. Это компьютерное моделирование человеческой речи из текстового представления при помощи методов машинного обучения.</a:t>
            </a:r>
          </a:p>
          <a:p>
            <a:endParaRPr lang="ru-RU" dirty="0"/>
          </a:p>
          <a:p>
            <a:r>
              <a:rPr lang="ru-RU" dirty="0">
                <a:solidFill>
                  <a:schemeClr val="accent5"/>
                </a:solidFill>
              </a:rPr>
              <a:t>Распознавание речи </a:t>
            </a:r>
            <a:r>
              <a:rPr lang="ru-RU" dirty="0"/>
              <a:t>или </a:t>
            </a:r>
            <a:r>
              <a:rPr lang="en-US" dirty="0"/>
              <a:t>Speech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Text </a:t>
            </a:r>
            <a:r>
              <a:rPr lang="ru-RU" dirty="0"/>
              <a:t>(</a:t>
            </a:r>
            <a:r>
              <a:rPr lang="en-US" dirty="0"/>
              <a:t>STT</a:t>
            </a:r>
            <a:r>
              <a:rPr lang="ru-RU" dirty="0"/>
              <a:t>) — технология преобразования речевого сигнала в текстовый поток.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943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en-US" dirty="0"/>
              <a:t>Speechy</a:t>
            </a:r>
            <a:r>
              <a:rPr lang="ru-RU" dirty="0"/>
              <a:t> – мобильное приложение, с помощью которого можно будет озвучить текст введённый пользователем или же преобразовать пользовательскую речь в текст. Целевой аудиторией приложения являются люди разных возрастов.</a:t>
            </a:r>
          </a:p>
          <a:p>
            <a:endParaRPr lang="ru-RU" dirty="0"/>
          </a:p>
          <a:p>
            <a:r>
              <a:rPr lang="en-US" dirty="0"/>
              <a:t>Speechy </a:t>
            </a:r>
            <a:r>
              <a:rPr lang="ru-RU" dirty="0"/>
              <a:t>можно отнести к категории обучающих приложений, поскольку технологии синтеза и распознавания речи могут помочь пользователю определить написание и произношение слов соответственно.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456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Синтез речи от </a:t>
            </a:r>
            <a:r>
              <a:rPr lang="en-US" dirty="0">
                <a:solidFill>
                  <a:schemeClr val="accent5"/>
                </a:solidFill>
              </a:rPr>
              <a:t>Google</a:t>
            </a:r>
            <a:r>
              <a:rPr lang="ru-RU" dirty="0"/>
              <a:t>. Наиболее популярное и доступное приложение с поддержкой технологии </a:t>
            </a:r>
            <a:r>
              <a:rPr lang="en-US" dirty="0"/>
              <a:t>TTS</a:t>
            </a:r>
            <a:r>
              <a:rPr lang="ru-RU" dirty="0"/>
              <a:t>, совместимое со многими устройствами на ОС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Acapela</a:t>
            </a:r>
            <a:r>
              <a:rPr lang="en-US" dirty="0">
                <a:solidFill>
                  <a:schemeClr val="accent5"/>
                </a:solidFill>
              </a:rPr>
              <a:t> TTS Voices</a:t>
            </a:r>
            <a:r>
              <a:rPr lang="ru-RU" dirty="0"/>
              <a:t>. Приложение является условно бесплатным, при этом перед тем, как купить приложение, есть возможность прослушать </a:t>
            </a:r>
            <a:r>
              <a:rPr lang="ru-RU" dirty="0" err="1"/>
              <a:t>демо</a:t>
            </a:r>
            <a:r>
              <a:rPr lang="ru-RU" dirty="0"/>
              <a:t>-версии мужских и женских голосов в режиме онлайн.</a:t>
            </a:r>
          </a:p>
          <a:p>
            <a:r>
              <a:rPr lang="en-US" dirty="0">
                <a:solidFill>
                  <a:schemeClr val="accent5"/>
                </a:solidFill>
              </a:rPr>
              <a:t>Vocalizer TTS Voice</a:t>
            </a:r>
            <a:r>
              <a:rPr lang="ru-RU" dirty="0"/>
              <a:t>. Синтезатор речи с меню на английском языке. Приложение обладает интегрированным TTS-движком, поддерживающим более 50 языков. Есть возможность настройки тембра голоса.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17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Структура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4247C-65B4-43AF-A325-71EC162D19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2577" y="1264101"/>
            <a:ext cx="7286846" cy="488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83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Средства разработки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880012"/>
          </a:xfrm>
        </p:spPr>
        <p:txBody>
          <a:bodyPr>
            <a:normAutofit/>
          </a:bodyPr>
          <a:lstStyle/>
          <a:p>
            <a:r>
              <a:rPr lang="ru-RU" dirty="0"/>
              <a:t>Целевая операционная система – </a:t>
            </a:r>
            <a:r>
              <a:rPr lang="ru-RU" dirty="0">
                <a:solidFill>
                  <a:schemeClr val="accent5"/>
                </a:solidFill>
              </a:rPr>
              <a:t>ОС </a:t>
            </a:r>
            <a:r>
              <a:rPr lang="en-US" dirty="0">
                <a:solidFill>
                  <a:schemeClr val="accent5"/>
                </a:solidFill>
              </a:rPr>
              <a:t>Android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Язык программирования – </a:t>
            </a:r>
            <a:r>
              <a:rPr lang="en-US" dirty="0">
                <a:solidFill>
                  <a:schemeClr val="accent5"/>
                </a:solidFill>
              </a:rPr>
              <a:t>Java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Язык разметки – </a:t>
            </a:r>
            <a:r>
              <a:rPr lang="en-US" dirty="0">
                <a:solidFill>
                  <a:schemeClr val="accent5"/>
                </a:solidFill>
              </a:rPr>
              <a:t>XML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Интегрированная среда разработки (</a:t>
            </a:r>
            <a:r>
              <a:rPr lang="en-US" dirty="0"/>
              <a:t>IDE</a:t>
            </a:r>
            <a:r>
              <a:rPr lang="ru-RU" dirty="0"/>
              <a:t>) – </a:t>
            </a:r>
            <a:r>
              <a:rPr lang="en-US" dirty="0">
                <a:solidFill>
                  <a:schemeClr val="accent5"/>
                </a:solidFill>
              </a:rPr>
              <a:t>Android Studio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704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Макет приложения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BF1E45A-4F67-4334-A793-05FBD2345D1D}"/>
              </a:ext>
            </a:extLst>
          </p:cNvPr>
          <p:cNvGrpSpPr/>
          <p:nvPr/>
        </p:nvGrpSpPr>
        <p:grpSpPr>
          <a:xfrm>
            <a:off x="3299740" y="1265274"/>
            <a:ext cx="5592519" cy="4850253"/>
            <a:chOff x="4702249" y="1265274"/>
            <a:chExt cx="5592519" cy="4850253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1371AE9-F799-45A3-9676-B3C4C466C7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02249" y="1265274"/>
              <a:ext cx="2787502" cy="4850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57D9BD5-63D0-4CEF-A180-0DCCFD9118F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361828" y="2723930"/>
              <a:ext cx="1932940" cy="1932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131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27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ru-RU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Логика взаимодействия компонентов</a:t>
            </a:r>
            <a:endParaRPr 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C1B150-CC10-407C-B559-9C74741DEB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265274"/>
            <a:ext cx="7924800" cy="5108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4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0</TotalTime>
  <Words>272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Times New Roman</vt:lpstr>
      <vt:lpstr>Office Theme</vt:lpstr>
      <vt:lpstr>Курсовой проект по дисциплине «Разработка мобильных приложений»  Тема: «Разработка мобильного приложения для синтеза речи и чтения текстов» </vt:lpstr>
      <vt:lpstr>Цель и задачи работы</vt:lpstr>
      <vt:lpstr>Основные понятия</vt:lpstr>
      <vt:lpstr>Описание приложения</vt:lpstr>
      <vt:lpstr>Аналоги</vt:lpstr>
      <vt:lpstr>Структура приложения</vt:lpstr>
      <vt:lpstr>Средства разработки</vt:lpstr>
      <vt:lpstr>Макет приложения</vt:lpstr>
      <vt:lpstr>Логика взаимодействия компонентов</vt:lpstr>
      <vt:lpstr>Тесты и установка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2020-08-18T11:16:38Z</dcterms:created>
  <dcterms:modified xsi:type="dcterms:W3CDTF">2020-12-16T18:05:47Z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