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83EB5-86CC-4866-A572-C57B99F48E42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4273-336C-4211-B323-039BAD830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the surface, these two graphs have nothing in common. A simple search for "Conference" in Graph 1 would find nothing. A search for "Item" in Graph 2 would find nothing. They are two different information silos.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4273-336C-4211-B323-039BAD830F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6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Imagine your automated system processes both DIDs. Without a foundational ontology, it would create two separate, isolated knowledge graphs: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4273-336C-4211-B323-039BAD830F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4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4273-336C-4211-B323-039BAD830F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6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F9BC-B494-D30C-43B1-C7E7E85D6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96423-D98A-438A-3A51-127E998F5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BA0A-A5B2-D5AC-056D-753FC11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6894E-CAD7-34CE-5E1B-9F3A32BB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74241-92D8-96DE-7F5B-8C1771A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453F-933B-B20A-216C-24EAC4C7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B0A49-AD32-CFEF-305A-DB8F1A38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2BF61-2AA7-6785-2895-8355BB63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D475-8611-6969-D19A-F9867469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611E-2741-91F2-5418-9A2EC1F9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6264E-27D2-C1CC-40C3-14A563A9A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910B9-1178-0B67-1828-21A7DE1D7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FDD9-EBAE-2116-0845-ADE96115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CB891-469B-F9C5-82F5-5F1FEA69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B5F8-3F4A-BDEA-585D-945F5E4E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4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9772-2CA1-EC54-C0F0-22DCC034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C021-B62E-6371-3E2F-DD7437BE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AD48-668E-B86C-C1ED-C218BC70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C35F3-4C19-9FF5-0DFA-1F449B96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331D-EF28-F58F-0EEB-58FCD520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8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DCE-6F7A-3CDF-EE50-DC564F02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E565-5F0B-0C2A-BF3D-BDEBF100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38517-043E-6CA4-AF8B-8D2522E5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E4E6-A3F2-7024-3B7A-72597868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EED6-D6D9-5F34-0F98-A6D7FF66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571D9-F033-E5C0-8A3C-75693D03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AEDB-CC89-EE98-C136-50637DD29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DC3D7-8116-466C-BDE7-DA0C86B97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70F62-9C1C-A035-D66C-9C9DF039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131E3-F314-B70E-5E1C-6F0B8BB7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D263A-CA60-DB65-1BCE-5C70AAA6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8F0F-A13C-C2BE-029A-A8600F87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33CC6-E545-45EA-B480-CA5B40E8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15634-6A8E-A371-4728-B8494656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C138C9-CDE5-27DB-804C-2F4B11CA4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626FF-4F13-1DA9-B285-52D743132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8691A-1272-F54C-ABDD-1F1999F1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64CAA-9E9C-F7BA-3A03-A13AD8731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2F4FE-B361-2D41-75F8-5F7358FA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DC27-31DC-B035-D26F-0CC30778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D23C8-1919-D0BE-AE62-0562924A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A309A-5CA9-DFC7-966F-D6A1A8E7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5A131-71FE-1FB5-FF8C-434E1C3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7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98FA9-4E43-D546-59B5-048040E7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EF983-3636-2724-EFBB-9D9939C4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50381-0CC4-6843-FD87-AD0FBD80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4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3B90-44FB-B782-7185-469EFFAD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06BF-0ACC-458F-5AA2-6B95D7CD5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B52A7-F57C-E9D9-36AB-120840837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CA5E0-7BDD-FB43-1A90-5AF108B5E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969C9-333E-FEEB-A84D-5BE5C831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2262-AAC5-55D0-1181-9F01F577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6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0896-BAC8-45EA-9BE6-2AC8AE1E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4F8BF-2646-BC8A-96EB-08D5FA458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FBF72-FF17-C677-79C7-9B8E99EE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57940-B136-9E43-B260-FD1B1978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C071-6E0E-84AE-EA38-797D58F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B9D5-F1CD-73BE-C9C1-5FEF5119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A17A8-9AEC-8E4F-3692-74967C10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96A51-1C73-A1E0-4397-ED7666C3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E21E-6301-51C3-AA06-6CA5DC6D9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1C4B1-D8CE-4FA4-935E-90BA9CA2344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17C3-8D2F-0A7A-8A32-3E7C9D7B3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6052-E977-99C5-C32B-C7A8BF8FB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39E4E-09D2-4B18-A15A-F42B0E21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FA80-D5D5-1E4F-E865-7BC5AE29D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1C90F-B1E6-3A31-DADB-B2C2174B4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DD7-AE10-5BED-DFBF-BAF0B9A2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Problem: Two Separate Worlds of Knowledge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87B4-A839-D7E2-6F84-8D16F90B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Graph 1: From DI-SESS-81000F (The "Engineering Blueprint")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Core Concept:</a:t>
            </a:r>
            <a:r>
              <a:rPr lang="en-US" sz="2000" dirty="0"/>
              <a:t> A class called </a:t>
            </a:r>
            <a:r>
              <a:rPr lang="en-US" sz="2000" dirty="0" err="1"/>
              <a:t>ProductEngineeringDesignData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 Describes:</a:t>
            </a:r>
            <a:r>
              <a:rPr lang="en-US" sz="2000" dirty="0"/>
              <a:t> Things like Item, </a:t>
            </a:r>
            <a:r>
              <a:rPr lang="en-US" sz="2000" dirty="0" err="1"/>
              <a:t>EndProduct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 Contains:</a:t>
            </a:r>
            <a:r>
              <a:rPr lang="en-US" sz="2000" dirty="0"/>
              <a:t> Information like Requirement,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Its Purpose:</a:t>
            </a:r>
            <a:r>
              <a:rPr lang="en-US" sz="2000" dirty="0"/>
              <a:t> To support a </a:t>
            </a:r>
            <a:r>
              <a:rPr lang="en-US" sz="2000" dirty="0" err="1"/>
              <a:t>MaintenanceProcess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b="1" dirty="0"/>
              <a:t>Graph 2: From DI-ADMN-81249B (The "Meeting Plan")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Core Concept:</a:t>
            </a:r>
            <a:r>
              <a:rPr lang="en-US" sz="2000" dirty="0"/>
              <a:t> A class called </a:t>
            </a:r>
            <a:r>
              <a:rPr lang="en-US" sz="2000" dirty="0" err="1"/>
              <a:t>ConferenceAgenda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 Describes:</a:t>
            </a:r>
            <a:r>
              <a:rPr lang="en-US" sz="2000" dirty="0"/>
              <a:t> A Conference.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 Contains:</a:t>
            </a:r>
            <a:r>
              <a:rPr lang="en-US" sz="2000" dirty="0"/>
              <a:t> Information like Topic, Location, Schedule.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Its Purpose:</a:t>
            </a:r>
            <a:r>
              <a:rPr lang="en-US" sz="2000" dirty="0"/>
              <a:t> To manage an </a:t>
            </a:r>
            <a:r>
              <a:rPr lang="en-US" sz="2000" dirty="0" err="1"/>
              <a:t>AcquisitionProcess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581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3523CF-1DAF-7407-4A3A-949B5565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Two Separate Worlds of Knowledge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9345C-E6E6-83B4-8C23-4AB5DDBAA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Graph 1: From DI-SESS-81000F (The Engineering Blueprint)</a:t>
            </a:r>
          </a:p>
          <a:p>
            <a:r>
              <a:rPr lang="en-US" sz="1200" dirty="0"/>
              <a:t>Core Concept: A class called </a:t>
            </a:r>
            <a:r>
              <a:rPr lang="en-US" sz="1200" dirty="0" err="1"/>
              <a:t>ProductEngineeringDesignData</a:t>
            </a:r>
            <a:r>
              <a:rPr lang="en-US" sz="1200" dirty="0"/>
              <a:t>.</a:t>
            </a:r>
          </a:p>
          <a:p>
            <a:r>
              <a:rPr lang="en-US" sz="1200" dirty="0"/>
              <a:t>It Describes: Things like Item, </a:t>
            </a:r>
            <a:r>
              <a:rPr lang="en-US" sz="1200" dirty="0" err="1"/>
              <a:t>EndProduct</a:t>
            </a:r>
            <a:r>
              <a:rPr lang="en-US" sz="1200" dirty="0"/>
              <a:t>.</a:t>
            </a:r>
          </a:p>
          <a:p>
            <a:r>
              <a:rPr lang="en-US" sz="1200" dirty="0"/>
              <a:t>It Contains: Information like Requirement, Parameter.</a:t>
            </a:r>
          </a:p>
          <a:p>
            <a:r>
              <a:rPr lang="en-US" sz="1200" dirty="0"/>
              <a:t>Its Purpose: To support a </a:t>
            </a:r>
            <a:r>
              <a:rPr lang="en-US" sz="1200" dirty="0" err="1"/>
              <a:t>MaintenanceProcess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96DB8-DCFC-74F0-980B-EC8AEA402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Graph 2: From DI-ADMN-81249B (The Meeting Plan)</a:t>
            </a:r>
          </a:p>
          <a:p>
            <a:r>
              <a:rPr lang="en-US" sz="1200" dirty="0"/>
              <a:t>Core Concept: A class called </a:t>
            </a:r>
            <a:r>
              <a:rPr lang="en-US" sz="1200" dirty="0" err="1"/>
              <a:t>ConferenceAgenda</a:t>
            </a:r>
            <a:r>
              <a:rPr lang="en-US" sz="1200" dirty="0"/>
              <a:t>.</a:t>
            </a:r>
          </a:p>
          <a:p>
            <a:r>
              <a:rPr lang="en-US" sz="1200" dirty="0"/>
              <a:t>It Describes: A Conference.</a:t>
            </a:r>
          </a:p>
          <a:p>
            <a:r>
              <a:rPr lang="en-US" sz="1200" dirty="0"/>
              <a:t>It Contains: Information like Topic, Location, Schedule.</a:t>
            </a:r>
          </a:p>
          <a:p>
            <a:r>
              <a:rPr lang="en-US" sz="1200" dirty="0"/>
              <a:t>Its Purpose: To manage an </a:t>
            </a:r>
            <a:r>
              <a:rPr lang="en-US" sz="1200" dirty="0" err="1"/>
              <a:t>AcquisitionProcess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C0EC14-E5CD-62AC-5FDF-15E0E6DE4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75" y="3300222"/>
            <a:ext cx="1742650" cy="22483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CA9F89-1EC8-89FE-8202-AC0AC8A89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416" y="4346185"/>
            <a:ext cx="1742650" cy="2019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EE1669-C408-BA5B-D47B-9EA47AF3E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01" y="3300223"/>
            <a:ext cx="1738586" cy="22483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B51916-BA80-90DC-9134-A498473BD4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4763" y="4424392"/>
            <a:ext cx="1609471" cy="1887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061FC4-6BDF-239C-59B6-2C111CBC9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0761" y="4949688"/>
            <a:ext cx="1996050" cy="16347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2BE5B03-6434-2E30-331C-9641473575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66922" y="4949687"/>
            <a:ext cx="2718771" cy="16347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786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3276-41E2-B8C4-E3CD-F5171F2A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BFO Classes: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D7C0-4E2B-D448-FC7A-70A98EF5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 err="1"/>
              <a:t>bfo:Process</a:t>
            </a:r>
            <a:r>
              <a:rPr lang="en-US" b="1" dirty="0"/>
              <a:t> (BFO_0000015):</a:t>
            </a:r>
            <a:r>
              <a:rPr lang="en-US" dirty="0"/>
              <a:t> An occurrent that unfolds over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Engineering DID</a:t>
            </a:r>
            <a:r>
              <a:rPr lang="en-US" dirty="0"/>
              <a:t>, the </a:t>
            </a:r>
            <a:r>
              <a:rPr lang="en-US" dirty="0" err="1"/>
              <a:t>MaintenanceProcess</a:t>
            </a:r>
            <a:r>
              <a:rPr lang="en-US" dirty="0"/>
              <a:t> and </a:t>
            </a:r>
            <a:r>
              <a:rPr lang="en-US" dirty="0" err="1"/>
              <a:t>AcquisitionProcess</a:t>
            </a:r>
            <a:r>
              <a:rPr lang="en-US" dirty="0"/>
              <a:t> are instances of </a:t>
            </a:r>
            <a:r>
              <a:rPr lang="en-US" dirty="0" err="1"/>
              <a:t>bfo:Process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Agenda DID</a:t>
            </a:r>
            <a:r>
              <a:rPr lang="en-US" dirty="0"/>
              <a:t>, a Conference is a quintessential </a:t>
            </a:r>
            <a:r>
              <a:rPr lang="en-US" dirty="0" err="1"/>
              <a:t>bfo:Process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Both DIDs talk about things that </a:t>
            </a:r>
            <a:r>
              <a:rPr lang="en-US" i="1" dirty="0">
                <a:effectLst/>
              </a:rPr>
              <a:t>happen</a:t>
            </a:r>
            <a:r>
              <a:rPr lang="en-US" dirty="0"/>
              <a:t>. BFO gives us a single, universal class for all such happenings.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bfo:GenericallyDependentContinuant</a:t>
            </a:r>
            <a:r>
              <a:rPr lang="en-US" b="1" dirty="0"/>
              <a:t> (BFO_0000031):</a:t>
            </a:r>
            <a:r>
              <a:rPr lang="en-US" dirty="0"/>
              <a:t> An entity whose existence depends on being "instantiated" or "concretized" in some bearer. This is the BFO category for </a:t>
            </a:r>
            <a:r>
              <a:rPr lang="en-US" b="1" dirty="0"/>
              <a:t>information, plans, and specifications.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Engineering DID</a:t>
            </a:r>
            <a:r>
              <a:rPr lang="en-US" dirty="0"/>
              <a:t>, the </a:t>
            </a:r>
            <a:r>
              <a:rPr lang="en-US" dirty="0" err="1"/>
              <a:t>ProductEngineeringDesignData</a:t>
            </a:r>
            <a:r>
              <a:rPr lang="en-US" dirty="0"/>
              <a:t> itself, a Requirement, and a Parameter are all types of information, making them subclasses of </a:t>
            </a:r>
            <a:r>
              <a:rPr lang="en-US" dirty="0" err="1"/>
              <a:t>bfo:GenericallyDependentContinuant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Agenda DID</a:t>
            </a:r>
            <a:r>
              <a:rPr lang="en-US" dirty="0"/>
              <a:t>, the </a:t>
            </a:r>
            <a:r>
              <a:rPr lang="en-US" dirty="0" err="1"/>
              <a:t>ConferenceAgenda</a:t>
            </a:r>
            <a:r>
              <a:rPr lang="en-US" dirty="0"/>
              <a:t> is a plan, and a Topic is a piece of information. Both are </a:t>
            </a:r>
            <a:r>
              <a:rPr lang="en-US" dirty="0" err="1"/>
              <a:t>bfo:GenericallyDependentContinuant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Both DIDs are fundamentally about creating and managing </a:t>
            </a:r>
            <a:r>
              <a:rPr lang="en-US" i="1" dirty="0">
                <a:effectLst/>
              </a:rPr>
              <a:t>information artifacts</a:t>
            </a:r>
            <a:r>
              <a:rPr lang="en-US" dirty="0"/>
              <a:t>. BFO provides the correct category for this.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bfo:MaterialEntity</a:t>
            </a:r>
            <a:r>
              <a:rPr lang="en-US" b="1" dirty="0"/>
              <a:t> (BFO_0000040):</a:t>
            </a:r>
            <a:r>
              <a:rPr lang="en-US" dirty="0"/>
              <a:t> A continuant that has some matter as a part.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Engineering DID</a:t>
            </a:r>
            <a:r>
              <a:rPr lang="en-US" dirty="0"/>
              <a:t>, an Item, System, or </a:t>
            </a:r>
            <a:r>
              <a:rPr lang="en-US" dirty="0" err="1"/>
              <a:t>EndProduct</a:t>
            </a:r>
            <a:r>
              <a:rPr lang="en-US" dirty="0"/>
              <a:t> is a </a:t>
            </a:r>
            <a:r>
              <a:rPr lang="en-US" dirty="0" err="1"/>
              <a:t>bfo:MaterialEntity</a:t>
            </a:r>
            <a:r>
              <a:rPr lang="en-US" dirty="0"/>
              <a:t>. The people associated with these are material entities.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the </a:t>
            </a:r>
            <a:r>
              <a:rPr lang="en-US" b="1" dirty="0"/>
              <a:t>Agenda DID</a:t>
            </a:r>
            <a:r>
              <a:rPr lang="en-US" dirty="0"/>
              <a:t>, while not central, the topics discussed could be about the Item, System, or </a:t>
            </a:r>
            <a:r>
              <a:rPr lang="en-US" dirty="0" err="1"/>
              <a:t>EndProduct</a:t>
            </a:r>
            <a:r>
              <a:rPr lang="en-US" dirty="0"/>
              <a:t> is a </a:t>
            </a:r>
            <a:r>
              <a:rPr lang="en-US" dirty="0" err="1"/>
              <a:t>bfo:MaterialEntity</a:t>
            </a:r>
            <a:r>
              <a:rPr lang="en-US" dirty="0"/>
              <a:t>. The Location of the conference might be a </a:t>
            </a:r>
            <a:r>
              <a:rPr lang="en-US" dirty="0" err="1"/>
              <a:t>bfo:Site</a:t>
            </a:r>
            <a:r>
              <a:rPr lang="en-US" dirty="0"/>
              <a:t> which is defined in relation to a </a:t>
            </a:r>
            <a:r>
              <a:rPr lang="en-US" dirty="0" err="1"/>
              <a:t>bfo:MaterialEntity</a:t>
            </a:r>
            <a:r>
              <a:rPr lang="en-US" dirty="0"/>
              <a:t> (the building). The people attending are also material entities.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Both domains ultimately relate to the physical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9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DCD5F-1B99-78F0-3C47-57590A8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Important Common BFO Relation: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B2DE-6BDB-5210-22A3-AB05B892E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BFO object properties are the key to connecting :</a:t>
            </a:r>
          </a:p>
          <a:p>
            <a:pPr>
              <a:buNone/>
            </a:pPr>
            <a:r>
              <a:rPr lang="en-US" b="1" dirty="0" err="1"/>
              <a:t>bfo:has_participant</a:t>
            </a:r>
            <a:r>
              <a:rPr lang="en-US" b="1" dirty="0"/>
              <a:t> (BFO_0000057)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relation between a </a:t>
            </a:r>
            <a:r>
              <a:rPr lang="en-US" dirty="0" err="1"/>
              <a:t>bfo:Process</a:t>
            </a:r>
            <a:r>
              <a:rPr lang="en-US" dirty="0"/>
              <a:t> (the domain) and a </a:t>
            </a:r>
            <a:r>
              <a:rPr lang="en-US" dirty="0" err="1"/>
              <a:t>bfo:Continuant</a:t>
            </a:r>
            <a:r>
              <a:rPr lang="en-US" dirty="0"/>
              <a:t> (the range) that participates in that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Simple Terms:</a:t>
            </a:r>
            <a:r>
              <a:rPr lang="en-US" dirty="0"/>
              <a:t> "A thing that takes part in a happening."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it's the bridge:</a:t>
            </a:r>
            <a:r>
              <a:rPr lang="en-US" dirty="0"/>
              <a:t> A Conference (</a:t>
            </a:r>
            <a:r>
              <a:rPr lang="en-US" dirty="0" err="1"/>
              <a:t>bfo:Process</a:t>
            </a:r>
            <a:r>
              <a:rPr lang="en-US" dirty="0"/>
              <a:t>) has things that it is about—its topics for discussion. These topics are its participants. What can a topic be? A person, a problem, or, crucially, </a:t>
            </a:r>
            <a:r>
              <a:rPr lang="en-US" b="1" dirty="0"/>
              <a:t>a document</a:t>
            </a:r>
            <a:r>
              <a:rPr lang="en-US" dirty="0"/>
              <a:t>.</a:t>
            </a:r>
          </a:p>
          <a:p>
            <a:r>
              <a:rPr lang="en-US" dirty="0"/>
              <a:t>A document, like our </a:t>
            </a:r>
            <a:r>
              <a:rPr lang="en-US" dirty="0" err="1"/>
              <a:t>ProductEngineeringDesignData</a:t>
            </a:r>
            <a:r>
              <a:rPr lang="en-US" dirty="0"/>
              <a:t>, is an information artifact—a </a:t>
            </a:r>
            <a:r>
              <a:rPr lang="en-US" dirty="0" err="1"/>
              <a:t>bfo:GenericallyDependentContinuant</a:t>
            </a:r>
            <a:r>
              <a:rPr lang="en-US" dirty="0"/>
              <a:t>. Therefore, it can be a valid participant in a conference process. </a:t>
            </a:r>
            <a:r>
              <a:rPr lang="en-US" b="1" dirty="0"/>
              <a:t>This relation is an example of how we connect the two graphs.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8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109E-34AA-1CFE-2CB5-74382CF0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Connection Enables a Cross-Domain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3B9C-BBB7-EFD4-B5B2-04B2976F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Scenario:</a:t>
            </a:r>
            <a:r>
              <a:rPr lang="en-US" dirty="0"/>
              <a:t> A </a:t>
            </a:r>
            <a:r>
              <a:rPr lang="en-US" b="1" dirty="0"/>
              <a:t>System Design Review (SDR)</a:t>
            </a:r>
            <a:r>
              <a:rPr lang="en-US" dirty="0"/>
              <a:t> is being held for the Avionics subsystem.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agenda, </a:t>
            </a:r>
            <a:r>
              <a:rPr lang="en-US" b="1" dirty="0"/>
              <a:t>Agenda-SDR-01</a:t>
            </a:r>
            <a:r>
              <a:rPr lang="en-US" dirty="0"/>
              <a:t>, is created using the rules from DI-ADMN-81249B.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of the "documents to be available for review" listed on this agenda is the engineering data package for the flight computer, </a:t>
            </a:r>
            <a:r>
              <a:rPr lang="en-US" b="1" dirty="0"/>
              <a:t>PEDD-FC-007</a:t>
            </a:r>
            <a:r>
              <a:rPr lang="en-US" dirty="0"/>
              <a:t>, which was created using the rules from DI-SESS-81000F.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39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1D15-7126-291E-D0A1-4C5F479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0914-4634-2374-0F1A-1058A755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The Connected Knowledge Graph Snippets:</a:t>
            </a:r>
          </a:p>
          <a:p>
            <a:r>
              <a:rPr lang="en-US" dirty="0"/>
              <a:t>From Graph 2 (Agenda):</a:t>
            </a:r>
          </a:p>
          <a:p>
            <a:r>
              <a:rPr lang="en-US" dirty="0"/>
              <a:t>Generated turtle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# The Conference is a process</a:t>
            </a:r>
          </a:p>
          <a:p>
            <a:r>
              <a:rPr lang="en-US" dirty="0"/>
              <a:t>:</a:t>
            </a:r>
            <a:r>
              <a:rPr lang="en-US" dirty="0" err="1"/>
              <a:t>SDR_Conference_for_Avionics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bfo:BFO_0000015 . </a:t>
            </a:r>
          </a:p>
          <a:p>
            <a:r>
              <a:rPr lang="en-US" dirty="0"/>
              <a:t># The Agenda is a plan (information) that is about the conference</a:t>
            </a:r>
          </a:p>
          <a:p>
            <a:r>
              <a:rPr lang="en-US" dirty="0"/>
              <a:t>:Agenda-SDR-01 </a:t>
            </a:r>
            <a:r>
              <a:rPr lang="en-US" dirty="0" err="1"/>
              <a:t>rdf:type</a:t>
            </a:r>
            <a:r>
              <a:rPr lang="en-US" dirty="0"/>
              <a:t> :</a:t>
            </a:r>
            <a:r>
              <a:rPr lang="en-US" dirty="0" err="1"/>
              <a:t>ConferenceAgenda</a:t>
            </a:r>
            <a:r>
              <a:rPr lang="en-US" dirty="0"/>
              <a:t> , bfo:BFO_0000031 ;</a:t>
            </a:r>
          </a:p>
          <a:p>
            <a:r>
              <a:rPr lang="en-US" dirty="0"/>
              <a:t>    :</a:t>
            </a:r>
            <a:r>
              <a:rPr lang="en-US" dirty="0" err="1"/>
              <a:t>describes_process</a:t>
            </a:r>
            <a:r>
              <a:rPr lang="en-US" dirty="0"/>
              <a:t> :</a:t>
            </a:r>
            <a:r>
              <a:rPr lang="en-US" dirty="0" err="1"/>
              <a:t>SDR_Conference_for_Avionics</a:t>
            </a:r>
            <a:r>
              <a:rPr lang="en-US" dirty="0"/>
              <a:t> .</a:t>
            </a:r>
          </a:p>
          <a:p>
            <a:r>
              <a:rPr lang="en-US" dirty="0"/>
              <a:t>From Graph 1 (Engineering):</a:t>
            </a:r>
          </a:p>
          <a:p>
            <a:r>
              <a:rPr lang="en-US" dirty="0"/>
              <a:t>Generated turtle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# The engineering data is a specification (information)</a:t>
            </a:r>
          </a:p>
          <a:p>
            <a:r>
              <a:rPr lang="en-US" dirty="0"/>
              <a:t>:PEDD-FC-007 </a:t>
            </a:r>
            <a:r>
              <a:rPr lang="en-US" dirty="0" err="1"/>
              <a:t>rdf:type</a:t>
            </a:r>
            <a:r>
              <a:rPr lang="en-US" dirty="0"/>
              <a:t> :</a:t>
            </a:r>
            <a:r>
              <a:rPr lang="en-US" dirty="0" err="1"/>
              <a:t>ProductEngineeringDesignData</a:t>
            </a:r>
            <a:r>
              <a:rPr lang="en-US" dirty="0"/>
              <a:t> , bfo:BFO_0000031 .</a:t>
            </a:r>
          </a:p>
          <a:p>
            <a:endParaRPr lang="en-US" dirty="0"/>
          </a:p>
          <a:p>
            <a:r>
              <a:rPr lang="en-US" dirty="0"/>
              <a:t>The BFO Bridge Axiom (The connection your agent would create):</a:t>
            </a:r>
          </a:p>
          <a:p>
            <a:r>
              <a:rPr lang="en-US" dirty="0"/>
              <a:t>This is the new piece of knowledge that links the two. When the system sees that the agenda lists the PEDD as a topic, it asserts:</a:t>
            </a:r>
          </a:p>
          <a:p>
            <a:r>
              <a:rPr lang="en-US" dirty="0"/>
              <a:t>Generated turtle</a:t>
            </a:r>
          </a:p>
          <a:p>
            <a:endParaRPr lang="en-US" dirty="0"/>
          </a:p>
          <a:p>
            <a:r>
              <a:rPr lang="en-US" dirty="0"/>
              <a:t>      </a:t>
            </a:r>
          </a:p>
          <a:p>
            <a:r>
              <a:rPr lang="en-US" dirty="0"/>
              <a:t># The conference process has the engineering document as a participant.</a:t>
            </a:r>
          </a:p>
          <a:p>
            <a:r>
              <a:rPr lang="en-US" dirty="0"/>
              <a:t>:</a:t>
            </a:r>
            <a:r>
              <a:rPr lang="en-US" dirty="0" err="1"/>
              <a:t>SDR_Conference_for_Avionics</a:t>
            </a:r>
            <a:r>
              <a:rPr lang="en-US" dirty="0"/>
              <a:t> bfo:BFO_0000057 :PEDD-FC-007 . # </a:t>
            </a:r>
            <a:r>
              <a:rPr lang="en-US" dirty="0" err="1"/>
              <a:t>bfo:has_participant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74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1BB8-1310-25AB-B9ED-E2FF9E84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199E9-9D85-DCEC-25AF-FB43C661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/>
              <a:t>The SPARQL Query That Crosses the Bridge</a:t>
            </a:r>
          </a:p>
          <a:p>
            <a:pPr>
              <a:buNone/>
            </a:pPr>
            <a:r>
              <a:rPr lang="en-US" dirty="0"/>
              <a:t>Now, a project manager can ask a question that is impossible to answer without this connection:</a:t>
            </a:r>
          </a:p>
          <a:p>
            <a:pPr>
              <a:buNone/>
            </a:pPr>
            <a:r>
              <a:rPr lang="en-US" b="1" dirty="0"/>
              <a:t>"Which engineering data packages (from DID-81000F) were on the agenda (from DID-81249B) for the Avionics SDR?"</a:t>
            </a:r>
            <a:endParaRPr lang="en-US" dirty="0"/>
          </a:p>
          <a:p>
            <a:r>
              <a:rPr lang="en-US" dirty="0"/>
              <a:t>The SPARQL query would look like this:</a:t>
            </a:r>
          </a:p>
          <a:p>
            <a:r>
              <a:rPr lang="en-US" dirty="0"/>
              <a:t>PREFIX :    &lt;http://www.yourdomain.com/ontology/dido#&gt; </a:t>
            </a:r>
          </a:p>
          <a:p>
            <a:r>
              <a:rPr lang="en-US" dirty="0"/>
              <a:t>PREFIX </a:t>
            </a:r>
            <a:r>
              <a:rPr lang="en-US" dirty="0" err="1"/>
              <a:t>bfo</a:t>
            </a:r>
            <a:r>
              <a:rPr lang="en-US" dirty="0"/>
              <a:t>: &lt;http://purl.obolibrary.org/obo/&gt; </a:t>
            </a:r>
          </a:p>
          <a:p>
            <a:endParaRPr lang="en-US" dirty="0"/>
          </a:p>
          <a:p>
            <a:r>
              <a:rPr lang="en-US" dirty="0"/>
              <a:t>SELECT ?</a:t>
            </a:r>
            <a:r>
              <a:rPr lang="en-US" dirty="0" err="1"/>
              <a:t>engineering_document</a:t>
            </a:r>
            <a:endParaRPr lang="en-US" dirty="0"/>
          </a:p>
          <a:p>
            <a:r>
              <a:rPr lang="en-US" dirty="0"/>
              <a:t>WHERE {</a:t>
            </a:r>
          </a:p>
          <a:p>
            <a:r>
              <a:rPr lang="en-US" dirty="0"/>
              <a:t>  # Step 1: Start in the "Agenda" world. Find the specific conference process.</a:t>
            </a:r>
          </a:p>
          <a:p>
            <a:r>
              <a:rPr lang="en-US" dirty="0"/>
              <a:t>  ?conference </a:t>
            </a:r>
            <a:r>
              <a:rPr lang="en-US" dirty="0" err="1"/>
              <a:t>rdf:type</a:t>
            </a:r>
            <a:r>
              <a:rPr lang="en-US" dirty="0"/>
              <a:t> bfo:BFO_0000015 . # It's a process</a:t>
            </a:r>
          </a:p>
          <a:p>
            <a:r>
              <a:rPr lang="en-US" dirty="0"/>
              <a:t>  # Let's say we identified it by its agenda</a:t>
            </a:r>
          </a:p>
          <a:p>
            <a:r>
              <a:rPr lang="en-US" dirty="0"/>
              <a:t>  :Agenda-SDR-01 :</a:t>
            </a:r>
            <a:r>
              <a:rPr lang="en-US" dirty="0" err="1"/>
              <a:t>describes_process</a:t>
            </a:r>
            <a:r>
              <a:rPr lang="en-US" dirty="0"/>
              <a:t> ?conference 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# Step 2: Use the BFO bridge to cross into the "Engineering" world.</a:t>
            </a:r>
          </a:p>
          <a:p>
            <a:r>
              <a:rPr lang="en-US" dirty="0"/>
              <a:t>  # Find all participants in that conference.</a:t>
            </a:r>
          </a:p>
          <a:p>
            <a:r>
              <a:rPr lang="en-US" dirty="0"/>
              <a:t>  ?conference bfo:BFO_0000057 ?participant . # </a:t>
            </a:r>
            <a:r>
              <a:rPr lang="en-US" dirty="0" err="1"/>
              <a:t>bfo:has_participant</a:t>
            </a:r>
            <a:endParaRPr lang="en-US" dirty="0"/>
          </a:p>
          <a:p>
            <a:r>
              <a:rPr lang="en-US" dirty="0"/>
              <a:t>  </a:t>
            </a:r>
          </a:p>
          <a:p>
            <a:r>
              <a:rPr lang="en-US" dirty="0"/>
              <a:t>  # Step 3: Filter the results to find only the participants that are</a:t>
            </a:r>
          </a:p>
          <a:p>
            <a:r>
              <a:rPr lang="en-US" dirty="0"/>
              <a:t>  # the specific type of engineering data we care about.</a:t>
            </a:r>
          </a:p>
          <a:p>
            <a:r>
              <a:rPr lang="en-US" dirty="0"/>
              <a:t>  ?participant </a:t>
            </a:r>
            <a:r>
              <a:rPr lang="en-US" dirty="0" err="1"/>
              <a:t>rdf:type</a:t>
            </a:r>
            <a:r>
              <a:rPr lang="en-US" dirty="0"/>
              <a:t> :</a:t>
            </a:r>
            <a:r>
              <a:rPr lang="en-US" dirty="0" err="1"/>
              <a:t>ProductEngineeringDesignData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  # Bind the final result to our variable</a:t>
            </a:r>
          </a:p>
          <a:p>
            <a:r>
              <a:rPr lang="en-US" dirty="0"/>
              <a:t>  BIND(?participant AS ?</a:t>
            </a:r>
            <a:r>
              <a:rPr lang="en-US" dirty="0" err="1"/>
              <a:t>engineering_document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89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EFE6-69CF-758D-9976-D93B1B5C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87BE-1730-45C6-9371-EC7278DC7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Result of the Query:</a:t>
            </a:r>
            <a:br>
              <a:rPr lang="en-US" dirty="0"/>
            </a:br>
            <a:r>
              <a:rPr lang="en-US" dirty="0"/>
              <a:t>The query would correctly return :PEDD-FC-007.</a:t>
            </a:r>
          </a:p>
          <a:p>
            <a:pPr>
              <a:buNone/>
            </a:pPr>
            <a:r>
              <a:rPr lang="en-US" b="1" dirty="0"/>
              <a:t>Summary of the Value</a:t>
            </a:r>
          </a:p>
          <a:p>
            <a:pPr>
              <a:buNone/>
            </a:pPr>
            <a:r>
              <a:rPr lang="en-US" dirty="0"/>
              <a:t>By grounding both DIDs in BFO's common, abstract classes (Process, </a:t>
            </a:r>
            <a:r>
              <a:rPr lang="en-US" dirty="0" err="1"/>
              <a:t>GenericallyDependentContinuant</a:t>
            </a:r>
            <a:r>
              <a:rPr lang="en-US" dirty="0"/>
              <a:t>) and using its universal relation (</a:t>
            </a:r>
            <a:r>
              <a:rPr lang="en-US" dirty="0" err="1"/>
              <a:t>has_participant</a:t>
            </a:r>
            <a:r>
              <a:rPr lang="en-US" dirty="0"/>
              <a:t>), we enabled a query that: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Started with a </a:t>
            </a:r>
            <a:r>
              <a:rPr lang="en-US" b="1" dirty="0"/>
              <a:t>meeting plan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Hopped to the </a:t>
            </a:r>
            <a:r>
              <a:rPr lang="en-US" b="1" dirty="0"/>
              <a:t>meeting process</a:t>
            </a:r>
            <a:r>
              <a:rPr lang="en-US" dirty="0"/>
              <a:t> itself.</a:t>
            </a:r>
          </a:p>
          <a:p>
            <a:pPr>
              <a:buFont typeface="+mj-lt"/>
              <a:buAutoNum type="arabicPeriod"/>
            </a:pPr>
            <a:r>
              <a:rPr lang="en-US" dirty="0"/>
              <a:t>Hopped again to the </a:t>
            </a:r>
            <a:r>
              <a:rPr lang="en-US" b="1" dirty="0"/>
              <a:t>participants</a:t>
            </a:r>
            <a:r>
              <a:rPr lang="en-US" dirty="0"/>
              <a:t> of that meeting.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Filtered those participants to find a specific type of </a:t>
            </a:r>
            <a:r>
              <a:rPr lang="en-US" b="1" dirty="0"/>
              <a:t>engineering blueprint</a:t>
            </a:r>
            <a:r>
              <a:rPr lang="en-US" dirty="0"/>
              <a:t>.</a:t>
            </a:r>
          </a:p>
          <a:p>
            <a:r>
              <a:rPr lang="en-US"/>
              <a:t>This demonstrates the true power of your project: creating a unified knowledge space where administrative, engineering, and logistical data can be seamlessly interconnected and queried, revealing insights that were previously locked away in separate documents.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1359</Words>
  <Application>Microsoft Office PowerPoint</Application>
  <PresentationFormat>Widescreen</PresentationFormat>
  <Paragraphs>108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The Problem: Two Separate Worlds of Knowledge </vt:lpstr>
      <vt:lpstr>The Problem: Two Separate Worlds of Knowledge</vt:lpstr>
      <vt:lpstr>Common BFO Classes:</vt:lpstr>
      <vt:lpstr>The Most Important Common BFO Relation:</vt:lpstr>
      <vt:lpstr>How the Connection Enables a Cross-Domain Query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Poonam Sutar</dc:creator>
  <cp:lastModifiedBy>Poonam Sutar</cp:lastModifiedBy>
  <cp:revision>2</cp:revision>
  <dcterms:created xsi:type="dcterms:W3CDTF">2025-06-23T08:27:14Z</dcterms:created>
  <dcterms:modified xsi:type="dcterms:W3CDTF">2025-06-23T13:51:25Z</dcterms:modified>
</cp:coreProperties>
</file>