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sldIdLst>
    <p:sldId id="257" r:id="rId2"/>
    <p:sldId id="260" r:id="rId3"/>
    <p:sldId id="259" r:id="rId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61897" autoAdjust="0"/>
  </p:normalViewPr>
  <p:slideViewPr>
    <p:cSldViewPr snapToGrid="0">
      <p:cViewPr>
        <p:scale>
          <a:sx n="60" d="100"/>
          <a:sy n="60" d="100"/>
        </p:scale>
        <p:origin x="988" y="26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A151E-DB02-4234-A9A8-BEB8011DBA4B}" type="datetimeFigureOut">
              <a:rPr lang="en-US" smtClean="0"/>
              <a:t>7/10/2025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4437C6-05D8-47B1-A1EE-5AA0AC0D4D20}" type="slidenum">
              <a:rPr lang="en-US" smtClean="0"/>
              <a:t>‹#›</a:t>
            </a:fld>
            <a:endParaRPr lang="en-US"/>
          </a:p>
        </p:txBody>
      </p:sp>
    </p:spTree>
    <p:extLst>
      <p:ext uri="{BB962C8B-B14F-4D97-AF65-F5344CB8AC3E}">
        <p14:creationId xmlns:p14="http://schemas.microsoft.com/office/powerpoint/2010/main" val="42167918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Declaration(Class(:</a:t>
            </a:r>
            <a:r>
              <a:rPr lang="en-US" dirty="0" err="1"/>
              <a:t>AcquisitionOfMilitarySystem</a:t>
            </a:r>
            <a:r>
              <a:rPr lang="en-US" dirty="0"/>
              <a:t>))</a:t>
            </a:r>
          </a:p>
          <a:p>
            <a:r>
              <a:rPr lang="en-US" dirty="0" err="1"/>
              <a:t>SubClassOf</a:t>
            </a:r>
            <a:r>
              <a:rPr lang="en-US" dirty="0"/>
              <a:t>(:</a:t>
            </a:r>
            <a:r>
              <a:rPr lang="en-US" dirty="0" err="1"/>
              <a:t>AcquisitionOfMilitarySystem</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AcquisitionOfMilitarySystem</a:t>
            </a:r>
            <a:r>
              <a:rPr lang="en-US" dirty="0"/>
              <a:t>)</a:t>
            </a:r>
          </a:p>
          <a:p>
            <a:endParaRPr lang="en-US" dirty="0"/>
          </a:p>
          <a:p>
            <a:r>
              <a:rPr lang="en-US" dirty="0"/>
              <a:t>Declaration(Class(:</a:t>
            </a:r>
            <a:r>
              <a:rPr lang="en-US" dirty="0" err="1"/>
              <a:t>AcquisitionOfMilitaryEquipment</a:t>
            </a:r>
            <a:r>
              <a:rPr lang="en-US" dirty="0"/>
              <a:t>))</a:t>
            </a:r>
          </a:p>
          <a:p>
            <a:r>
              <a:rPr lang="en-US" dirty="0" err="1"/>
              <a:t>SubClassOf</a:t>
            </a:r>
            <a:r>
              <a:rPr lang="en-US" dirty="0"/>
              <a:t>(:</a:t>
            </a:r>
            <a:r>
              <a:rPr lang="en-US" dirty="0" err="1"/>
              <a:t>AcquisitionOfMilitaryEquipment</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AcquisitionOfMilitaryEquipment</a:t>
            </a:r>
            <a:r>
              <a:rPr lang="en-US" dirty="0"/>
              <a:t>)</a:t>
            </a:r>
          </a:p>
          <a:p>
            <a:endParaRPr lang="en-US" dirty="0"/>
          </a:p>
          <a:p>
            <a:r>
              <a:rPr lang="en-US" dirty="0"/>
              <a:t>Declaration(Class(:</a:t>
            </a:r>
            <a:r>
              <a:rPr lang="en-US" dirty="0" err="1"/>
              <a:t>AcquisitionOfMilitaryComponent</a:t>
            </a:r>
            <a:r>
              <a:rPr lang="en-US" dirty="0"/>
              <a:t>))</a:t>
            </a:r>
          </a:p>
          <a:p>
            <a:r>
              <a:rPr lang="en-US" dirty="0" err="1"/>
              <a:t>SubClassOf</a:t>
            </a:r>
            <a:r>
              <a:rPr lang="en-US" dirty="0"/>
              <a:t>(:</a:t>
            </a:r>
            <a:r>
              <a:rPr lang="en-US" dirty="0" err="1"/>
              <a:t>AcquisitionOfMilitaryComponent</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AcquisitionOfMilitaryComponent</a:t>
            </a:r>
            <a:r>
              <a:rPr lang="en-US" dirty="0"/>
              <a:t>)</a:t>
            </a:r>
          </a:p>
        </p:txBody>
      </p:sp>
      <p:sp>
        <p:nvSpPr>
          <p:cNvPr id="4" name="Slide Number Placeholder 3"/>
          <p:cNvSpPr>
            <a:spLocks noGrp="1"/>
          </p:cNvSpPr>
          <p:nvPr>
            <p:ph type="sldNum" sz="quarter" idx="5"/>
          </p:nvPr>
        </p:nvSpPr>
        <p:spPr/>
        <p:txBody>
          <a:bodyPr/>
          <a:lstStyle/>
          <a:p>
            <a:fld id="{1B4437C6-05D8-47B1-A1EE-5AA0AC0D4D20}" type="slidenum">
              <a:rPr lang="en-US" smtClean="0"/>
              <a:t>1</a:t>
            </a:fld>
            <a:endParaRPr lang="en-US"/>
          </a:p>
        </p:txBody>
      </p:sp>
    </p:spTree>
    <p:extLst>
      <p:ext uri="{BB962C8B-B14F-4D97-AF65-F5344CB8AC3E}">
        <p14:creationId xmlns:p14="http://schemas.microsoft.com/office/powerpoint/2010/main" val="365313399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THE CHALLENGE</a:t>
            </a:r>
            <a:br>
              <a:rPr lang="en-US" dirty="0"/>
            </a:br>
            <a:r>
              <a:rPr lang="en-US" dirty="0"/>
              <a:t>. Right now, the history of a single, critical F119 engine part is fragmented across multiple systems. Its maintenance records are in IMIS, its inspection defects are in ESAS, and its operational history is in flight data logs. When we need to understand why a part failed, it takes weeks of manual effort to connect these dots."</a:t>
            </a:r>
          </a:p>
          <a:p>
            <a:pPr>
              <a:buNone/>
            </a:pPr>
            <a:r>
              <a:rPr lang="en-US" b="1" dirty="0"/>
              <a:t>OUR SOLUTION</a:t>
            </a:r>
            <a:br>
              <a:rPr lang="en-US" dirty="0"/>
            </a:br>
            <a:r>
              <a:rPr lang="en-US" dirty="0"/>
              <a:t>This project, the F119 Digital Thread, solves that problem. We are building a 'living digital model' by creating a Knowledge Graph that intelligently links these data sources. For the first time, we will have a complete, unified history for every single serialized part, no matter which engine it's been in.</a:t>
            </a:r>
          </a:p>
          <a:p>
            <a:pPr>
              <a:buNone/>
            </a:pPr>
            <a:r>
              <a:rPr lang="en-US" b="1" dirty="0"/>
              <a:t>THE VALUE</a:t>
            </a:r>
            <a:br>
              <a:rPr lang="en-US" dirty="0"/>
            </a:br>
            <a:r>
              <a:rPr lang="en-US" dirty="0"/>
              <a:t>"And this is the payoff. This model allows us to ask critical questions and get immediate, data-driven answers. We can increase aircraft availability by predicting which specific parts are at the highest risk of failure. We can reduce sustainment costs by identifying which flight conditions cause the most damage, allowing us to optimize operations. And we can lower engineering risk by performing root cause analysis in minutes instead of months.</a:t>
            </a:r>
          </a:p>
          <a:p>
            <a:r>
              <a:rPr lang="en-US" b="1" dirty="0"/>
              <a:t>Bottom Line</a:t>
            </a:r>
            <a:br>
              <a:rPr lang="en-US" dirty="0"/>
            </a:br>
            <a:r>
              <a:rPr lang="en-US" dirty="0"/>
              <a:t>Ultimately, this project transforms our scattered data into a true strategic asset—letting us make predictive decisions that will directly increase fleet readiness and drive down cost.</a:t>
            </a:r>
          </a:p>
          <a:p>
            <a:endParaRPr lang="en-US" dirty="0"/>
          </a:p>
        </p:txBody>
      </p:sp>
      <p:sp>
        <p:nvSpPr>
          <p:cNvPr id="4" name="Slide Number Placeholder 3"/>
          <p:cNvSpPr>
            <a:spLocks noGrp="1"/>
          </p:cNvSpPr>
          <p:nvPr>
            <p:ph type="sldNum" sz="quarter" idx="5"/>
          </p:nvPr>
        </p:nvSpPr>
        <p:spPr/>
        <p:txBody>
          <a:bodyPr/>
          <a:lstStyle/>
          <a:p>
            <a:fld id="{1B4437C6-05D8-47B1-A1EE-5AA0AC0D4D20}" type="slidenum">
              <a:rPr lang="en-US" smtClean="0"/>
              <a:t>3</a:t>
            </a:fld>
            <a:endParaRPr lang="en-US"/>
          </a:p>
        </p:txBody>
      </p:sp>
    </p:spTree>
    <p:extLst>
      <p:ext uri="{BB962C8B-B14F-4D97-AF65-F5344CB8AC3E}">
        <p14:creationId xmlns:p14="http://schemas.microsoft.com/office/powerpoint/2010/main" val="1695560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B1FBF7-7E54-6D23-AF1F-3948A6CD15A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7286950-8EAC-7AD4-877B-2191CBA226B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7B79B10-9116-DC9A-085C-D0AFF4B9FB42}"/>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96929A08-F46A-EBA1-B7D6-0BFBD78590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CFE5B1-E820-17D8-13CB-F7F447EE070F}"/>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525291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9F5589-EC0F-6CD9-4307-A573DC193DE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9D663E8-0EB2-23E0-0913-247CEF9E16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D4CA9B-2D90-62C1-1067-FCC1AD404AB7}"/>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5762A1F3-8DFC-1223-7F62-602A5BDCFD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76E530-C84E-1E93-71CF-C86233599392}"/>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6511032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90F32D-08C3-E3E1-3C1B-349ED45CD6A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E41DCDE-2503-92FD-1278-48A15D0664C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5C55643-1FE0-2716-1CB7-974E40F4895A}"/>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E6D83C43-6825-0B63-DB3A-74F2E139C9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893C437-9E3E-63D1-F2E9-21820AC5871E}"/>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2309735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81E781-4848-3B08-5C80-CBF291E1C59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0B383F-996E-710D-8282-6F832700D63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8698FD9-6278-C99B-34F8-DCE7A9732A51}"/>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21FEFE0D-53C4-882D-F30B-D178013179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74B344-B707-A6B8-0E88-C948EB97BF69}"/>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056775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883F4-A15F-8995-BA54-A0EF1A3B8A9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E9E12DD-6E46-F0C1-0B35-2E5A70A1A0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642C8E1-2381-F600-55B3-8E7C7E783DD9}"/>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3024E205-C8B9-7E8A-737A-BA71CCBAA2C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606C5-91EE-0C1D-8C7E-54FE922E9A8F}"/>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26916056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132E6-B9BB-BEFE-517B-3EB58DE69D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CD6645-20B1-AA85-BE7E-5E18CA54C5D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F16DDB7-FB42-0C7A-3952-B457C9A78E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B188E51-1A4B-36CE-DC4A-01F7C694C403}"/>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6" name="Footer Placeholder 5">
            <a:extLst>
              <a:ext uri="{FF2B5EF4-FFF2-40B4-BE49-F238E27FC236}">
                <a16:creationId xmlns:a16="http://schemas.microsoft.com/office/drawing/2014/main" id="{500AD81D-C878-A712-E827-C5AF9B35842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DA1FDCC-714A-60B8-4EAB-27BF529D8138}"/>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6947320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FEFD16-8DC3-70A4-45BB-B6C2C33E8F6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63FE6FB-7D42-B353-A5B7-058B0BEB468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BEEB8AB-0042-6C3F-9D23-34460B442E7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EFBB73-788E-4855-FC25-77AE32A4AE2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82026E-A4A0-315A-F50E-9723971658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5902048-1DBE-CAA3-A38A-E1A6DF3243E0}"/>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8" name="Footer Placeholder 7">
            <a:extLst>
              <a:ext uri="{FF2B5EF4-FFF2-40B4-BE49-F238E27FC236}">
                <a16:creationId xmlns:a16="http://schemas.microsoft.com/office/drawing/2014/main" id="{B466A646-0372-4822-A2BB-0C9290C0027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DEDC30F-551B-82C2-19BA-251AFB412C71}"/>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4780745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63B941-E31F-6936-3067-1D0E48EFC2C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B197584-FCA2-C99E-7E9F-F222D77B0F2D}"/>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4" name="Footer Placeholder 3">
            <a:extLst>
              <a:ext uri="{FF2B5EF4-FFF2-40B4-BE49-F238E27FC236}">
                <a16:creationId xmlns:a16="http://schemas.microsoft.com/office/drawing/2014/main" id="{3FA91D67-596A-014D-1023-390F5FD5F8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37AA90D-DEA4-03CE-6BD9-D1044D593A29}"/>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42850420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2D95510-29E6-9C56-BBDE-7763E36F0BE4}"/>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3" name="Footer Placeholder 2">
            <a:extLst>
              <a:ext uri="{FF2B5EF4-FFF2-40B4-BE49-F238E27FC236}">
                <a16:creationId xmlns:a16="http://schemas.microsoft.com/office/drawing/2014/main" id="{10C0DB26-65E1-6946-D782-94D56BE2518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36BE46F-C264-2592-7A8C-C86D08BF2152}"/>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21712830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8402E-EF76-9E8D-4735-17AEA6F480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5105C47D-F879-3296-6949-7052A6A3B20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131C256-1AEE-3CC4-22D7-DE794BEC4D6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826E08A-8512-7912-F7CC-7D7A498838AF}"/>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6" name="Footer Placeholder 5">
            <a:extLst>
              <a:ext uri="{FF2B5EF4-FFF2-40B4-BE49-F238E27FC236}">
                <a16:creationId xmlns:a16="http://schemas.microsoft.com/office/drawing/2014/main" id="{B3BD8566-8A6F-60AE-B6EA-F4C458A9D3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5C3635B-8BCC-EADF-D1DE-A7D0428318A1}"/>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1664958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600FB-13F3-F782-5148-B47CC398DF6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A404086-7E9B-D639-BC98-DAFF90A8EFF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5E04DD0-642C-EBAE-561B-F96EEE0F362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3959FC2-ACB3-13D5-0AA3-2D69AB973B0E}"/>
              </a:ext>
            </a:extLst>
          </p:cNvPr>
          <p:cNvSpPr>
            <a:spLocks noGrp="1"/>
          </p:cNvSpPr>
          <p:nvPr>
            <p:ph type="dt" sz="half" idx="10"/>
          </p:nvPr>
        </p:nvSpPr>
        <p:spPr/>
        <p:txBody>
          <a:bodyPr/>
          <a:lstStyle/>
          <a:p>
            <a:fld id="{9D3F6894-B2E3-44DD-8AA9-E5C4A515DDA3}" type="datetimeFigureOut">
              <a:rPr lang="en-US" smtClean="0"/>
              <a:t>7/10/2025</a:t>
            </a:fld>
            <a:endParaRPr lang="en-US"/>
          </a:p>
        </p:txBody>
      </p:sp>
      <p:sp>
        <p:nvSpPr>
          <p:cNvPr id="6" name="Footer Placeholder 5">
            <a:extLst>
              <a:ext uri="{FF2B5EF4-FFF2-40B4-BE49-F238E27FC236}">
                <a16:creationId xmlns:a16="http://schemas.microsoft.com/office/drawing/2014/main" id="{A21E2CC9-2215-B3BE-416D-83D777AF41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15E90F1-5B83-F4B1-4E52-DFB38451D07A}"/>
              </a:ext>
            </a:extLst>
          </p:cNvPr>
          <p:cNvSpPr>
            <a:spLocks noGrp="1"/>
          </p:cNvSpPr>
          <p:nvPr>
            <p:ph type="sldNum" sz="quarter" idx="12"/>
          </p:nvPr>
        </p:nvSpPr>
        <p:spPr/>
        <p:txBody>
          <a:bodyPr/>
          <a:lstStyle/>
          <a:p>
            <a:fld id="{425642DF-68D0-4582-91B4-48F1980152D5}" type="slidenum">
              <a:rPr lang="en-US" smtClean="0"/>
              <a:t>‹#›</a:t>
            </a:fld>
            <a:endParaRPr lang="en-US"/>
          </a:p>
        </p:txBody>
      </p:sp>
    </p:spTree>
    <p:extLst>
      <p:ext uri="{BB962C8B-B14F-4D97-AF65-F5344CB8AC3E}">
        <p14:creationId xmlns:p14="http://schemas.microsoft.com/office/powerpoint/2010/main" val="22809147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00E4C31-4597-3EC9-619A-8E7B594764C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4EBE52D-76FC-6B0E-288C-B5467DE142E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38CE9F3-31EB-031A-43B8-CD0034747C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3F6894-B2E3-44DD-8AA9-E5C4A515DDA3}" type="datetimeFigureOut">
              <a:rPr lang="en-US" smtClean="0"/>
              <a:t>7/10/2025</a:t>
            </a:fld>
            <a:endParaRPr lang="en-US"/>
          </a:p>
        </p:txBody>
      </p:sp>
      <p:sp>
        <p:nvSpPr>
          <p:cNvPr id="5" name="Footer Placeholder 4">
            <a:extLst>
              <a:ext uri="{FF2B5EF4-FFF2-40B4-BE49-F238E27FC236}">
                <a16:creationId xmlns:a16="http://schemas.microsoft.com/office/drawing/2014/main" id="{20CC9B69-E8E3-A323-019D-B2D92418DDD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4E3D5B8-9417-C695-0077-93DE2EA88A8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25642DF-68D0-4582-91B4-48F1980152D5}" type="slidenum">
              <a:rPr lang="en-US" smtClean="0"/>
              <a:t>‹#›</a:t>
            </a:fld>
            <a:endParaRPr lang="en-US"/>
          </a:p>
        </p:txBody>
      </p:sp>
    </p:spTree>
    <p:extLst>
      <p:ext uri="{BB962C8B-B14F-4D97-AF65-F5344CB8AC3E}">
        <p14:creationId xmlns:p14="http://schemas.microsoft.com/office/powerpoint/2010/main" val="6523627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5.xml"/><Relationship Id="rId5" Type="http://schemas.openxmlformats.org/officeDocument/2006/relationships/image" Target="../media/image3.jpg"/><Relationship Id="rId4" Type="http://schemas.openxmlformats.org/officeDocument/2006/relationships/image" Target="../media/image2.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022EB-44CB-F7B7-E45B-679D734FF22F}"/>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DA0FB8D-2610-48D0-9C9C-116CBADF1154}"/>
              </a:ext>
            </a:extLst>
          </p:cNvPr>
          <p:cNvSpPr>
            <a:spLocks noGrp="1"/>
          </p:cNvSpPr>
          <p:nvPr>
            <p:ph sz="half" idx="1"/>
          </p:nvPr>
        </p:nvSpPr>
        <p:spPr>
          <a:xfrm>
            <a:off x="838200" y="1825625"/>
            <a:ext cx="2436628" cy="4351338"/>
          </a:xfrm>
        </p:spPr>
        <p:txBody>
          <a:bodyPr/>
          <a:lstStyle/>
          <a:p>
            <a:r>
              <a:rPr lang="en-US" sz="1800" kern="100" dirty="0">
                <a:effectLst/>
                <a:latin typeface="Aptos" panose="020B0004020202020204" pitchFamily="34" charset="0"/>
                <a:ea typeface="Aptos" panose="020B0004020202020204" pitchFamily="34" charset="0"/>
                <a:cs typeface="Mangal" panose="02040503050203030202" pitchFamily="18" charset="0"/>
              </a:rPr>
              <a:t>This DID is applicable to acquisitions of military systems, equipment, and components</a:t>
            </a:r>
          </a:p>
          <a:p>
            <a:endParaRPr lang="en-US" dirty="0"/>
          </a:p>
        </p:txBody>
      </p:sp>
      <p:sp>
        <p:nvSpPr>
          <p:cNvPr id="4" name="Content Placeholder 3">
            <a:extLst>
              <a:ext uri="{FF2B5EF4-FFF2-40B4-BE49-F238E27FC236}">
                <a16:creationId xmlns:a16="http://schemas.microsoft.com/office/drawing/2014/main" id="{3472285C-151B-BD71-B790-2E8AD4DCF764}"/>
              </a:ext>
            </a:extLst>
          </p:cNvPr>
          <p:cNvSpPr>
            <a:spLocks noGrp="1"/>
          </p:cNvSpPr>
          <p:nvPr>
            <p:ph sz="half" idx="2"/>
          </p:nvPr>
        </p:nvSpPr>
        <p:spPr>
          <a:xfrm>
            <a:off x="3246475" y="1873472"/>
            <a:ext cx="2849525" cy="4351338"/>
          </a:xfrm>
        </p:spPr>
        <p:txBody>
          <a:bodyPr/>
          <a:lstStyle/>
          <a:p>
            <a:pPr marL="57150" indent="-285750">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document DI-SESS-81000F is applicable to a process of acquisition of military systems.</a:t>
            </a:r>
          </a:p>
          <a:p>
            <a:pPr marL="57150" indent="-285750">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document DI-SESS-81000F is applicable to a process of acquisition of military equipment.</a:t>
            </a:r>
          </a:p>
          <a:p>
            <a:pPr>
              <a:lnSpc>
                <a:spcPct val="115000"/>
              </a:lnSpc>
              <a:spcAft>
                <a:spcPts val="800"/>
              </a:spcAft>
            </a:pPr>
            <a:r>
              <a:rPr lang="en-US" sz="1800" kern="100" dirty="0">
                <a:effectLst/>
                <a:latin typeface="Aptos" panose="020B0004020202020204" pitchFamily="34" charset="0"/>
                <a:ea typeface="Aptos" panose="020B0004020202020204" pitchFamily="34" charset="0"/>
                <a:cs typeface="Mangal" panose="02040503050203030202" pitchFamily="18" charset="0"/>
              </a:rPr>
              <a:t>The document DI-SESS-81000F is applicable to a process of acquisition of military components.</a:t>
            </a:r>
          </a:p>
        </p:txBody>
      </p:sp>
      <p:sp>
        <p:nvSpPr>
          <p:cNvPr id="6" name="TextBox 5">
            <a:extLst>
              <a:ext uri="{FF2B5EF4-FFF2-40B4-BE49-F238E27FC236}">
                <a16:creationId xmlns:a16="http://schemas.microsoft.com/office/drawing/2014/main" id="{B7EB95E2-BD50-B6EA-7135-1362B24E8D5C}"/>
              </a:ext>
            </a:extLst>
          </p:cNvPr>
          <p:cNvSpPr txBox="1"/>
          <p:nvPr/>
        </p:nvSpPr>
        <p:spPr>
          <a:xfrm>
            <a:off x="6217389" y="1825625"/>
            <a:ext cx="6097772" cy="4801314"/>
          </a:xfrm>
          <a:prstGeom prst="rect">
            <a:avLst/>
          </a:prstGeom>
          <a:noFill/>
        </p:spPr>
        <p:txBody>
          <a:bodyPr wrap="square">
            <a:spAutoFit/>
          </a:bodyPr>
          <a:lstStyle/>
          <a:p>
            <a:r>
              <a:rPr lang="en-US" dirty="0"/>
              <a:t>Declaration(Class(:</a:t>
            </a:r>
            <a:r>
              <a:rPr lang="en-US" dirty="0" err="1"/>
              <a:t>AcquisitionOfMilitarySystem</a:t>
            </a:r>
            <a:r>
              <a:rPr lang="en-US" dirty="0"/>
              <a:t>))</a:t>
            </a:r>
          </a:p>
          <a:p>
            <a:r>
              <a:rPr lang="en-US" dirty="0" err="1"/>
              <a:t>SubClassOf</a:t>
            </a:r>
            <a:r>
              <a:rPr lang="en-US" dirty="0"/>
              <a:t>(:</a:t>
            </a:r>
            <a:r>
              <a:rPr lang="en-US" dirty="0" err="1"/>
              <a:t>AcquisitionOfMilitarySystem</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AcquisitionOfMilitarySystem</a:t>
            </a:r>
            <a:r>
              <a:rPr lang="en-US" dirty="0"/>
              <a:t>)</a:t>
            </a:r>
          </a:p>
          <a:p>
            <a:endParaRPr lang="en-US" dirty="0"/>
          </a:p>
          <a:p>
            <a:r>
              <a:rPr lang="en-US" dirty="0"/>
              <a:t>Declaration(Class(:</a:t>
            </a:r>
            <a:r>
              <a:rPr lang="en-US" dirty="0" err="1"/>
              <a:t>AcquisitionOfMilitaryEquipment</a:t>
            </a:r>
            <a:r>
              <a:rPr lang="en-US" dirty="0"/>
              <a:t>))</a:t>
            </a:r>
          </a:p>
          <a:p>
            <a:r>
              <a:rPr lang="en-US" dirty="0" err="1"/>
              <a:t>SubClassOf</a:t>
            </a:r>
            <a:r>
              <a:rPr lang="en-US" dirty="0"/>
              <a:t>(:</a:t>
            </a:r>
            <a:r>
              <a:rPr lang="en-US" dirty="0" err="1"/>
              <a:t>AcquisitionOfMilitaryEquipment</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AcquisitionOfMilitaryEquipment</a:t>
            </a:r>
            <a:r>
              <a:rPr lang="en-US" dirty="0"/>
              <a:t>)</a:t>
            </a:r>
          </a:p>
          <a:p>
            <a:endParaRPr lang="en-US" dirty="0"/>
          </a:p>
          <a:p>
            <a:r>
              <a:rPr lang="en-US" dirty="0"/>
              <a:t>Declaration(Class(:</a:t>
            </a:r>
            <a:r>
              <a:rPr lang="en-US" dirty="0" err="1"/>
              <a:t>AcquisitionOfMilitaryComponent</a:t>
            </a:r>
            <a:r>
              <a:rPr lang="en-US" dirty="0"/>
              <a:t>))</a:t>
            </a:r>
          </a:p>
          <a:p>
            <a:r>
              <a:rPr lang="en-US" dirty="0" err="1"/>
              <a:t>SubClassOf</a:t>
            </a:r>
            <a:r>
              <a:rPr lang="en-US" dirty="0"/>
              <a:t>(:</a:t>
            </a:r>
            <a:r>
              <a:rPr lang="en-US" dirty="0" err="1"/>
              <a:t>AcquisitionOfMilitaryComponent</a:t>
            </a:r>
            <a:r>
              <a:rPr lang="en-US" dirty="0"/>
              <a:t> bfo:BFO_0000015) // A BFO Process</a:t>
            </a:r>
          </a:p>
          <a:p>
            <a:r>
              <a:rPr lang="en-US" dirty="0" err="1"/>
              <a:t>ObjectPropertyAssertion</a:t>
            </a:r>
            <a:r>
              <a:rPr lang="en-US" dirty="0"/>
              <a:t>(</a:t>
            </a:r>
            <a:r>
              <a:rPr lang="en-US" dirty="0" err="1"/>
              <a:t>iof:is_input_of</a:t>
            </a:r>
            <a:r>
              <a:rPr lang="en-US" dirty="0"/>
              <a:t> :DI-SESS-81000F :</a:t>
            </a:r>
            <a:r>
              <a:rPr lang="en-US" dirty="0" err="1"/>
              <a:t>AcquisitionOfMilitaryComponent</a:t>
            </a:r>
            <a:r>
              <a:rPr lang="en-US" dirty="0"/>
              <a:t>)</a:t>
            </a:r>
          </a:p>
        </p:txBody>
      </p:sp>
    </p:spTree>
    <p:extLst>
      <p:ext uri="{BB962C8B-B14F-4D97-AF65-F5344CB8AC3E}">
        <p14:creationId xmlns:p14="http://schemas.microsoft.com/office/powerpoint/2010/main" val="39032970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E0BD28-17C5-E914-9FB3-03E0C35786A4}"/>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D0C8FA-2C7D-F3A4-41E2-69EB7F80C27C}"/>
              </a:ext>
            </a:extLst>
          </p:cNvPr>
          <p:cNvSpPr>
            <a:spLocks noGrp="1"/>
          </p:cNvSpPr>
          <p:nvPr>
            <p:ph sz="half" idx="1"/>
          </p:nvPr>
        </p:nvSpPr>
        <p:spPr/>
        <p:txBody>
          <a:bodyPr>
            <a:normAutofit fontScale="25000" lnSpcReduction="20000"/>
          </a:bodyPr>
          <a:lstStyle/>
          <a:p>
            <a:r>
              <a:rPr lang="en-US" dirty="0"/>
              <a:t>#</a:t>
            </a:r>
          </a:p>
          <a:p>
            <a:r>
              <a:rPr lang="en-US" dirty="0"/>
              <a:t># --- Knowledge from sentence: "This DID is applicable to acquisitions of military systems, equipment, and components." ---</a:t>
            </a:r>
          </a:p>
          <a:p>
            <a:r>
              <a:rPr lang="en-US" dirty="0"/>
              <a:t>#</a:t>
            </a:r>
          </a:p>
          <a:p>
            <a:endParaRPr lang="en-US" dirty="0"/>
          </a:p>
          <a:p>
            <a:r>
              <a:rPr lang="en-US" dirty="0"/>
              <a:t>### </a:t>
            </a:r>
            <a:r>
              <a:rPr lang="en-US" dirty="0" err="1"/>
              <a:t>TBox</a:t>
            </a:r>
            <a:r>
              <a:rPr lang="en-US" dirty="0"/>
              <a:t>: New Process Classes (Aligned with BFO)</a:t>
            </a:r>
          </a:p>
          <a:p>
            <a:r>
              <a:rPr lang="en-US" dirty="0"/>
              <a:t>:</a:t>
            </a:r>
            <a:r>
              <a:rPr lang="en-US" dirty="0" err="1"/>
              <a:t>AcquisitionOfMilitarySystems</a:t>
            </a:r>
            <a:r>
              <a:rPr lang="en-US" dirty="0"/>
              <a:t> </a:t>
            </a:r>
            <a:r>
              <a:rPr lang="en-US" dirty="0" err="1"/>
              <a:t>rdf:type</a:t>
            </a:r>
            <a:r>
              <a:rPr lang="en-US" dirty="0"/>
              <a:t> </a:t>
            </a:r>
            <a:r>
              <a:rPr lang="en-US" dirty="0" err="1"/>
              <a:t>owl:Class</a:t>
            </a:r>
            <a:r>
              <a:rPr lang="en-US" dirty="0"/>
              <a:t> ;</a:t>
            </a:r>
          </a:p>
          <a:p>
            <a:r>
              <a:rPr lang="en-US" dirty="0"/>
              <a:t>    </a:t>
            </a:r>
            <a:r>
              <a:rPr lang="en-US" dirty="0" err="1"/>
              <a:t>rdfs:subClassOf</a:t>
            </a:r>
            <a:r>
              <a:rPr lang="en-US" dirty="0"/>
              <a:t> bfo:BFO_0000015 ;  # </a:t>
            </a:r>
            <a:r>
              <a:rPr lang="en-US" dirty="0" err="1"/>
              <a:t>bfo:process</a:t>
            </a:r>
            <a:endParaRPr lang="en-US" dirty="0"/>
          </a:p>
          <a:p>
            <a:r>
              <a:rPr lang="en-US" dirty="0"/>
              <a:t>    </a:t>
            </a:r>
            <a:r>
              <a:rPr lang="en-US" dirty="0" err="1"/>
              <a:t>rdfs:label</a:t>
            </a:r>
            <a:r>
              <a:rPr lang="en-US" dirty="0"/>
              <a:t> "Acquisition of Military Systems"@</a:t>
            </a:r>
            <a:r>
              <a:rPr lang="en-US" dirty="0" err="1"/>
              <a:t>en</a:t>
            </a:r>
            <a:r>
              <a:rPr lang="en-US" dirty="0"/>
              <a:t> .</a:t>
            </a:r>
          </a:p>
          <a:p>
            <a:endParaRPr lang="en-US" dirty="0"/>
          </a:p>
          <a:p>
            <a:r>
              <a:rPr lang="en-US" dirty="0"/>
              <a:t>:</a:t>
            </a:r>
            <a:r>
              <a:rPr lang="en-US" dirty="0" err="1"/>
              <a:t>AcquisitionOfMilitaryEquipment</a:t>
            </a:r>
            <a:r>
              <a:rPr lang="en-US" dirty="0"/>
              <a:t> </a:t>
            </a:r>
            <a:r>
              <a:rPr lang="en-US" dirty="0" err="1"/>
              <a:t>rdf:type</a:t>
            </a:r>
            <a:r>
              <a:rPr lang="en-US" dirty="0"/>
              <a:t> </a:t>
            </a:r>
            <a:r>
              <a:rPr lang="en-US" dirty="0" err="1"/>
              <a:t>owl:Class</a:t>
            </a:r>
            <a:r>
              <a:rPr lang="en-US" dirty="0"/>
              <a:t> ;</a:t>
            </a:r>
          </a:p>
          <a:p>
            <a:r>
              <a:rPr lang="en-US" dirty="0"/>
              <a:t>    </a:t>
            </a:r>
            <a:r>
              <a:rPr lang="en-US" dirty="0" err="1"/>
              <a:t>rdfs:subClassOf</a:t>
            </a:r>
            <a:r>
              <a:rPr lang="en-US" dirty="0"/>
              <a:t> bfo:BFO_0000015 ;  # </a:t>
            </a:r>
            <a:r>
              <a:rPr lang="en-US" dirty="0" err="1"/>
              <a:t>bfo:process</a:t>
            </a:r>
            <a:endParaRPr lang="en-US" dirty="0"/>
          </a:p>
          <a:p>
            <a:r>
              <a:rPr lang="en-US" dirty="0"/>
              <a:t>    </a:t>
            </a:r>
            <a:r>
              <a:rPr lang="en-US" dirty="0" err="1"/>
              <a:t>rdfs:label</a:t>
            </a:r>
            <a:r>
              <a:rPr lang="en-US" dirty="0"/>
              <a:t> "Acquisition of Military Equipment"@</a:t>
            </a:r>
            <a:r>
              <a:rPr lang="en-US" dirty="0" err="1"/>
              <a:t>en</a:t>
            </a:r>
            <a:r>
              <a:rPr lang="en-US" dirty="0"/>
              <a:t> .</a:t>
            </a:r>
          </a:p>
          <a:p>
            <a:endParaRPr lang="en-US" dirty="0"/>
          </a:p>
          <a:p>
            <a:r>
              <a:rPr lang="en-US" dirty="0"/>
              <a:t>:</a:t>
            </a:r>
            <a:r>
              <a:rPr lang="en-US" dirty="0" err="1"/>
              <a:t>AcquisitionOfMilitaryComponents</a:t>
            </a:r>
            <a:r>
              <a:rPr lang="en-US" dirty="0"/>
              <a:t> </a:t>
            </a:r>
            <a:r>
              <a:rPr lang="en-US" dirty="0" err="1"/>
              <a:t>rdf:type</a:t>
            </a:r>
            <a:r>
              <a:rPr lang="en-US" dirty="0"/>
              <a:t> </a:t>
            </a:r>
            <a:r>
              <a:rPr lang="en-US" dirty="0" err="1"/>
              <a:t>owl:Class</a:t>
            </a:r>
            <a:r>
              <a:rPr lang="en-US" dirty="0"/>
              <a:t> ;</a:t>
            </a:r>
          </a:p>
          <a:p>
            <a:r>
              <a:rPr lang="en-US" dirty="0"/>
              <a:t>    </a:t>
            </a:r>
            <a:r>
              <a:rPr lang="en-US" dirty="0" err="1"/>
              <a:t>rdfs:subClassOf</a:t>
            </a:r>
            <a:r>
              <a:rPr lang="en-US" dirty="0"/>
              <a:t> bfo:BFO_0000015 ;  # </a:t>
            </a:r>
            <a:r>
              <a:rPr lang="en-US" dirty="0" err="1"/>
              <a:t>bfo:process</a:t>
            </a:r>
            <a:endParaRPr lang="en-US" dirty="0"/>
          </a:p>
          <a:p>
            <a:r>
              <a:rPr lang="en-US" dirty="0"/>
              <a:t>    </a:t>
            </a:r>
            <a:r>
              <a:rPr lang="en-US" dirty="0" err="1"/>
              <a:t>rdfs:label</a:t>
            </a:r>
            <a:r>
              <a:rPr lang="en-US" dirty="0"/>
              <a:t> "Acquisition of Military Components"@</a:t>
            </a:r>
            <a:r>
              <a:rPr lang="en-US" dirty="0" err="1"/>
              <a:t>en</a:t>
            </a:r>
            <a:r>
              <a:rPr lang="en-US" dirty="0"/>
              <a:t> .</a:t>
            </a:r>
          </a:p>
          <a:p>
            <a:endParaRPr lang="en-US" dirty="0"/>
          </a:p>
          <a:p>
            <a:r>
              <a:rPr lang="en-US" dirty="0"/>
              <a:t>### </a:t>
            </a:r>
            <a:r>
              <a:rPr lang="en-US" dirty="0" err="1"/>
              <a:t>ABox</a:t>
            </a:r>
            <a:r>
              <a:rPr lang="en-US" dirty="0"/>
              <a:t>: New Assertions about the Document</a:t>
            </a:r>
          </a:p>
          <a:p>
            <a:r>
              <a:rPr lang="en-US" dirty="0"/>
              <a:t># This DID is an input to these types of processes.</a:t>
            </a:r>
          </a:p>
          <a:p>
            <a:r>
              <a:rPr lang="en-US" dirty="0"/>
              <a:t>:DI-SESS-81000F </a:t>
            </a:r>
            <a:r>
              <a:rPr lang="en-US" dirty="0" err="1"/>
              <a:t>iof:is_input_of</a:t>
            </a:r>
            <a:r>
              <a:rPr lang="en-US" dirty="0"/>
              <a:t> :</a:t>
            </a:r>
            <a:r>
              <a:rPr lang="en-US" dirty="0" err="1"/>
              <a:t>AcquisitionOfMilitarySystems</a:t>
            </a:r>
            <a:r>
              <a:rPr lang="en-US" dirty="0"/>
              <a:t> ,</a:t>
            </a:r>
          </a:p>
          <a:p>
            <a:r>
              <a:rPr lang="en-US" dirty="0"/>
              <a:t>                                :</a:t>
            </a:r>
            <a:r>
              <a:rPr lang="en-US" dirty="0" err="1"/>
              <a:t>AcquisitionOfMilitaryEquipment</a:t>
            </a:r>
            <a:r>
              <a:rPr lang="en-US" dirty="0"/>
              <a:t> ,</a:t>
            </a:r>
          </a:p>
          <a:p>
            <a:r>
              <a:rPr lang="en-US" dirty="0"/>
              <a:t>                                :</a:t>
            </a:r>
            <a:r>
              <a:rPr lang="en-US" dirty="0" err="1"/>
              <a:t>AcquisitionOfMilitaryComponents</a:t>
            </a:r>
            <a:r>
              <a:rPr lang="en-US" dirty="0"/>
              <a:t> .</a:t>
            </a:r>
          </a:p>
        </p:txBody>
      </p:sp>
      <p:sp>
        <p:nvSpPr>
          <p:cNvPr id="4" name="Content Placeholder 3">
            <a:extLst>
              <a:ext uri="{FF2B5EF4-FFF2-40B4-BE49-F238E27FC236}">
                <a16:creationId xmlns:a16="http://schemas.microsoft.com/office/drawing/2014/main" id="{C8A3D567-7702-BCD2-1BF7-9CCCB7808E63}"/>
              </a:ext>
            </a:extLst>
          </p:cNvPr>
          <p:cNvSpPr>
            <a:spLocks noGrp="1"/>
          </p:cNvSpPr>
          <p:nvPr>
            <p:ph sz="half" idx="2"/>
          </p:nvPr>
        </p:nvSpPr>
        <p:spPr/>
        <p:txBody>
          <a:bodyPr>
            <a:normAutofit fontScale="25000" lnSpcReduction="20000"/>
          </a:bodyPr>
          <a:lstStyle/>
          <a:p>
            <a:r>
              <a:rPr lang="en-US" dirty="0"/>
              <a:t>{</a:t>
            </a:r>
          </a:p>
          <a:p>
            <a:r>
              <a:rPr lang="en-US" dirty="0"/>
              <a:t>  "</a:t>
            </a:r>
            <a:r>
              <a:rPr lang="en-US" dirty="0" err="1"/>
              <a:t>test_name</a:t>
            </a:r>
            <a:r>
              <a:rPr lang="en-US" dirty="0"/>
              <a:t>": "Verify applicability of DID to Systems Acquisition",</a:t>
            </a:r>
          </a:p>
          <a:p>
            <a:r>
              <a:rPr lang="en-US" dirty="0"/>
              <a:t>  "</a:t>
            </a:r>
            <a:r>
              <a:rPr lang="en-US" dirty="0" err="1"/>
              <a:t>sparql_query</a:t>
            </a:r>
            <a:r>
              <a:rPr lang="en-US" dirty="0"/>
              <a:t>": """</a:t>
            </a:r>
          </a:p>
          <a:p>
            <a:r>
              <a:rPr lang="en-US" dirty="0"/>
              <a:t>    PREFIX </a:t>
            </a:r>
            <a:r>
              <a:rPr lang="en-US" dirty="0" err="1"/>
              <a:t>iof</a:t>
            </a:r>
            <a:r>
              <a:rPr lang="en-US" dirty="0"/>
              <a:t>: &lt;https://spec.industrialontologies.org/iof/ontology/core/Core/&gt;</a:t>
            </a:r>
          </a:p>
          <a:p>
            <a:r>
              <a:rPr lang="en-US" dirty="0"/>
              <a:t>    PREFIX : &lt;http://www.yourdomain.com/ontology/dido#&gt;</a:t>
            </a:r>
          </a:p>
          <a:p>
            <a:r>
              <a:rPr lang="en-US" dirty="0"/>
              <a:t>    </a:t>
            </a:r>
          </a:p>
          <a:p>
            <a:r>
              <a:rPr lang="en-US" dirty="0"/>
              <a:t>    ASK WHERE {</a:t>
            </a:r>
          </a:p>
          <a:p>
            <a:r>
              <a:rPr lang="en-US" dirty="0"/>
              <a:t>      :DI-SESS-81000F </a:t>
            </a:r>
            <a:r>
              <a:rPr lang="en-US" dirty="0" err="1"/>
              <a:t>iof:is_input_of</a:t>
            </a:r>
            <a:r>
              <a:rPr lang="en-US" dirty="0"/>
              <a:t> :</a:t>
            </a:r>
            <a:r>
              <a:rPr lang="en-US" dirty="0" err="1"/>
              <a:t>AcquisitionOfMilitarySystems</a:t>
            </a:r>
            <a:r>
              <a:rPr lang="en-US" dirty="0"/>
              <a:t> .</a:t>
            </a:r>
          </a:p>
          <a:p>
            <a:r>
              <a:rPr lang="en-US" dirty="0"/>
              <a:t>    }</a:t>
            </a:r>
          </a:p>
          <a:p>
            <a:r>
              <a:rPr lang="en-US" dirty="0"/>
              <a:t>  """,</a:t>
            </a:r>
          </a:p>
          <a:p>
            <a:r>
              <a:rPr lang="en-US" dirty="0"/>
              <a:t>  "</a:t>
            </a:r>
            <a:r>
              <a:rPr lang="en-US" dirty="0" err="1"/>
              <a:t>expected_result</a:t>
            </a:r>
            <a:r>
              <a:rPr lang="en-US" dirty="0"/>
              <a:t>": { "</a:t>
            </a:r>
            <a:r>
              <a:rPr lang="en-US" dirty="0" err="1"/>
              <a:t>boolean</a:t>
            </a:r>
            <a:r>
              <a:rPr lang="en-US" dirty="0"/>
              <a:t>": true }</a:t>
            </a:r>
          </a:p>
          <a:p>
            <a:r>
              <a:rPr lang="en-US" dirty="0"/>
              <a:t>}</a:t>
            </a:r>
          </a:p>
        </p:txBody>
      </p:sp>
    </p:spTree>
    <p:extLst>
      <p:ext uri="{BB962C8B-B14F-4D97-AF65-F5344CB8AC3E}">
        <p14:creationId xmlns:p14="http://schemas.microsoft.com/office/powerpoint/2010/main" val="8036700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E519CC-DF4D-2EC5-1D19-AF26233EEE75}"/>
              </a:ext>
            </a:extLst>
          </p:cNvPr>
          <p:cNvSpPr>
            <a:spLocks noGrp="1"/>
          </p:cNvSpPr>
          <p:nvPr>
            <p:ph type="title"/>
          </p:nvPr>
        </p:nvSpPr>
        <p:spPr/>
        <p:txBody>
          <a:bodyPr>
            <a:normAutofit/>
          </a:bodyPr>
          <a:lstStyle/>
          <a:p>
            <a:r>
              <a:rPr lang="en-US" sz="4000" dirty="0"/>
              <a:t>Digital Thread: From Data to Decisions</a:t>
            </a:r>
          </a:p>
        </p:txBody>
      </p:sp>
      <p:sp>
        <p:nvSpPr>
          <p:cNvPr id="3" name="Text Placeholder 2">
            <a:extLst>
              <a:ext uri="{FF2B5EF4-FFF2-40B4-BE49-F238E27FC236}">
                <a16:creationId xmlns:a16="http://schemas.microsoft.com/office/drawing/2014/main" id="{7EEEE60F-E840-564D-696D-4C2539385593}"/>
              </a:ext>
            </a:extLst>
          </p:cNvPr>
          <p:cNvSpPr>
            <a:spLocks noGrp="1"/>
          </p:cNvSpPr>
          <p:nvPr>
            <p:ph type="body" idx="1"/>
          </p:nvPr>
        </p:nvSpPr>
        <p:spPr>
          <a:xfrm>
            <a:off x="591521" y="1520563"/>
            <a:ext cx="3673098" cy="823912"/>
          </a:xfrm>
        </p:spPr>
        <p:txBody>
          <a:bodyPr>
            <a:normAutofit/>
          </a:bodyPr>
          <a:lstStyle/>
          <a:p>
            <a:r>
              <a:rPr lang="en-US" sz="1600" b="1" dirty="0"/>
              <a:t>The Challenge: </a:t>
            </a:r>
            <a:br>
              <a:rPr lang="en-US" sz="1600" b="1" dirty="0"/>
            </a:br>
            <a:r>
              <a:rPr lang="en-US" sz="1600" b="1" dirty="0"/>
              <a:t>Disconnected Data</a:t>
            </a:r>
            <a:endParaRPr lang="en-US" sz="1600" dirty="0"/>
          </a:p>
        </p:txBody>
      </p:sp>
      <p:sp>
        <p:nvSpPr>
          <p:cNvPr id="4" name="Content Placeholder 3">
            <a:extLst>
              <a:ext uri="{FF2B5EF4-FFF2-40B4-BE49-F238E27FC236}">
                <a16:creationId xmlns:a16="http://schemas.microsoft.com/office/drawing/2014/main" id="{CBD45889-E676-FD4A-8E85-0C4BCD5629AE}"/>
              </a:ext>
            </a:extLst>
          </p:cNvPr>
          <p:cNvSpPr>
            <a:spLocks noGrp="1"/>
          </p:cNvSpPr>
          <p:nvPr>
            <p:ph sz="half" idx="2"/>
          </p:nvPr>
        </p:nvSpPr>
        <p:spPr>
          <a:xfrm>
            <a:off x="601856" y="2354000"/>
            <a:ext cx="3652426" cy="3665538"/>
          </a:xfrm>
        </p:spPr>
        <p:txBody>
          <a:bodyPr>
            <a:normAutofit fontScale="47500" lnSpcReduction="20000"/>
          </a:bodyPr>
          <a:lstStyle/>
          <a:p>
            <a:pPr marL="0" indent="0">
              <a:buNone/>
            </a:pPr>
            <a:r>
              <a:rPr lang="en-US" dirty="0"/>
              <a:t>The history of a single engine part is scattered across silos: </a:t>
            </a:r>
          </a:p>
          <a:p>
            <a:pPr marL="0" indent="0">
              <a:buNone/>
            </a:pPr>
            <a:r>
              <a:rPr lang="en-US" dirty="0"/>
              <a:t>• </a:t>
            </a:r>
            <a:r>
              <a:rPr lang="en-US" b="1" dirty="0"/>
              <a:t>IMIS:</a:t>
            </a:r>
            <a:r>
              <a:rPr lang="en-US" dirty="0"/>
              <a:t> Maintenance &amp; Work Orders </a:t>
            </a:r>
          </a:p>
          <a:p>
            <a:pPr marL="0" indent="0">
              <a:buNone/>
            </a:pPr>
            <a:r>
              <a:rPr lang="en-US" dirty="0"/>
              <a:t>• </a:t>
            </a:r>
            <a:r>
              <a:rPr lang="en-US" b="1" dirty="0"/>
              <a:t>ESAS:</a:t>
            </a:r>
            <a:r>
              <a:rPr lang="en-US" dirty="0"/>
              <a:t> Inspection &amp; Defect Data </a:t>
            </a:r>
          </a:p>
          <a:p>
            <a:pPr marL="0" indent="0">
              <a:buNone/>
            </a:pPr>
            <a:r>
              <a:rPr lang="en-US" dirty="0"/>
              <a:t>• </a:t>
            </a:r>
            <a:r>
              <a:rPr lang="en-US" b="1" dirty="0"/>
              <a:t>CEMS:</a:t>
            </a:r>
            <a:r>
              <a:rPr lang="en-US" dirty="0"/>
              <a:t> Flight &amp; Operational Data </a:t>
            </a:r>
          </a:p>
          <a:p>
            <a:pPr marL="0" indent="0">
              <a:buNone/>
            </a:pPr>
            <a:r>
              <a:rPr lang="en-US" dirty="0">
                <a:effectLst/>
              </a:rPr>
              <a:t>Answering critical questions takes weeks of manual data analysis.</a:t>
            </a:r>
            <a:endParaRPr lang="en-US" dirty="0"/>
          </a:p>
        </p:txBody>
      </p:sp>
      <p:sp>
        <p:nvSpPr>
          <p:cNvPr id="5" name="Text Placeholder 4">
            <a:extLst>
              <a:ext uri="{FF2B5EF4-FFF2-40B4-BE49-F238E27FC236}">
                <a16:creationId xmlns:a16="http://schemas.microsoft.com/office/drawing/2014/main" id="{0542AF6E-B671-78E9-707F-9272EC15FC82}"/>
              </a:ext>
            </a:extLst>
          </p:cNvPr>
          <p:cNvSpPr>
            <a:spLocks noGrp="1"/>
          </p:cNvSpPr>
          <p:nvPr>
            <p:ph type="body" sz="quarter" idx="3"/>
          </p:nvPr>
        </p:nvSpPr>
        <p:spPr>
          <a:xfrm>
            <a:off x="7927382" y="1511038"/>
            <a:ext cx="3673099" cy="823912"/>
          </a:xfrm>
        </p:spPr>
        <p:txBody>
          <a:bodyPr>
            <a:normAutofit/>
          </a:bodyPr>
          <a:lstStyle/>
          <a:p>
            <a:r>
              <a:rPr lang="en-US" sz="1600" b="1" dirty="0"/>
              <a:t>The Value: </a:t>
            </a:r>
            <a:br>
              <a:rPr lang="en-US" sz="1600" b="1" dirty="0"/>
            </a:br>
            <a:r>
              <a:rPr lang="en-US" sz="1600" b="1" dirty="0"/>
              <a:t>Predictive Fleet Management</a:t>
            </a:r>
            <a:endParaRPr lang="en-US" sz="1600" dirty="0"/>
          </a:p>
        </p:txBody>
      </p:sp>
      <p:sp>
        <p:nvSpPr>
          <p:cNvPr id="6" name="Content Placeholder 5">
            <a:extLst>
              <a:ext uri="{FF2B5EF4-FFF2-40B4-BE49-F238E27FC236}">
                <a16:creationId xmlns:a16="http://schemas.microsoft.com/office/drawing/2014/main" id="{626E0842-0B0E-F624-B462-2291C448B851}"/>
              </a:ext>
            </a:extLst>
          </p:cNvPr>
          <p:cNvSpPr>
            <a:spLocks noGrp="1"/>
          </p:cNvSpPr>
          <p:nvPr>
            <p:ph sz="quarter" idx="4"/>
          </p:nvPr>
        </p:nvSpPr>
        <p:spPr>
          <a:xfrm>
            <a:off x="7937716" y="2354000"/>
            <a:ext cx="3652428" cy="3665538"/>
          </a:xfrm>
        </p:spPr>
        <p:txBody>
          <a:bodyPr>
            <a:normAutofit fontScale="47500" lnSpcReduction="20000"/>
          </a:bodyPr>
          <a:lstStyle/>
          <a:p>
            <a:pPr marL="0" indent="0">
              <a:buNone/>
            </a:pPr>
            <a:r>
              <a:rPr lang="en-US" dirty="0"/>
              <a:t>This enables us to move from </a:t>
            </a:r>
            <a:r>
              <a:rPr lang="en-US" i="1" dirty="0">
                <a:effectLst/>
              </a:rPr>
              <a:t>reactive</a:t>
            </a:r>
            <a:r>
              <a:rPr lang="en-US" dirty="0"/>
              <a:t> to </a:t>
            </a:r>
            <a:r>
              <a:rPr lang="en-US" i="1" dirty="0">
                <a:effectLst/>
              </a:rPr>
              <a:t>proactive</a:t>
            </a:r>
            <a:r>
              <a:rPr lang="en-US" dirty="0"/>
              <a:t> decision-making, providing immediate answers to critical questions that: </a:t>
            </a:r>
          </a:p>
          <a:p>
            <a:pPr marL="0" indent="0">
              <a:buNone/>
            </a:pPr>
            <a:r>
              <a:rPr lang="en-US" b="1" dirty="0"/>
              <a:t>INCREASE AIRCRAFT AVAILABILITY</a:t>
            </a:r>
            <a:r>
              <a:rPr lang="en-US" dirty="0"/>
              <a:t> </a:t>
            </a:r>
          </a:p>
          <a:p>
            <a:r>
              <a:rPr lang="en-US" dirty="0"/>
              <a:t>Instantly see which parts have defects and where they are. </a:t>
            </a:r>
          </a:p>
          <a:p>
            <a:r>
              <a:rPr lang="en-US" dirty="0"/>
              <a:t>Predict which components will fail </a:t>
            </a:r>
            <a:r>
              <a:rPr lang="en-US" i="1" dirty="0">
                <a:effectLst/>
              </a:rPr>
              <a:t>before</a:t>
            </a:r>
            <a:r>
              <a:rPr lang="en-US" dirty="0"/>
              <a:t> they ground an aircraft. </a:t>
            </a:r>
          </a:p>
          <a:p>
            <a:pPr marL="0" indent="0">
              <a:buNone/>
            </a:pPr>
            <a:r>
              <a:rPr lang="en-US" b="1" dirty="0"/>
              <a:t>REDUCE SUSTAINMENT COSTS</a:t>
            </a:r>
            <a:r>
              <a:rPr lang="en-US" dirty="0"/>
              <a:t> </a:t>
            </a:r>
          </a:p>
          <a:p>
            <a:r>
              <a:rPr lang="en-US" dirty="0"/>
              <a:t>Pinpoint flight conditions that cause the most damage. </a:t>
            </a:r>
          </a:p>
          <a:p>
            <a:r>
              <a:rPr lang="en-US" dirty="0"/>
              <a:t>Optimize maintenance schedules and part life. </a:t>
            </a:r>
          </a:p>
          <a:p>
            <a:pPr marL="0" indent="0">
              <a:buNone/>
            </a:pPr>
            <a:r>
              <a:rPr lang="en-US" b="1" dirty="0"/>
              <a:t>LOWER ENGINEERING RISK</a:t>
            </a:r>
            <a:r>
              <a:rPr lang="en-US" dirty="0"/>
              <a:t> </a:t>
            </a:r>
          </a:p>
          <a:p>
            <a:r>
              <a:rPr lang="en-US" dirty="0"/>
              <a:t>Perform root cause analysis in minutes, not months.</a:t>
            </a:r>
          </a:p>
        </p:txBody>
      </p:sp>
      <p:sp>
        <p:nvSpPr>
          <p:cNvPr id="7" name="Text Placeholder 2">
            <a:extLst>
              <a:ext uri="{FF2B5EF4-FFF2-40B4-BE49-F238E27FC236}">
                <a16:creationId xmlns:a16="http://schemas.microsoft.com/office/drawing/2014/main" id="{050C02B8-A4DB-1408-4654-4ABF53BDB34F}"/>
              </a:ext>
            </a:extLst>
          </p:cNvPr>
          <p:cNvSpPr txBox="1">
            <a:spLocks/>
          </p:cNvSpPr>
          <p:nvPr/>
        </p:nvSpPr>
        <p:spPr>
          <a:xfrm>
            <a:off x="4264618" y="1520563"/>
            <a:ext cx="3662763" cy="823912"/>
          </a:xfrm>
          <a:prstGeom prst="rect">
            <a:avLst/>
          </a:prstGeom>
        </p:spPr>
        <p:txBody>
          <a:bodyPr vert="horz" lIns="91440" tIns="45720" rIns="91440" bIns="45720" rtlCol="0" anchor="b">
            <a:normAutofit/>
          </a:bodyPr>
          <a:lstStyle>
            <a:lvl1pPr marL="0" indent="0" algn="l" defTabSz="914400" rtl="0" eaLnBrk="1" latinLnBrk="0" hangingPunct="1">
              <a:lnSpc>
                <a:spcPct val="90000"/>
              </a:lnSpc>
              <a:spcBef>
                <a:spcPts val="1000"/>
              </a:spcBef>
              <a:buFont typeface="Arial" panose="020B0604020202020204" pitchFamily="34" charset="0"/>
              <a:buNone/>
              <a:defRPr sz="2400" b="1" kern="1200">
                <a:solidFill>
                  <a:schemeClr val="tx1"/>
                </a:solidFill>
                <a:latin typeface="+mn-lt"/>
                <a:ea typeface="+mn-ea"/>
                <a:cs typeface="+mn-cs"/>
              </a:defRPr>
            </a:lvl1pPr>
            <a:lvl2pPr marL="457200" indent="0" algn="l" defTabSz="914400" rtl="0" eaLnBrk="1" latinLnBrk="0" hangingPunct="1">
              <a:lnSpc>
                <a:spcPct val="90000"/>
              </a:lnSpc>
              <a:spcBef>
                <a:spcPts val="500"/>
              </a:spcBef>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r>
              <a:rPr lang="en-US" sz="1600" b="1" dirty="0"/>
              <a:t>Our Solution: </a:t>
            </a:r>
            <a:br>
              <a:rPr lang="en-US" sz="1600" b="1" dirty="0"/>
            </a:br>
            <a:r>
              <a:rPr lang="en-US" sz="1600" b="1" dirty="0"/>
              <a:t>A Living Digital Model</a:t>
            </a:r>
            <a:endParaRPr lang="en-US" sz="1600" dirty="0"/>
          </a:p>
        </p:txBody>
      </p:sp>
      <p:sp>
        <p:nvSpPr>
          <p:cNvPr id="8" name="Content Placeholder 3">
            <a:extLst>
              <a:ext uri="{FF2B5EF4-FFF2-40B4-BE49-F238E27FC236}">
                <a16:creationId xmlns:a16="http://schemas.microsoft.com/office/drawing/2014/main" id="{6C2047B9-B9FA-62EB-E574-F2176A3785C4}"/>
              </a:ext>
            </a:extLst>
          </p:cNvPr>
          <p:cNvSpPr txBox="1">
            <a:spLocks/>
          </p:cNvSpPr>
          <p:nvPr/>
        </p:nvSpPr>
        <p:spPr>
          <a:xfrm>
            <a:off x="4259450" y="2363525"/>
            <a:ext cx="3673098" cy="36655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300" dirty="0"/>
              <a:t>We are building a Knowledge Graph that intelligently links these systems into a single, unified view. </a:t>
            </a:r>
          </a:p>
          <a:p>
            <a:r>
              <a:rPr lang="en-US" sz="1300" dirty="0"/>
              <a:t>We create a complete, </a:t>
            </a:r>
            <a:r>
              <a:rPr lang="en-US" sz="1300" dirty="0" err="1"/>
              <a:t>queryable</a:t>
            </a:r>
            <a:r>
              <a:rPr lang="en-US" sz="1300" dirty="0"/>
              <a:t> history for serialized parts.</a:t>
            </a:r>
          </a:p>
        </p:txBody>
      </p:sp>
      <p:pic>
        <p:nvPicPr>
          <p:cNvPr id="15" name="Picture 14" descr="A large engine in a factory&#10;&#10;AI-generated content may be incorrect.">
            <a:extLst>
              <a:ext uri="{FF2B5EF4-FFF2-40B4-BE49-F238E27FC236}">
                <a16:creationId xmlns:a16="http://schemas.microsoft.com/office/drawing/2014/main" id="{1A273D0F-2C1F-C36F-4CD3-ABDEC04E299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32" y="4301856"/>
            <a:ext cx="1720755" cy="967924"/>
          </a:xfrm>
          <a:prstGeom prst="rect">
            <a:avLst/>
          </a:prstGeom>
        </p:spPr>
      </p:pic>
      <p:pic>
        <p:nvPicPr>
          <p:cNvPr id="13" name="Picture 12" descr="A grey object with red and purple designs&#10;&#10;AI-generated content may be incorrect.">
            <a:extLst>
              <a:ext uri="{FF2B5EF4-FFF2-40B4-BE49-F238E27FC236}">
                <a16:creationId xmlns:a16="http://schemas.microsoft.com/office/drawing/2014/main" id="{D06DF0C4-51EE-914E-414D-B3AF5EA3CAF4}"/>
              </a:ext>
            </a:extLst>
          </p:cNvPr>
          <p:cNvPicPr>
            <a:picLocks noChangeAspect="1"/>
          </p:cNvPicPr>
          <p:nvPr/>
        </p:nvPicPr>
        <p:blipFill>
          <a:blip r:embed="rId4">
            <a:extLst>
              <a:ext uri="{28A0092B-C50C-407E-A947-70E740481C1C}">
                <a14:useLocalDpi xmlns:a14="http://schemas.microsoft.com/office/drawing/2010/main" val="0"/>
              </a:ext>
            </a:extLst>
          </a:blip>
          <a:srcRect l="11470" r="37581"/>
          <a:stretch/>
        </p:blipFill>
        <p:spPr>
          <a:xfrm>
            <a:off x="2367204" y="4117972"/>
            <a:ext cx="887440" cy="979480"/>
          </a:xfrm>
          <a:prstGeom prst="rect">
            <a:avLst/>
          </a:prstGeom>
          <a:ln>
            <a:solidFill>
              <a:schemeClr val="bg1">
                <a:lumMod val="75000"/>
              </a:schemeClr>
            </a:solidFill>
          </a:ln>
        </p:spPr>
      </p:pic>
      <p:cxnSp>
        <p:nvCxnSpPr>
          <p:cNvPr id="17" name="Straight Connector 16">
            <a:extLst>
              <a:ext uri="{FF2B5EF4-FFF2-40B4-BE49-F238E27FC236}">
                <a16:creationId xmlns:a16="http://schemas.microsoft.com/office/drawing/2014/main" id="{82BDD4CF-E5BD-0EBE-CE61-8D22BE3FD87C}"/>
              </a:ext>
            </a:extLst>
          </p:cNvPr>
          <p:cNvCxnSpPr>
            <a:cxnSpLocks/>
          </p:cNvCxnSpPr>
          <p:nvPr/>
        </p:nvCxnSpPr>
        <p:spPr>
          <a:xfrm flipH="1">
            <a:off x="1821496" y="4117972"/>
            <a:ext cx="540540" cy="477419"/>
          </a:xfrm>
          <a:prstGeom prst="line">
            <a:avLst/>
          </a:prstGeom>
        </p:spPr>
        <p:style>
          <a:lnRef idx="2">
            <a:schemeClr val="accent2"/>
          </a:lnRef>
          <a:fillRef idx="0">
            <a:schemeClr val="accent2"/>
          </a:fillRef>
          <a:effectRef idx="1">
            <a:schemeClr val="accent2"/>
          </a:effectRef>
          <a:fontRef idx="minor">
            <a:schemeClr val="tx1"/>
          </a:fontRef>
        </p:style>
      </p:cxnSp>
      <p:cxnSp>
        <p:nvCxnSpPr>
          <p:cNvPr id="18" name="Straight Connector 17">
            <a:extLst>
              <a:ext uri="{FF2B5EF4-FFF2-40B4-BE49-F238E27FC236}">
                <a16:creationId xmlns:a16="http://schemas.microsoft.com/office/drawing/2014/main" id="{B564F709-73CA-6035-9893-927AFCA68CD0}"/>
              </a:ext>
            </a:extLst>
          </p:cNvPr>
          <p:cNvCxnSpPr>
            <a:cxnSpLocks/>
          </p:cNvCxnSpPr>
          <p:nvPr/>
        </p:nvCxnSpPr>
        <p:spPr>
          <a:xfrm flipH="1" flipV="1">
            <a:off x="1821496" y="4694313"/>
            <a:ext cx="540540" cy="412664"/>
          </a:xfrm>
          <a:prstGeom prst="line">
            <a:avLst/>
          </a:prstGeom>
        </p:spPr>
        <p:style>
          <a:lnRef idx="2">
            <a:schemeClr val="accent2"/>
          </a:lnRef>
          <a:fillRef idx="0">
            <a:schemeClr val="accent2"/>
          </a:fillRef>
          <a:effectRef idx="1">
            <a:schemeClr val="accent2"/>
          </a:effectRef>
          <a:fontRef idx="minor">
            <a:schemeClr val="tx1"/>
          </a:fontRef>
        </p:style>
      </p:cxnSp>
      <p:pic>
        <p:nvPicPr>
          <p:cNvPr id="24" name="Picture 23" descr="A large engine in a factory&#10;&#10;AI-generated content may be incorrect.">
            <a:extLst>
              <a:ext uri="{FF2B5EF4-FFF2-40B4-BE49-F238E27FC236}">
                <a16:creationId xmlns:a16="http://schemas.microsoft.com/office/drawing/2014/main" id="{222866EA-E036-35AF-0CDE-1A9878D8198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8132" y="5542759"/>
            <a:ext cx="1754212" cy="986744"/>
          </a:xfrm>
          <a:prstGeom prst="rect">
            <a:avLst/>
          </a:prstGeom>
        </p:spPr>
      </p:pic>
      <p:sp>
        <p:nvSpPr>
          <p:cNvPr id="29" name="TextBox 28">
            <a:extLst>
              <a:ext uri="{FF2B5EF4-FFF2-40B4-BE49-F238E27FC236}">
                <a16:creationId xmlns:a16="http://schemas.microsoft.com/office/drawing/2014/main" id="{28C8B03F-114A-CC5D-9C53-ADC7EE162FA6}"/>
              </a:ext>
            </a:extLst>
          </p:cNvPr>
          <p:cNvSpPr txBox="1"/>
          <p:nvPr/>
        </p:nvSpPr>
        <p:spPr>
          <a:xfrm>
            <a:off x="418132" y="4056675"/>
            <a:ext cx="664168" cy="246221"/>
          </a:xfrm>
          <a:prstGeom prst="rect">
            <a:avLst/>
          </a:prstGeom>
          <a:noFill/>
          <a:ln>
            <a:solidFill>
              <a:schemeClr val="bg1">
                <a:lumMod val="65000"/>
              </a:schemeClr>
            </a:solidFill>
          </a:ln>
        </p:spPr>
        <p:txBody>
          <a:bodyPr wrap="square" rtlCol="0">
            <a:spAutoFit/>
          </a:bodyPr>
          <a:lstStyle/>
          <a:p>
            <a:r>
              <a:rPr lang="en-US" sz="1000" dirty="0"/>
              <a:t>Engine A</a:t>
            </a:r>
          </a:p>
        </p:txBody>
      </p:sp>
      <p:sp>
        <p:nvSpPr>
          <p:cNvPr id="31" name="TextBox 30">
            <a:extLst>
              <a:ext uri="{FF2B5EF4-FFF2-40B4-BE49-F238E27FC236}">
                <a16:creationId xmlns:a16="http://schemas.microsoft.com/office/drawing/2014/main" id="{009BEA80-19E6-B105-CE70-EE07A8FB3713}"/>
              </a:ext>
            </a:extLst>
          </p:cNvPr>
          <p:cNvSpPr txBox="1"/>
          <p:nvPr/>
        </p:nvSpPr>
        <p:spPr>
          <a:xfrm>
            <a:off x="418132" y="5291775"/>
            <a:ext cx="664168" cy="246221"/>
          </a:xfrm>
          <a:prstGeom prst="rect">
            <a:avLst/>
          </a:prstGeom>
          <a:noFill/>
          <a:ln>
            <a:solidFill>
              <a:schemeClr val="bg1">
                <a:lumMod val="65000"/>
              </a:schemeClr>
            </a:solidFill>
          </a:ln>
        </p:spPr>
        <p:txBody>
          <a:bodyPr wrap="square" rtlCol="0">
            <a:spAutoFit/>
          </a:bodyPr>
          <a:lstStyle/>
          <a:p>
            <a:r>
              <a:rPr lang="en-US" sz="1000" dirty="0"/>
              <a:t>Engine B</a:t>
            </a:r>
          </a:p>
        </p:txBody>
      </p:sp>
      <p:sp>
        <p:nvSpPr>
          <p:cNvPr id="35" name="Freeform: Shape 34">
            <a:extLst>
              <a:ext uri="{FF2B5EF4-FFF2-40B4-BE49-F238E27FC236}">
                <a16:creationId xmlns:a16="http://schemas.microsoft.com/office/drawing/2014/main" id="{26D9ABE0-541B-6EBB-D724-CB70A0B23B22}"/>
              </a:ext>
            </a:extLst>
          </p:cNvPr>
          <p:cNvSpPr/>
          <p:nvPr/>
        </p:nvSpPr>
        <p:spPr>
          <a:xfrm>
            <a:off x="1686697" y="4018797"/>
            <a:ext cx="1130644" cy="271867"/>
          </a:xfrm>
          <a:custGeom>
            <a:avLst/>
            <a:gdLst>
              <a:gd name="connsiteX0" fmla="*/ 0 w 1130644"/>
              <a:gd name="connsiteY0" fmla="*/ 271867 h 271867"/>
              <a:gd name="connsiteX1" fmla="*/ 234779 w 1130644"/>
              <a:gd name="connsiteY1" fmla="*/ 86516 h 271867"/>
              <a:gd name="connsiteX2" fmla="*/ 611660 w 1130644"/>
              <a:gd name="connsiteY2" fmla="*/ 19 h 271867"/>
              <a:gd name="connsiteX3" fmla="*/ 1130644 w 1130644"/>
              <a:gd name="connsiteY3" fmla="*/ 80337 h 271867"/>
            </a:gdLst>
            <a:ahLst/>
            <a:cxnLst>
              <a:cxn ang="0">
                <a:pos x="connsiteX0" y="connsiteY0"/>
              </a:cxn>
              <a:cxn ang="0">
                <a:pos x="connsiteX1" y="connsiteY1"/>
              </a:cxn>
              <a:cxn ang="0">
                <a:pos x="connsiteX2" y="connsiteY2"/>
              </a:cxn>
              <a:cxn ang="0">
                <a:pos x="connsiteX3" y="connsiteY3"/>
              </a:cxn>
            </a:cxnLst>
            <a:rect l="l" t="t" r="r" b="b"/>
            <a:pathLst>
              <a:path w="1130644" h="271867">
                <a:moveTo>
                  <a:pt x="0" y="271867"/>
                </a:moveTo>
                <a:cubicBezTo>
                  <a:pt x="66418" y="201845"/>
                  <a:pt x="132836" y="131824"/>
                  <a:pt x="234779" y="86516"/>
                </a:cubicBezTo>
                <a:cubicBezTo>
                  <a:pt x="336722" y="41208"/>
                  <a:pt x="462349" y="1049"/>
                  <a:pt x="611660" y="19"/>
                </a:cubicBezTo>
                <a:cubicBezTo>
                  <a:pt x="760971" y="-1011"/>
                  <a:pt x="945807" y="39663"/>
                  <a:pt x="1130644" y="80337"/>
                </a:cubicBezTo>
              </a:path>
            </a:pathLst>
          </a:custGeom>
          <a:noFill/>
          <a:ln>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60829556-B81B-210B-0EA8-5013512E36E5}"/>
              </a:ext>
            </a:extLst>
          </p:cNvPr>
          <p:cNvSpPr txBox="1"/>
          <p:nvPr/>
        </p:nvSpPr>
        <p:spPr>
          <a:xfrm>
            <a:off x="1736213" y="3934106"/>
            <a:ext cx="791869" cy="246221"/>
          </a:xfrm>
          <a:prstGeom prst="rect">
            <a:avLst/>
          </a:prstGeom>
          <a:solidFill>
            <a:schemeClr val="bg1">
              <a:lumMod val="85000"/>
              <a:alpha val="90000"/>
            </a:schemeClr>
          </a:solidFill>
          <a:ln>
            <a:noFill/>
          </a:ln>
        </p:spPr>
        <p:txBody>
          <a:bodyPr wrap="square" rtlCol="0">
            <a:spAutoFit/>
          </a:bodyPr>
          <a:lstStyle/>
          <a:p>
            <a:r>
              <a:rPr lang="en-US" sz="1000" dirty="0"/>
              <a:t>Inspection</a:t>
            </a:r>
          </a:p>
        </p:txBody>
      </p:sp>
      <p:pic>
        <p:nvPicPr>
          <p:cNvPr id="37" name="Picture 36" descr="A person sitting on a chair in front of a large machine&#10;&#10;AI-generated content may be incorrect.">
            <a:extLst>
              <a:ext uri="{FF2B5EF4-FFF2-40B4-BE49-F238E27FC236}">
                <a16:creationId xmlns:a16="http://schemas.microsoft.com/office/drawing/2014/main" id="{1E48E14E-555E-CE69-BB97-ED374BF77BC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2978" y="5064871"/>
            <a:ext cx="994717" cy="801846"/>
          </a:xfrm>
          <a:prstGeom prst="rect">
            <a:avLst/>
          </a:prstGeom>
          <a:ln>
            <a:solidFill>
              <a:schemeClr val="bg1">
                <a:lumMod val="75000"/>
              </a:schemeClr>
            </a:solidFill>
          </a:ln>
        </p:spPr>
      </p:pic>
      <p:sp>
        <p:nvSpPr>
          <p:cNvPr id="38" name="Freeform: Shape 37">
            <a:extLst>
              <a:ext uri="{FF2B5EF4-FFF2-40B4-BE49-F238E27FC236}">
                <a16:creationId xmlns:a16="http://schemas.microsoft.com/office/drawing/2014/main" id="{A3777C0F-07EC-3B41-C2CA-9EEFEDA0EB36}"/>
              </a:ext>
            </a:extLst>
          </p:cNvPr>
          <p:cNvSpPr/>
          <p:nvPr/>
        </p:nvSpPr>
        <p:spPr>
          <a:xfrm>
            <a:off x="3268362" y="4438946"/>
            <a:ext cx="404635" cy="625925"/>
          </a:xfrm>
          <a:custGeom>
            <a:avLst/>
            <a:gdLst>
              <a:gd name="connsiteX0" fmla="*/ 0 w 404635"/>
              <a:gd name="connsiteY0" fmla="*/ 0 h 1118287"/>
              <a:gd name="connsiteX1" fmla="*/ 271849 w 404635"/>
              <a:gd name="connsiteY1" fmla="*/ 284206 h 1118287"/>
              <a:gd name="connsiteX2" fmla="*/ 383060 w 404635"/>
              <a:gd name="connsiteY2" fmla="*/ 636373 h 1118287"/>
              <a:gd name="connsiteX3" fmla="*/ 395416 w 404635"/>
              <a:gd name="connsiteY3" fmla="*/ 1118287 h 1118287"/>
            </a:gdLst>
            <a:ahLst/>
            <a:cxnLst>
              <a:cxn ang="0">
                <a:pos x="connsiteX0" y="connsiteY0"/>
              </a:cxn>
              <a:cxn ang="0">
                <a:pos x="connsiteX1" y="connsiteY1"/>
              </a:cxn>
              <a:cxn ang="0">
                <a:pos x="connsiteX2" y="connsiteY2"/>
              </a:cxn>
              <a:cxn ang="0">
                <a:pos x="connsiteX3" y="connsiteY3"/>
              </a:cxn>
            </a:cxnLst>
            <a:rect l="l" t="t" r="r" b="b"/>
            <a:pathLst>
              <a:path w="404635" h="1118287">
                <a:moveTo>
                  <a:pt x="0" y="0"/>
                </a:moveTo>
                <a:cubicBezTo>
                  <a:pt x="104003" y="89072"/>
                  <a:pt x="208006" y="178144"/>
                  <a:pt x="271849" y="284206"/>
                </a:cubicBezTo>
                <a:cubicBezTo>
                  <a:pt x="335692" y="390268"/>
                  <a:pt x="362466" y="497360"/>
                  <a:pt x="383060" y="636373"/>
                </a:cubicBezTo>
                <a:cubicBezTo>
                  <a:pt x="403654" y="775386"/>
                  <a:pt x="412922" y="1087395"/>
                  <a:pt x="395416" y="1118287"/>
                </a:cubicBezTo>
              </a:path>
            </a:pathLst>
          </a:custGeom>
          <a:noFill/>
          <a:ln>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TextBox 32">
            <a:extLst>
              <a:ext uri="{FF2B5EF4-FFF2-40B4-BE49-F238E27FC236}">
                <a16:creationId xmlns:a16="http://schemas.microsoft.com/office/drawing/2014/main" id="{EE24056D-2D0D-DCC7-B6DF-DD6C175C5623}"/>
              </a:ext>
            </a:extLst>
          </p:cNvPr>
          <p:cNvSpPr txBox="1"/>
          <p:nvPr/>
        </p:nvSpPr>
        <p:spPr>
          <a:xfrm>
            <a:off x="3572149" y="4700302"/>
            <a:ext cx="556373" cy="246221"/>
          </a:xfrm>
          <a:prstGeom prst="rect">
            <a:avLst/>
          </a:prstGeom>
          <a:solidFill>
            <a:schemeClr val="bg1">
              <a:lumMod val="85000"/>
              <a:alpha val="90000"/>
            </a:schemeClr>
          </a:solidFill>
          <a:ln>
            <a:noFill/>
          </a:ln>
        </p:spPr>
        <p:txBody>
          <a:bodyPr wrap="square" rtlCol="0">
            <a:spAutoFit/>
          </a:bodyPr>
          <a:lstStyle/>
          <a:p>
            <a:pPr algn="ctr"/>
            <a:r>
              <a:rPr lang="en-US" sz="1000" dirty="0"/>
              <a:t>Repair</a:t>
            </a:r>
          </a:p>
        </p:txBody>
      </p:sp>
      <p:sp>
        <p:nvSpPr>
          <p:cNvPr id="39" name="Freeform: Shape 38">
            <a:extLst>
              <a:ext uri="{FF2B5EF4-FFF2-40B4-BE49-F238E27FC236}">
                <a16:creationId xmlns:a16="http://schemas.microsoft.com/office/drawing/2014/main" id="{3BFEB845-34D0-1656-7B8A-A8F04380E11D}"/>
              </a:ext>
            </a:extLst>
          </p:cNvPr>
          <p:cNvSpPr/>
          <p:nvPr/>
        </p:nvSpPr>
        <p:spPr>
          <a:xfrm>
            <a:off x="2168610" y="5680799"/>
            <a:ext cx="1179199" cy="383060"/>
          </a:xfrm>
          <a:custGeom>
            <a:avLst/>
            <a:gdLst>
              <a:gd name="connsiteX0" fmla="*/ 1143000 w 1143000"/>
              <a:gd name="connsiteY0" fmla="*/ 0 h 383060"/>
              <a:gd name="connsiteX1" fmla="*/ 840259 w 1143000"/>
              <a:gd name="connsiteY1" fmla="*/ 234779 h 383060"/>
              <a:gd name="connsiteX2" fmla="*/ 475735 w 1143000"/>
              <a:gd name="connsiteY2" fmla="*/ 352168 h 383060"/>
              <a:gd name="connsiteX3" fmla="*/ 0 w 1143000"/>
              <a:gd name="connsiteY3" fmla="*/ 383060 h 383060"/>
            </a:gdLst>
            <a:ahLst/>
            <a:cxnLst>
              <a:cxn ang="0">
                <a:pos x="connsiteX0" y="connsiteY0"/>
              </a:cxn>
              <a:cxn ang="0">
                <a:pos x="connsiteX1" y="connsiteY1"/>
              </a:cxn>
              <a:cxn ang="0">
                <a:pos x="connsiteX2" y="connsiteY2"/>
              </a:cxn>
              <a:cxn ang="0">
                <a:pos x="connsiteX3" y="connsiteY3"/>
              </a:cxn>
            </a:cxnLst>
            <a:rect l="l" t="t" r="r" b="b"/>
            <a:pathLst>
              <a:path w="1143000" h="383060">
                <a:moveTo>
                  <a:pt x="1143000" y="0"/>
                </a:moveTo>
                <a:cubicBezTo>
                  <a:pt x="1047235" y="88042"/>
                  <a:pt x="951470" y="176084"/>
                  <a:pt x="840259" y="234779"/>
                </a:cubicBezTo>
                <a:cubicBezTo>
                  <a:pt x="729048" y="293474"/>
                  <a:pt x="615778" y="327455"/>
                  <a:pt x="475735" y="352168"/>
                </a:cubicBezTo>
                <a:cubicBezTo>
                  <a:pt x="335692" y="376882"/>
                  <a:pt x="167846" y="379971"/>
                  <a:pt x="0" y="383060"/>
                </a:cubicBezTo>
              </a:path>
            </a:pathLst>
          </a:custGeom>
          <a:noFill/>
          <a:ln>
            <a:solidFill>
              <a:srgbClr val="FF0000"/>
            </a:solidFill>
            <a:tailEnd type="triangle"/>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TextBox 33">
            <a:extLst>
              <a:ext uri="{FF2B5EF4-FFF2-40B4-BE49-F238E27FC236}">
                <a16:creationId xmlns:a16="http://schemas.microsoft.com/office/drawing/2014/main" id="{251F2AA7-A5A2-8E24-960D-C7D9BFD73D6C}"/>
              </a:ext>
            </a:extLst>
          </p:cNvPr>
          <p:cNvSpPr txBox="1"/>
          <p:nvPr/>
        </p:nvSpPr>
        <p:spPr>
          <a:xfrm>
            <a:off x="2621573" y="5918588"/>
            <a:ext cx="547935" cy="246221"/>
          </a:xfrm>
          <a:prstGeom prst="rect">
            <a:avLst/>
          </a:prstGeom>
          <a:solidFill>
            <a:schemeClr val="bg1">
              <a:lumMod val="85000"/>
              <a:alpha val="90000"/>
            </a:schemeClr>
          </a:solidFill>
          <a:ln>
            <a:noFill/>
          </a:ln>
        </p:spPr>
        <p:txBody>
          <a:bodyPr wrap="square" rtlCol="0">
            <a:spAutoFit/>
          </a:bodyPr>
          <a:lstStyle/>
          <a:p>
            <a:r>
              <a:rPr lang="en-US" sz="1000" dirty="0"/>
              <a:t>Install</a:t>
            </a:r>
          </a:p>
        </p:txBody>
      </p:sp>
    </p:spTree>
    <p:extLst>
      <p:ext uri="{BB962C8B-B14F-4D97-AF65-F5344CB8AC3E}">
        <p14:creationId xmlns:p14="http://schemas.microsoft.com/office/powerpoint/2010/main" val="2449478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74</TotalTime>
  <Words>959</Words>
  <Application>Microsoft Office PowerPoint</Application>
  <PresentationFormat>Widescreen</PresentationFormat>
  <Paragraphs>91</Paragraphs>
  <Slides>3</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PowerPoint Presentation</vt:lpstr>
      <vt:lpstr>PowerPoint Presentation</vt:lpstr>
      <vt:lpstr>Digital Thread: From Data to Decisions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Poonam Sutar</dc:creator>
  <cp:lastModifiedBy>Poonam Sutar</cp:lastModifiedBy>
  <cp:revision>3</cp:revision>
  <dcterms:created xsi:type="dcterms:W3CDTF">2025-07-10T07:42:27Z</dcterms:created>
  <dcterms:modified xsi:type="dcterms:W3CDTF">2025-07-10T20:06:41Z</dcterms:modified>
</cp:coreProperties>
</file>