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8" r:id="rId3"/>
    <p:sldId id="309" r:id="rId4"/>
    <p:sldId id="307" r:id="rId5"/>
    <p:sldId id="275" r:id="rId6"/>
    <p:sldId id="308" r:id="rId7"/>
    <p:sldId id="25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son, Erik B." initials="EB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19" autoAdjust="0"/>
    <p:restoredTop sz="76661" autoAdjust="0"/>
  </p:normalViewPr>
  <p:slideViewPr>
    <p:cSldViewPr>
      <p:cViewPr varScale="1">
        <p:scale>
          <a:sx n="57" d="100"/>
          <a:sy n="5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C9FA0-92BA-443A-A62B-E1BF61E17A0D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0EB64-2C4D-498E-975A-DFB3510EC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73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8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7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5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4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0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2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0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8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0EB64-2C4D-498E-975A-DFB3510ECB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338F-7948-415A-BBE0-2D6372E45F0F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9BD-7BD9-4DC5-B5E0-8C0A19594392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8AC3-C543-43CC-A334-8402028D3385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B34C-071B-4EFD-930C-488B275E2047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5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D4EA-390B-4018-9432-F878D71AA1DD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4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47EB-565F-4594-971F-C73FB5AA8C2C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6249-A771-49A5-9C73-155C3A1296A7}" type="datetime1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FFE-05C3-437E-9F4A-6BA359199A9D}" type="datetime1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3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E9672-3061-456A-8F97-812E6DC73BF9}" type="datetime1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4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A0A5-47E7-4FF4-8517-FE9C08906FFE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D8FB-0474-4AD6-802C-5A5430131366}" type="datetime1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D4F2-F37A-450C-A211-9FD89845BC08}" type="datetime1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EFBC-EEAD-4E65-9B7A-2C12BADA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4196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Vince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Velocci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AIM 6943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April 30, 2015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882" y="945018"/>
            <a:ext cx="9144000" cy="30750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latin typeface="Sitka Display" panose="02000505000000020004" pitchFamily="2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Towards Numerical Simulations of Transcranial Magnetic Stimulation, and Fractional Order Differential Equations</a:t>
            </a: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Modeling Using Fractional Order PDEs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Fractional order calculus can model certain viscoelastic behavior of materials</a:t>
            </a:r>
          </a:p>
          <a:p>
            <a:r>
              <a:rPr lang="en-US" sz="2800" dirty="0" smtClean="0">
                <a:latin typeface="+mj-lt"/>
              </a:rPr>
              <a:t>Such models have also been shown to adequately model dielectric behavior of materials and tissues</a:t>
            </a:r>
          </a:p>
          <a:p>
            <a:r>
              <a:rPr lang="en-US" sz="2800" dirty="0" smtClean="0">
                <a:latin typeface="+mj-lt"/>
              </a:rPr>
              <a:t>These incorporate a modified form of Maxwell’s Equations yielding a fractional order wave equation</a:t>
            </a:r>
          </a:p>
          <a:p>
            <a:r>
              <a:rPr lang="en-US" sz="2800" dirty="0" smtClean="0">
                <a:latin typeface="+mj-lt"/>
              </a:rPr>
              <a:t>I numerically solved examples of fractional order differential equations using MATLAB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Fractional Order Derivatives</a:t>
            </a:r>
            <a:endParaRPr lang="en-US" sz="3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+mj-lt"/>
                  </a:rPr>
                  <a:t>n, positive integer: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+mj-lt"/>
                  </a:rPr>
                  <a:t>For a continuous function with t ≥ a, we may define a fractional order (order </a:t>
                </a:r>
                <a:r>
                  <a:rPr lang="el-GR" sz="2800" dirty="0" smtClean="0">
                    <a:latin typeface="+mj-lt"/>
                  </a:rPr>
                  <a:t>α</a:t>
                </a:r>
                <a:r>
                  <a:rPr lang="en-US" sz="2800" dirty="0" smtClean="0">
                    <a:latin typeface="+mj-lt"/>
                  </a:rPr>
                  <a:t>) derivative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/>
                                <m:t>lim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sz="2800" i="1"/>
                                  </m:ctrlPr>
                                </m:eqArrPr>
                                <m:e>
                                  <m:r>
                                    <a:rPr lang="en-US" sz="2800" i="1"/>
                                    <m:t>h</m:t>
                                  </m:r>
                                  <m:r>
                                    <a:rPr lang="en-US" sz="2800" i="1"/>
                                    <m:t>→0</m:t>
                                  </m:r>
                                </m:e>
                                <m:e>
                                  <m:r>
                                    <a:rPr lang="en-US" sz="2800" i="1"/>
                                    <m:t>𝑛h</m:t>
                                  </m:r>
                                  <m:r>
                                    <a:rPr lang="en-US" sz="2800" i="1"/>
                                    <m:t>=</m:t>
                                  </m:r>
                                  <m:r>
                                    <a:rPr lang="en-US" sz="2800" i="1"/>
                                    <m:t>𝑡</m:t>
                                  </m:r>
                                  <m:r>
                                    <a:rPr lang="en-US" sz="2800" i="1"/>
                                    <m:t>−</m:t>
                                  </m:r>
                                  <m:r>
                                    <a:rPr lang="en-US" sz="2800" i="1"/>
                                    <m:t>𝑎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800" i="1"/>
                              </m:ctrlPr>
                            </m:sSupPr>
                            <m:e>
                              <m:r>
                                <a:rPr lang="en-US" sz="2800" i="1"/>
                                <m:t>h</m:t>
                              </m:r>
                            </m:e>
                            <m:sup>
                              <m:r>
                                <a:rPr lang="en-US" sz="2800" i="1"/>
                                <m:t>−</m:t>
                              </m:r>
                              <m:r>
                                <a:rPr lang="en-US" sz="2800" i="1"/>
                                <m:t>𝛼</m:t>
                              </m:r>
                            </m:sup>
                          </m:sSup>
                        </m:e>
                      </m:func>
                      <m:nary>
                        <m:naryPr>
                          <m:chr m:val="∑"/>
                          <m:limLoc m:val="undOvr"/>
                          <m:ctrlPr>
                            <a:rPr lang="en-US" sz="2800" i="1"/>
                          </m:ctrlPr>
                        </m:naryPr>
                        <m:sub>
                          <m:r>
                            <a:rPr lang="en-US" sz="2800" i="1"/>
                            <m:t>𝑗</m:t>
                          </m:r>
                          <m:r>
                            <a:rPr lang="en-US" sz="2800" i="1"/>
                            <m:t>=0</m:t>
                          </m:r>
                        </m:sub>
                        <m:sup>
                          <m:r>
                            <a:rPr lang="en-US" sz="2800" i="1"/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/>
                                  </m:ctrlPr>
                                </m:dPr>
                                <m:e>
                                  <m:r>
                                    <a:rPr lang="en-US" sz="2800" i="1"/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/>
                                <m:t>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/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800" i="1"/>
                                  </m:ctrlPr>
                                </m:fPr>
                                <m:num>
                                  <m:r>
                                    <a:rPr lang="en-US" sz="2800" i="1"/>
                                    <m:t>𝛼</m:t>
                                  </m:r>
                                </m:num>
                                <m:den>
                                  <m:r>
                                    <a:rPr lang="en-US" sz="2800" i="1"/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800" i="1"/>
                        <m:t>𝑓</m:t>
                      </m:r>
                      <m:r>
                        <a:rPr lang="en-US" sz="2800" i="1"/>
                        <m:t>(</m:t>
                      </m:r>
                      <m:r>
                        <a:rPr lang="en-US" sz="2800" i="1"/>
                        <m:t>𝑡</m:t>
                      </m:r>
                      <m:r>
                        <a:rPr lang="en-US" sz="2800" i="1"/>
                        <m:t>−</m:t>
                      </m:r>
                      <m:r>
                        <a:rPr lang="en-US" sz="2800" i="1"/>
                        <m:t>𝑗h</m:t>
                      </m:r>
                      <m:r>
                        <a:rPr lang="en-US" sz="2800" i="1"/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Fractional Order Derivatives</a:t>
            </a:r>
            <a:endParaRPr lang="en-US" sz="3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+mj-lt"/>
                  </a:rPr>
                  <a:t>We may approximate this as</a:t>
                </a:r>
              </a:p>
              <a:p>
                <a:pPr marL="0" indent="0">
                  <a:buNone/>
                </a:pPr>
                <a:r>
                  <a:rPr lang="en-US" sz="2800" baseline="-25000" dirty="0"/>
                  <a:t>a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/>
                        </m:ctrlPr>
                      </m:sSubSupPr>
                      <m:e>
                        <m:r>
                          <a:rPr lang="en-US" sz="2800" i="1"/>
                          <m:t>𝐷</m:t>
                        </m:r>
                      </m:e>
                      <m:sub>
                        <m:r>
                          <a:rPr lang="en-US" sz="2800" i="1"/>
                          <m:t>𝑡</m:t>
                        </m:r>
                      </m:sub>
                      <m:sup>
                        <m:r>
                          <a:rPr lang="en-US" sz="2800" i="1"/>
                          <m:t>𝛼</m:t>
                        </m:r>
                      </m:sup>
                    </m:sSubSup>
                  </m:oMath>
                </a14:m>
                <a:r>
                  <a:rPr lang="en-US" sz="2800" dirty="0"/>
                  <a:t>f(t) ≈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800" i="1"/>
                        </m:ctrlPr>
                      </m:naryPr>
                      <m:sub>
                        <m:r>
                          <a:rPr lang="en-US" sz="2800" i="1"/>
                          <m:t>𝑗</m:t>
                        </m:r>
                        <m:r>
                          <a:rPr lang="en-US" sz="2800" i="1"/>
                          <m:t>=0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/>
                                </m:ctrlPr>
                              </m:fPr>
                              <m:num>
                                <m:r>
                                  <a:rPr lang="en-US" sz="2800" i="1"/>
                                  <m:t>𝑡</m:t>
                                </m:r>
                                <m:r>
                                  <a:rPr lang="en-US" sz="2800" i="1"/>
                                  <m:t>−</m:t>
                                </m:r>
                                <m:r>
                                  <a:rPr lang="en-US" sz="2800" i="1"/>
                                  <m:t>𝑎</m:t>
                                </m:r>
                              </m:num>
                              <m:den>
                                <m:r>
                                  <a:rPr lang="en-US" sz="2800" i="1"/>
                                  <m:t>h</m:t>
                                </m:r>
                              </m:den>
                            </m:f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US" sz="28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/>
                                </m:ctrlPr>
                              </m:dPr>
                              <m:e>
                                <m:r>
                                  <a:rPr lang="en-US" sz="2800" i="1"/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/>
                              <m:t>𝑗</m:t>
                            </m:r>
                          </m:sup>
                        </m:sSup>
                        <m:d>
                          <m:dPr>
                            <m:ctrlPr>
                              <a:rPr lang="en-US" sz="2800" i="1"/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800" i="1"/>
                                </m:ctrlPr>
                              </m:fPr>
                              <m:num>
                                <m:r>
                                  <a:rPr lang="en-US" sz="2800" i="1"/>
                                  <m:t>𝛼</m:t>
                                </m:r>
                              </m:num>
                              <m:den>
                                <m:r>
                                  <a:rPr lang="en-US" sz="2800" i="1"/>
                                  <m:t>𝑗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sz="2800" i="1"/>
                      <m:t>𝑓</m:t>
                    </m:r>
                    <m:r>
                      <a:rPr lang="en-US" sz="2800" i="1"/>
                      <m:t>(</m:t>
                    </m:r>
                    <m:r>
                      <a:rPr lang="en-US" sz="2800" i="1"/>
                      <m:t>𝑡</m:t>
                    </m:r>
                    <m:r>
                      <a:rPr lang="en-US" sz="2800" i="1"/>
                      <m:t>−</m:t>
                    </m:r>
                    <m:r>
                      <a:rPr lang="en-US" sz="2800" i="1"/>
                      <m:t>𝑗h</m:t>
                    </m:r>
                    <m:r>
                      <a:rPr lang="en-US" sz="2800" i="1"/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0" i="1" dirty="0" smtClean="0">
                    <a:latin typeface="Cambria Math" panose="02040503050406030204" pitchFamily="18" charset="0"/>
                  </a:rPr>
                  <a:t>Here, h is the time-step size, and the notation [A] denotes the largest integer not greater than A</a:t>
                </a:r>
              </a:p>
              <a:p>
                <a:pPr marL="0" indent="0">
                  <a:buNone/>
                </a:pPr>
                <a:r>
                  <a:rPr lang="en-US" sz="2800" i="1" dirty="0" smtClean="0">
                    <a:latin typeface="Cambria Math" panose="02040503050406030204" pitchFamily="18" charset="0"/>
                  </a:rPr>
                  <a:t>We denote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/>
                        </m:ctrlPr>
                      </m:sSubSupPr>
                      <m:e>
                        <m:r>
                          <a:rPr lang="en-US" sz="2800" i="1"/>
                          <m:t>𝑤</m:t>
                        </m:r>
                      </m:e>
                      <m:sub>
                        <m:r>
                          <a:rPr lang="en-US" sz="2800" i="1"/>
                          <m:t>𝑗</m:t>
                        </m:r>
                      </m:sub>
                      <m:sup>
                        <m:r>
                          <a:rPr lang="en-US" sz="2800" i="1"/>
                          <m:t>(</m:t>
                        </m:r>
                        <m:r>
                          <a:rPr lang="en-US" sz="2800" i="1"/>
                          <m:t>𝛼</m:t>
                        </m:r>
                        <m:r>
                          <a:rPr lang="en-US" sz="2800" i="1"/>
                          <m:t>)</m:t>
                        </m:r>
                      </m:sup>
                    </m:sSubSup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 which obeys relationship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/>
                        </m:ctrlPr>
                      </m:sSubSupPr>
                      <m:e>
                        <m:r>
                          <a:rPr lang="en-US" sz="2800" i="1"/>
                          <m:t>𝑤</m:t>
                        </m:r>
                      </m:e>
                      <m:sub>
                        <m:r>
                          <a:rPr lang="en-US" sz="2800" i="1"/>
                          <m:t>0</m:t>
                        </m:r>
                      </m:sub>
                      <m:sup>
                        <m:r>
                          <a:rPr lang="en-US" sz="2800" i="1"/>
                          <m:t>(</m:t>
                        </m:r>
                        <m:r>
                          <a:rPr lang="en-US" sz="2800" i="1"/>
                          <m:t>𝛼</m:t>
                        </m:r>
                        <m:r>
                          <a:rPr lang="en-US" sz="2800" i="1"/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= 1;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/>
                        </m:ctrlPr>
                      </m:sSubSupPr>
                      <m:e>
                        <m:r>
                          <a:rPr lang="en-US" sz="2800" i="1"/>
                          <m:t>𝑤</m:t>
                        </m:r>
                      </m:e>
                      <m:sub>
                        <m:r>
                          <a:rPr lang="en-US" sz="2800" i="1"/>
                          <m:t>𝑘</m:t>
                        </m:r>
                      </m:sub>
                      <m:sup>
                        <m:r>
                          <a:rPr lang="en-US" sz="2800" i="1"/>
                          <m:t>(</m:t>
                        </m:r>
                        <m:r>
                          <a:rPr lang="en-US" sz="2800" i="1"/>
                          <m:t>𝛼</m:t>
                        </m:r>
                        <m:r>
                          <a:rPr lang="en-US" sz="2800" i="1"/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/>
                        </m:ctrlPr>
                      </m:dPr>
                      <m:e>
                        <m:r>
                          <a:rPr lang="en-US" sz="2800" i="1"/>
                          <m:t>1−</m:t>
                        </m:r>
                        <m:f>
                          <m:fPr>
                            <m:ctrlPr>
                              <a:rPr lang="en-US" sz="2800" i="1"/>
                            </m:ctrlPr>
                          </m:fPr>
                          <m:num>
                            <m:r>
                              <a:rPr lang="en-US" sz="2800" i="1"/>
                              <m:t>𝛼</m:t>
                            </m:r>
                            <m:r>
                              <a:rPr lang="en-US" sz="2800" i="1"/>
                              <m:t>+1</m:t>
                            </m:r>
                          </m:num>
                          <m:den>
                            <m:r>
                              <a:rPr lang="en-US" sz="2800" i="1"/>
                              <m:t>𝑘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en-US" sz="2800" i="1"/>
                        </m:ctrlPr>
                      </m:sSubSupPr>
                      <m:e>
                        <m:r>
                          <a:rPr lang="en-US" sz="2800" i="1"/>
                          <m:t>𝑤</m:t>
                        </m:r>
                      </m:e>
                      <m:sub>
                        <m:r>
                          <a:rPr lang="en-US" sz="2800" i="1"/>
                          <m:t>𝑘</m:t>
                        </m:r>
                        <m:r>
                          <a:rPr lang="en-US" sz="2800" i="1"/>
                          <m:t>−1</m:t>
                        </m:r>
                      </m:sub>
                      <m:sup>
                        <m:r>
                          <a:rPr lang="en-US" sz="2800" i="1"/>
                          <m:t>(</m:t>
                        </m:r>
                        <m:r>
                          <a:rPr lang="en-US" sz="2800" i="1"/>
                          <m:t>𝛼</m:t>
                        </m:r>
                        <m:r>
                          <a:rPr lang="en-US" sz="2800" i="1"/>
                          <m:t>)</m:t>
                        </m:r>
                      </m:sup>
                    </m:sSubSup>
                    <m:r>
                      <a:rPr lang="en-US" sz="2800" i="1"/>
                      <m:t>, </m:t>
                    </m:r>
                    <m:r>
                      <a:rPr lang="en-US" sz="2800" i="1"/>
                      <m:t>𝑘</m:t>
                    </m:r>
                    <m:r>
                      <a:rPr lang="en-US" sz="2800" i="1"/>
                      <m:t>=1, 2, 3, …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Fractional Order Derivatives</a:t>
            </a:r>
            <a:endParaRPr lang="en-US" sz="3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+mj-lt"/>
                  </a:rPr>
                  <a:t>We may also define a fractional order derivative using the spectral decomposition of the matrix, A, representation of the FD approximation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Rows of A look like [0…0 -1 2 -1 0…0] (disregarding h</a:t>
                </a:r>
                <a:r>
                  <a:rPr lang="en-US" sz="2800" baseline="30000" dirty="0" smtClean="0"/>
                  <a:t>-2</a:t>
                </a:r>
                <a:r>
                  <a:rPr lang="en-US" sz="2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A is SPD -&gt; A can be </a:t>
                </a:r>
                <a:r>
                  <a:rPr lang="en-US" sz="2800" dirty="0" err="1" smtClean="0"/>
                  <a:t>diagonalized</a:t>
                </a:r>
                <a:r>
                  <a:rPr lang="en-US" sz="2800" dirty="0" smtClean="0"/>
                  <a:t> and can be written as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V</a:t>
                </a:r>
                <a:r>
                  <a:rPr lang="el-GR" sz="2800" dirty="0" smtClean="0"/>
                  <a:t>Λ</a:t>
                </a:r>
                <a:r>
                  <a:rPr lang="en-US" sz="2800" dirty="0" smtClean="0"/>
                  <a:t>V</a:t>
                </a:r>
                <a:r>
                  <a:rPr lang="en-US" sz="2800" baseline="30000" dirty="0" smtClean="0"/>
                  <a:t>T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Thus A</a:t>
                </a:r>
                <a:r>
                  <a:rPr lang="el-GR" sz="2800" baseline="30000" dirty="0" smtClean="0"/>
                  <a:t>α</a:t>
                </a:r>
                <a:r>
                  <a:rPr lang="en-US" sz="2800" baseline="30000" dirty="0" smtClean="0"/>
                  <a:t> </a:t>
                </a:r>
                <a:r>
                  <a:rPr lang="en-US" sz="2800" dirty="0" smtClean="0"/>
                  <a:t>= V</a:t>
                </a:r>
                <a:r>
                  <a:rPr lang="el-GR" sz="2800" dirty="0" smtClean="0"/>
                  <a:t>Λ</a:t>
                </a:r>
                <a:r>
                  <a:rPr lang="el-GR" sz="2800" baseline="30000" dirty="0" smtClean="0"/>
                  <a:t>α</a:t>
                </a:r>
                <a:r>
                  <a:rPr lang="en-US" sz="2800" dirty="0" smtClean="0"/>
                  <a:t>V</a:t>
                </a:r>
                <a:r>
                  <a:rPr lang="en-US" sz="2800" baseline="30000" dirty="0" smtClean="0"/>
                  <a:t>T</a:t>
                </a:r>
                <a:r>
                  <a:rPr lang="en-US" sz="2800" dirty="0" smtClean="0"/>
                  <a:t> and we may take any powers of the eigenvalues in </a:t>
                </a:r>
                <a:r>
                  <a:rPr lang="el-GR" sz="2800" dirty="0" smtClean="0"/>
                  <a:t>Λ</a:t>
                </a:r>
                <a:r>
                  <a:rPr lang="en-US" sz="2800" dirty="0" smtClean="0"/>
                  <a:t>!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Fractional Order Derivatives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8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For fractional powers, A</a:t>
            </a:r>
            <a:r>
              <a:rPr lang="el-GR" sz="1800" baseline="30000" dirty="0" smtClean="0">
                <a:latin typeface="+mj-lt"/>
              </a:rPr>
              <a:t>α</a:t>
            </a:r>
            <a:r>
              <a:rPr lang="en-US" sz="1800" dirty="0" smtClean="0">
                <a:latin typeface="+mj-lt"/>
              </a:rPr>
              <a:t> is a full matrix (</a:t>
            </a:r>
            <a:r>
              <a:rPr lang="el-GR" sz="1800" dirty="0" smtClean="0">
                <a:latin typeface="+mj-lt"/>
              </a:rPr>
              <a:t>α</a:t>
            </a:r>
            <a:r>
              <a:rPr lang="en-US" sz="1800" dirty="0" smtClean="0">
                <a:latin typeface="+mj-lt"/>
              </a:rPr>
              <a:t> </a:t>
            </a:r>
            <a:r>
              <a:rPr lang="el-GR" sz="1800" dirty="0" smtClean="0">
                <a:latin typeface="+mj-lt"/>
              </a:rPr>
              <a:t>≠</a:t>
            </a:r>
            <a:r>
              <a:rPr lang="en-US" sz="1800" dirty="0" smtClean="0">
                <a:latin typeface="+mj-lt"/>
              </a:rPr>
              <a:t> ½)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As </a:t>
            </a:r>
            <a:r>
              <a:rPr lang="el-GR" sz="1800" dirty="0" smtClean="0"/>
              <a:t>α</a:t>
            </a:r>
            <a:r>
              <a:rPr lang="en-US" sz="1800" dirty="0" smtClean="0"/>
              <a:t> -&gt; 1 the full matrix becomes </a:t>
            </a:r>
            <a:r>
              <a:rPr lang="en-US" sz="1800" dirty="0" err="1" smtClean="0"/>
              <a:t>tridiagonal</a:t>
            </a:r>
            <a:endParaRPr lang="en-US" sz="1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88779"/>
            <a:ext cx="5562600" cy="36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Fractional Order Derivatives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8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Numerically computed the solution to</a:t>
            </a:r>
          </a:p>
          <a:p>
            <a:pPr marL="0" indent="0">
              <a:buNone/>
            </a:pPr>
            <a:r>
              <a:rPr lang="en-US" sz="1800" baseline="-25000" dirty="0"/>
              <a:t>0</a:t>
            </a:r>
            <a:r>
              <a:rPr lang="en-US" sz="1800" dirty="0"/>
              <a:t>D</a:t>
            </a:r>
            <a:r>
              <a:rPr lang="en-US" sz="1800" baseline="-25000" dirty="0"/>
              <a:t>t</a:t>
            </a:r>
            <a:r>
              <a:rPr lang="en-US" sz="1800" baseline="30000" dirty="0"/>
              <a:t>3/2</a:t>
            </a:r>
            <a:r>
              <a:rPr lang="en-US" sz="1800" dirty="0"/>
              <a:t>y(t) + y(t) = f(t</a:t>
            </a:r>
            <a:r>
              <a:rPr lang="en-US" sz="1800" dirty="0" smtClean="0"/>
              <a:t>), </a:t>
            </a:r>
            <a:r>
              <a:rPr lang="en-US" sz="1800" dirty="0"/>
              <a:t>(t &gt; </a:t>
            </a:r>
            <a:r>
              <a:rPr lang="en-US" sz="1800" dirty="0" smtClean="0"/>
              <a:t>0),  y(0</a:t>
            </a:r>
            <a:r>
              <a:rPr lang="en-US" sz="1800" dirty="0"/>
              <a:t>) = y’(0) = 0</a:t>
            </a:r>
          </a:p>
          <a:p>
            <a:pPr marL="0" indent="0">
              <a:buNone/>
            </a:pPr>
            <a:r>
              <a:rPr lang="en-US" sz="1800" dirty="0"/>
              <a:t>using four different choices for the “forcing function”, f(t</a:t>
            </a:r>
            <a:r>
              <a:rPr lang="en-US" sz="1800" dirty="0" smtClean="0"/>
              <a:t>).</a:t>
            </a:r>
          </a:p>
          <a:p>
            <a:pPr marL="0" indent="0">
              <a:buNone/>
            </a:pPr>
            <a:r>
              <a:rPr lang="en-US" sz="1800" dirty="0" smtClean="0"/>
              <a:t>Example: f(t) = t*</a:t>
            </a:r>
            <a:r>
              <a:rPr lang="en-US" sz="1800" dirty="0" err="1" smtClean="0"/>
              <a:t>exp</a:t>
            </a:r>
            <a:r>
              <a:rPr lang="en-US" sz="1800" dirty="0" smtClean="0"/>
              <a:t>(-t)</a:t>
            </a:r>
            <a:endParaRPr lang="en-US" sz="18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9" y="2971799"/>
            <a:ext cx="5334000" cy="30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Fractional Order Derivatives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8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Numerically computed the solution to</a:t>
            </a:r>
            <a:r>
              <a:rPr lang="en-US" sz="1800" dirty="0"/>
              <a:t> </a:t>
            </a:r>
            <a:r>
              <a:rPr lang="en-US" sz="1800" dirty="0" smtClean="0"/>
              <a:t>a fractional order wave-diffusion equation</a:t>
            </a:r>
          </a:p>
          <a:p>
            <a:pPr marL="0" indent="0">
              <a:buNone/>
            </a:pPr>
            <a:r>
              <a:rPr lang="en-US" sz="1800" baseline="-25000" dirty="0"/>
              <a:t>0</a:t>
            </a:r>
            <a:r>
              <a:rPr lang="en-US" sz="1800" dirty="0"/>
              <a:t>D</a:t>
            </a:r>
            <a:r>
              <a:rPr lang="en-US" sz="1800" baseline="-25000" dirty="0"/>
              <a:t>t</a:t>
            </a:r>
            <a:r>
              <a:rPr lang="en-US" sz="1800" baseline="30000" dirty="0"/>
              <a:t>α</a:t>
            </a:r>
            <a:r>
              <a:rPr lang="en-US" sz="1800" dirty="0"/>
              <a:t>u(</a:t>
            </a:r>
            <a:r>
              <a:rPr lang="en-US" sz="1800" dirty="0" err="1"/>
              <a:t>x,t</a:t>
            </a:r>
            <a:r>
              <a:rPr lang="en-US" sz="1800" dirty="0"/>
              <a:t>) = </a:t>
            </a:r>
            <a:r>
              <a:rPr lang="en-US" sz="1800" dirty="0" err="1"/>
              <a:t>u</a:t>
            </a:r>
            <a:r>
              <a:rPr lang="en-US" sz="1800" baseline="-25000" dirty="0" err="1"/>
              <a:t>xx</a:t>
            </a:r>
            <a:r>
              <a:rPr lang="en-US" sz="1800" dirty="0"/>
              <a:t>(</a:t>
            </a:r>
            <a:r>
              <a:rPr lang="en-US" sz="1800" dirty="0" err="1"/>
              <a:t>x,t</a:t>
            </a:r>
            <a:r>
              <a:rPr lang="en-US" sz="1800" dirty="0"/>
              <a:t>)  for 0 ≤ x ≤ 1, 0 ≤ t ≤ </a:t>
            </a:r>
            <a:r>
              <a:rPr lang="en-US" sz="1800" dirty="0" smtClean="0"/>
              <a:t>10,  u(x,0</a:t>
            </a:r>
            <a:r>
              <a:rPr lang="en-US" sz="1800" dirty="0"/>
              <a:t>) = sin(πx)</a:t>
            </a:r>
          </a:p>
          <a:p>
            <a:pPr marL="0" indent="0">
              <a:buNone/>
            </a:pPr>
            <a:r>
              <a:rPr lang="en-US" sz="1800" dirty="0"/>
              <a:t>for different values of the order of the time derivative, α.</a:t>
            </a: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Example: </a:t>
            </a:r>
            <a:r>
              <a:rPr lang="en-US" sz="1800" dirty="0" smtClean="0"/>
              <a:t>α = 3/2</a:t>
            </a:r>
            <a:endParaRPr lang="en-US" sz="1800" dirty="0" smtClean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86771"/>
            <a:ext cx="5334000" cy="35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Transcranial Magnetic Stimulation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latin typeface="+mj-lt"/>
              </a:rPr>
              <a:t>A noninvasive procedure that utilizes pulsed magnetic fields to induce stimulating currents in brain tissue.</a:t>
            </a:r>
            <a:endParaRPr lang="en-US" dirty="0" smtClean="0">
              <a:latin typeface="+mj-lt"/>
            </a:endParaRPr>
          </a:p>
          <a:p>
            <a:pPr lvl="0"/>
            <a:r>
              <a:rPr lang="en-US" dirty="0" smtClean="0">
                <a:latin typeface="+mj-lt"/>
              </a:rPr>
              <a:t>Used to treat neurological and psychiatric disorders, such as Parkinson’s and depression.</a:t>
            </a:r>
          </a:p>
          <a:p>
            <a:pPr lvl="0"/>
            <a:r>
              <a:rPr lang="en-US" dirty="0" smtClean="0">
                <a:latin typeface="+mj-lt"/>
              </a:rPr>
              <a:t>TMS </a:t>
            </a:r>
            <a:r>
              <a:rPr lang="en-US" dirty="0" smtClean="0">
                <a:latin typeface="+mj-lt"/>
              </a:rPr>
              <a:t>is also used for research on various parts of the brain, such as the prefrontal cortex (judgment center, thought center, decision making, etc.)</a:t>
            </a:r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Maxwell’s Equations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www.irregularwebcomic.net/annotations/annot1420a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0480"/>
            <a:ext cx="38862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hysics.udel.edu/~watson/phys208/formulas/maxwel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939" y="2562564"/>
            <a:ext cx="4273061" cy="358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43610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TMS is a direct application of Maxwell’s Equations describing the force of electromagnetism</a:t>
            </a:r>
          </a:p>
          <a:p>
            <a:r>
              <a:rPr lang="en-US" dirty="0" smtClean="0"/>
              <a:t>Rapidly changing magnetic field </a:t>
            </a:r>
            <a:r>
              <a:rPr lang="en-US" dirty="0" smtClean="0">
                <a:sym typeface="Wingdings" panose="05000000000000000000" pitchFamily="2" charset="2"/>
              </a:rPr>
              <a:t> induces strong electric field   currents in brain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625" y="4868946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s://thereseborchardblogdotcom.files.wordpress.com/2014/09/princeton-ed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"/>
            <a:ext cx="5715000" cy="601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5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Problem: Simulate the currents and fields in the brain during TMS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Requires solving Maxwell’s Equations on the human brain (highly irregular 3D domain with varying permeability, permittivity, conductivity)</a:t>
            </a:r>
          </a:p>
          <a:p>
            <a:r>
              <a:rPr lang="en-US" dirty="0" smtClean="0">
                <a:latin typeface="+mj-lt"/>
              </a:rPr>
              <a:t>Must use the finite element method (FEM)</a:t>
            </a:r>
          </a:p>
          <a:p>
            <a:r>
              <a:rPr lang="en-US" dirty="0" smtClean="0">
                <a:latin typeface="+mj-lt"/>
              </a:rPr>
              <a:t>FEM: A numerical technique for solving PDEs with boundary conditions</a:t>
            </a:r>
          </a:p>
          <a:p>
            <a:r>
              <a:rPr lang="en-US" dirty="0" smtClean="0">
                <a:latin typeface="+mj-lt"/>
              </a:rPr>
              <a:t>Domain is subdivided/discretized into finite elements (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Tetrahedra</a:t>
            </a:r>
            <a:r>
              <a:rPr lang="en-US" dirty="0" smtClean="0">
                <a:latin typeface="+mj-lt"/>
              </a:rPr>
              <a:t> in 3D)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pproximate the solution as a linear combination of suitable basis functions (</a:t>
            </a:r>
            <a:r>
              <a:rPr lang="en-US" dirty="0" err="1" smtClean="0">
                <a:latin typeface="+mj-lt"/>
              </a:rPr>
              <a:t>eg</a:t>
            </a:r>
            <a:r>
              <a:rPr lang="en-US" dirty="0" smtClean="0">
                <a:latin typeface="+mj-lt"/>
              </a:rPr>
              <a:t>. Piecewise linear)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Problem: Simulate the currents and fields in the brain during TMS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+mj-lt"/>
                  </a:rPr>
                  <a:t>Original PDE is converted into an equivalent </a:t>
                </a:r>
                <a:r>
                  <a:rPr lang="en-US" dirty="0" err="1" smtClean="0">
                    <a:latin typeface="+mj-lt"/>
                  </a:rPr>
                  <a:t>variational</a:t>
                </a:r>
                <a:r>
                  <a:rPr lang="en-US" dirty="0" smtClean="0">
                    <a:latin typeface="+mj-lt"/>
                  </a:rPr>
                  <a:t> problem, VP</a:t>
                </a:r>
              </a:p>
              <a:p>
                <a:r>
                  <a:rPr lang="en-US" dirty="0" smtClean="0">
                    <a:latin typeface="+mj-lt"/>
                  </a:rPr>
                  <a:t>Approximate u by linear combination of finite number of basis functions: u</a:t>
                </a:r>
                <a:r>
                  <a:rPr lang="en-US" baseline="-25000" dirty="0" smtClean="0">
                    <a:latin typeface="+mj-lt"/>
                  </a:rPr>
                  <a:t>h</a:t>
                </a:r>
                <a:r>
                  <a:rPr lang="en-US" dirty="0" smtClean="0">
                    <a:latin typeface="+mj-lt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Instead of solving VP on the (infinite D) space of continuous functions satisfying the BCs, we solve VP on the subspace spanned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One may also obtain u</a:t>
                </a:r>
                <a:r>
                  <a:rPr lang="en-US" baseline="-25000" dirty="0" smtClean="0">
                    <a:latin typeface="+mj-lt"/>
                  </a:rPr>
                  <a:t>h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by solving &lt;R,</a:t>
                </a:r>
                <a:r>
                  <a:rPr lang="el-GR" dirty="0" smtClean="0">
                    <a:latin typeface="+mj-lt"/>
                  </a:rPr>
                  <a:t>ϕ</a:t>
                </a:r>
                <a:r>
                  <a:rPr lang="en-US" baseline="-25000" dirty="0">
                    <a:latin typeface="+mj-lt"/>
                  </a:rPr>
                  <a:t>j</a:t>
                </a:r>
                <a:r>
                  <a:rPr lang="en-US" dirty="0" smtClean="0">
                    <a:latin typeface="+mj-lt"/>
                  </a:rPr>
                  <a:t>&gt;=0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>
                    <a:latin typeface="+mj-lt"/>
                  </a:rPr>
                  <a:t>where R is the “residual”.</a:t>
                </a:r>
                <a:endParaRPr lang="en-US" dirty="0" smtClean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525963"/>
              </a:xfrm>
              <a:blipFill rotWithShape="0">
                <a:blip r:embed="rId3"/>
                <a:stretch>
                  <a:fillRect l="-1704" t="-2830" r="-1185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EIDORS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A MATLAB package that performs Electrical Impedance Tomography: infers conductivity/permittivity of a body from surface electrode measurements of voltage after applying alternating currents to body.</a:t>
            </a:r>
          </a:p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Contains PDE and linear solvers, and finite element code to discretize domains.</a:t>
            </a:r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Would like to adapt EIDORS to the problem of simulating the fields and currents involved during Transcranial Magnetic Stimulation. </a:t>
            </a:r>
          </a:p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Involves obtaining high resolution MRI of the brain, converting images to FE meshes.  </a:t>
            </a:r>
          </a:p>
          <a:p>
            <a:r>
              <a:rPr lang="en-US" dirty="0" smtClean="0">
                <a:latin typeface="+mj-lt"/>
                <a:cs typeface="Arial" panose="020B0604020202020204" pitchFamily="34" charset="0"/>
              </a:rPr>
              <a:t>Software exists to do this, and to segment FE meshes into skin, skull, cerebrospinal fluid, gray and white matter.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baseline="300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EIDORS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+mj-lt"/>
                  </a:rPr>
                  <a:t>A time harmonic electric field </a:t>
                </a:r>
                <a:r>
                  <a:rPr lang="en-US" sz="2800" b="1" dirty="0" smtClean="0">
                    <a:latin typeface="+mj-lt"/>
                  </a:rPr>
                  <a:t>E</a:t>
                </a:r>
                <a:r>
                  <a:rPr lang="en-US" sz="2800" dirty="0" smtClean="0">
                    <a:latin typeface="+mj-lt"/>
                  </a:rPr>
                  <a:t> and magnetic field </a:t>
                </a:r>
                <a:r>
                  <a:rPr lang="en-US" sz="2800" b="1" dirty="0" smtClean="0">
                    <a:latin typeface="+mj-lt"/>
                  </a:rPr>
                  <a:t>H, </a:t>
                </a:r>
                <a:r>
                  <a:rPr lang="en-US" sz="2800" dirty="0" smtClean="0">
                    <a:latin typeface="+mj-lt"/>
                  </a:rPr>
                  <a:t>with angular frequency </a:t>
                </a:r>
                <a:r>
                  <a:rPr lang="el-GR" sz="2800" dirty="0" smtClean="0">
                    <a:latin typeface="+mj-lt"/>
                  </a:rPr>
                  <a:t>ω</a:t>
                </a:r>
                <a:r>
                  <a:rPr lang="en-US" sz="2800" dirty="0" smtClean="0">
                    <a:latin typeface="+mj-lt"/>
                  </a:rPr>
                  <a:t>, satisfies Maxwell’s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ωμ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en-US" sz="2800" b="1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ωε</m:t>
                          </m:r>
                        </m:e>
                      </m:d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</m:oMath>
                  </m:oMathPara>
                </a14:m>
                <a:endParaRPr lang="en-US" sz="28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+mj-lt"/>
                  </a:rPr>
                  <a:t>Small </a:t>
                </a:r>
                <a:r>
                  <a:rPr lang="el-GR" sz="2800" dirty="0" smtClean="0">
                    <a:latin typeface="+mj-lt"/>
                  </a:rPr>
                  <a:t>μ</a:t>
                </a:r>
                <a:r>
                  <a:rPr lang="en-US" sz="2800" dirty="0" smtClean="0">
                    <a:latin typeface="+mj-lt"/>
                  </a:rPr>
                  <a:t>,</a:t>
                </a:r>
                <a:r>
                  <a:rPr lang="el-GR" sz="2800" dirty="0" smtClean="0">
                    <a:latin typeface="+mj-lt"/>
                  </a:rPr>
                  <a:t>ω</a:t>
                </a:r>
                <a:r>
                  <a:rPr lang="en-US" sz="2800" dirty="0" smtClean="0">
                    <a:latin typeface="+mj-lt"/>
                  </a:rPr>
                  <a:t> →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0 → </a:t>
                </a:r>
                <a:r>
                  <a:rPr lang="en-US" sz="2800" b="1" dirty="0" smtClean="0">
                    <a:latin typeface="+mj-lt"/>
                  </a:rPr>
                  <a:t>E </a:t>
                </a:r>
                <a:r>
                  <a:rPr lang="en-US" sz="2800" dirty="0" smtClean="0">
                    <a:latin typeface="+mj-lt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𝑝𝑜𝑡𝑒𝑛𝑡𝑖𝑎𝑙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+mj-lt"/>
                  </a:rPr>
                  <a:t>Maxwell’s Equations </a:t>
                </a:r>
                <a:r>
                  <a:rPr lang="en-US" sz="2800" dirty="0" smtClean="0">
                    <a:latin typeface="+mj-lt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∇∙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𝜔𝜀</m:t>
                            </m:r>
                          </m:e>
                        </m:d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∇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        (1)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latin typeface="+mj-lt"/>
                  </a:rPr>
                  <a:t>Known boundary data: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𝛻𝜑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+mj-lt"/>
                  </a:rPr>
                  <a:t>EIDORS takes this data, and solves for </a:t>
                </a:r>
                <a:r>
                  <a:rPr lang="el-GR" sz="2800" dirty="0" smtClean="0">
                    <a:latin typeface="+mj-lt"/>
                  </a:rPr>
                  <a:t>ε</a:t>
                </a:r>
                <a:r>
                  <a:rPr lang="en-US" sz="2800" dirty="0" smtClean="0">
                    <a:latin typeface="+mj-lt"/>
                  </a:rPr>
                  <a:t>(</a:t>
                </a:r>
                <a:r>
                  <a:rPr lang="en-US" sz="2800" b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)</a:t>
                </a:r>
                <a:r>
                  <a:rPr lang="en-US" sz="2800" b="1" dirty="0" smtClean="0">
                    <a:latin typeface="+mj-lt"/>
                  </a:rPr>
                  <a:t>,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l-GR" sz="2800" dirty="0" smtClean="0">
                    <a:latin typeface="+mj-lt"/>
                  </a:rPr>
                  <a:t>σ</a:t>
                </a:r>
                <a:r>
                  <a:rPr lang="en-US" sz="2800" dirty="0" smtClean="0">
                    <a:latin typeface="+mj-lt"/>
                  </a:rPr>
                  <a:t>(</a:t>
                </a:r>
                <a:r>
                  <a:rPr lang="en-US" sz="2800" b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) in (1) through an iterative process of solving the forward problem (using FEM) for </a:t>
                </a:r>
                <a:r>
                  <a:rPr lang="el-GR" sz="2800" dirty="0" smtClean="0">
                    <a:latin typeface="+mj-lt"/>
                  </a:rPr>
                  <a:t>ϕ</a:t>
                </a:r>
                <a:r>
                  <a:rPr lang="en-US" sz="2800" dirty="0" smtClean="0">
                    <a:latin typeface="+mj-lt"/>
                  </a:rPr>
                  <a:t>, and using that to update </a:t>
                </a:r>
                <a:r>
                  <a:rPr lang="el-GR" sz="2800" dirty="0" smtClean="0">
                    <a:latin typeface="+mj-lt"/>
                  </a:rPr>
                  <a:t>ε</a:t>
                </a:r>
                <a:r>
                  <a:rPr lang="en-US" sz="2800" dirty="0" smtClean="0">
                    <a:latin typeface="+mj-lt"/>
                  </a:rPr>
                  <a:t>, </a:t>
                </a:r>
                <a:r>
                  <a:rPr lang="el-GR" sz="2800" dirty="0" smtClean="0">
                    <a:latin typeface="+mj-lt"/>
                  </a:rPr>
                  <a:t>σ</a:t>
                </a:r>
                <a:r>
                  <a:rPr lang="en-US" sz="2800" dirty="0" smtClean="0">
                    <a:latin typeface="+mj-lt"/>
                  </a:rPr>
                  <a:t> until numerical model matches the measured data to adequate precision. </a:t>
                </a: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830" r="-1407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SimNIBS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/>
              <a:t>Simulation of Non-Invasive Brain Stimulation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+mj-lt"/>
              </a:rPr>
              <a:t>Uses MATLAB functions to calculate electric field induced by TMS via the finite element method</a:t>
            </a:r>
          </a:p>
          <a:p>
            <a:r>
              <a:rPr lang="en-US" sz="2800" dirty="0" smtClean="0">
                <a:latin typeface="+mj-lt"/>
              </a:rPr>
              <a:t>Generates tetrahedral volume meshes of the head from MR images</a:t>
            </a:r>
          </a:p>
          <a:p>
            <a:r>
              <a:rPr lang="en-US" sz="2800" dirty="0" smtClean="0">
                <a:latin typeface="+mj-lt"/>
              </a:rPr>
              <a:t>Uses </a:t>
            </a:r>
            <a:r>
              <a:rPr lang="en-US" sz="2800" dirty="0" err="1" smtClean="0">
                <a:latin typeface="+mj-lt"/>
              </a:rPr>
              <a:t>FreeSurfer</a:t>
            </a:r>
            <a:r>
              <a:rPr lang="en-US" sz="2800" dirty="0" smtClean="0">
                <a:latin typeface="+mj-lt"/>
              </a:rPr>
              <a:t> (open source, Linux) to analyze and visualize MR images; segments different tissue types from each other (each having different material properties) before model is converted to a FE mesh</a:t>
            </a:r>
          </a:p>
          <a:p>
            <a:r>
              <a:rPr lang="en-US" sz="2800" dirty="0" smtClean="0">
                <a:latin typeface="+mj-lt"/>
              </a:rPr>
              <a:t>Routine called mri2mesh then forms the tetrahedral head model for finite element calculations</a:t>
            </a:r>
          </a:p>
          <a:p>
            <a:r>
              <a:rPr lang="en-US" sz="2800" dirty="0" smtClean="0">
                <a:latin typeface="+mj-lt"/>
              </a:rPr>
              <a:t>One may also import meshes from </a:t>
            </a:r>
            <a:r>
              <a:rPr lang="en-US" sz="2800" dirty="0" err="1" smtClean="0">
                <a:latin typeface="+mj-lt"/>
              </a:rPr>
              <a:t>SimNIBS</a:t>
            </a:r>
            <a:r>
              <a:rPr lang="en-US" sz="2800" dirty="0" smtClean="0">
                <a:latin typeface="+mj-lt"/>
              </a:rPr>
              <a:t> into EIDORS using the EIDORS function </a:t>
            </a:r>
            <a:r>
              <a:rPr lang="en-US" sz="2800" dirty="0" err="1" smtClean="0">
                <a:latin typeface="+mj-lt"/>
              </a:rPr>
              <a:t>gmsh_read_mesh</a:t>
            </a:r>
            <a:endParaRPr lang="en-US" sz="28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1722" y="6587271"/>
            <a:ext cx="9155722" cy="2707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1722" y="6341087"/>
            <a:ext cx="9155722" cy="24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1722" y="6165242"/>
            <a:ext cx="9155722" cy="1758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EFBC-EEAD-4E65-9B7A-2C12BADAA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719</Words>
  <Application>Microsoft Office PowerPoint</Application>
  <PresentationFormat>On-screen Show (4:3)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Sitka Display</vt:lpstr>
      <vt:lpstr>Times New Roman</vt:lpstr>
      <vt:lpstr>Wingdings</vt:lpstr>
      <vt:lpstr>Office Theme</vt:lpstr>
      <vt:lpstr>Vince Velocci AIM 6943 April 30, 2015</vt:lpstr>
      <vt:lpstr>Transcranial Magnetic Stimulation</vt:lpstr>
      <vt:lpstr>Maxwell’s Equations</vt:lpstr>
      <vt:lpstr>TMS</vt:lpstr>
      <vt:lpstr>Problem: Simulate the currents and fields in the brain during TMS</vt:lpstr>
      <vt:lpstr>Problem: Simulate the currents and fields in the brain during TMS</vt:lpstr>
      <vt:lpstr>EIDORS</vt:lpstr>
      <vt:lpstr>EIDORS</vt:lpstr>
      <vt:lpstr>SimNIBS Simulation of Non-Invasive Brain Stimulation</vt:lpstr>
      <vt:lpstr>Modeling Using Fractional Order PDEs</vt:lpstr>
      <vt:lpstr>Fractional Order Derivatives</vt:lpstr>
      <vt:lpstr>Fractional Order Derivatives</vt:lpstr>
      <vt:lpstr>Fractional Order Derivatives</vt:lpstr>
      <vt:lpstr>Fractional Order Derivatives</vt:lpstr>
      <vt:lpstr>Fractional Order Derivatives</vt:lpstr>
      <vt:lpstr>Fractional Order Derivatives</vt:lpstr>
    </vt:vector>
  </TitlesOfParts>
  <Company>Veteran Affairs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Fassio, Veronica J.</dc:creator>
  <cp:lastModifiedBy>x230</cp:lastModifiedBy>
  <cp:revision>170</cp:revision>
  <dcterms:created xsi:type="dcterms:W3CDTF">2014-10-15T10:22:02Z</dcterms:created>
  <dcterms:modified xsi:type="dcterms:W3CDTF">2015-04-30T17:36:12Z</dcterms:modified>
</cp:coreProperties>
</file>