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95" r:id="rId2"/>
    <p:sldId id="407" r:id="rId3"/>
    <p:sldId id="420" r:id="rId4"/>
    <p:sldId id="418" r:id="rId5"/>
    <p:sldId id="419" r:id="rId6"/>
    <p:sldId id="410" r:id="rId7"/>
    <p:sldId id="412" r:id="rId8"/>
  </p:sldIdLst>
  <p:sldSz cx="9906000" cy="6858000" type="A4"/>
  <p:notesSz cx="6797675" cy="9928225"/>
  <p:defaultTextStyle>
    <a:defPPr>
      <a:defRPr lang="pt-BR"/>
    </a:defPPr>
    <a:lvl1pPr algn="ctr" rtl="0" fontAlgn="base">
      <a:spcBef>
        <a:spcPct val="50000"/>
      </a:spcBef>
      <a:spcAft>
        <a:spcPct val="0"/>
      </a:spcAft>
      <a:defRPr sz="3200" b="1" kern="1200">
        <a:solidFill>
          <a:srgbClr val="EAEC5E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3200" b="1" kern="1200">
        <a:solidFill>
          <a:srgbClr val="EAEC5E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3200" b="1" kern="1200">
        <a:solidFill>
          <a:srgbClr val="EAEC5E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3200" b="1" kern="1200">
        <a:solidFill>
          <a:srgbClr val="EAEC5E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3200" b="1" kern="1200">
        <a:solidFill>
          <a:srgbClr val="EAEC5E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rgbClr val="EAEC5E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rgbClr val="EAEC5E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rgbClr val="EAEC5E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rgbClr val="EAEC5E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FF00FF"/>
    <a:srgbClr val="993300"/>
    <a:srgbClr val="CC3300"/>
    <a:srgbClr val="000000"/>
    <a:srgbClr val="FFFFFF"/>
    <a:srgbClr val="333333"/>
    <a:srgbClr val="FF990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82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088"/>
    </p:cViewPr>
  </p:sorterViewPr>
  <p:notesViewPr>
    <p:cSldViewPr snapToGrid="0">
      <p:cViewPr varScale="1">
        <p:scale>
          <a:sx n="58" d="100"/>
          <a:sy n="58" d="100"/>
        </p:scale>
        <p:origin x="3036" y="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-1598"/>
            <a:ext cx="2946145" cy="49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 algn="l" defTabSz="929989" eaLnBrk="0" hangingPunct="0">
              <a:spcBef>
                <a:spcPct val="0"/>
              </a:spcBef>
              <a:defRPr sz="1000" b="0" i="1">
                <a:solidFill>
                  <a:schemeClr val="accent2"/>
                </a:solidFill>
                <a:effectLst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30" y="-1598"/>
            <a:ext cx="2946145" cy="49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 algn="r" defTabSz="929989" eaLnBrk="0" hangingPunct="0">
              <a:spcBef>
                <a:spcPct val="0"/>
              </a:spcBef>
              <a:defRPr sz="1000" b="0" i="1">
                <a:solidFill>
                  <a:schemeClr val="accent2"/>
                </a:solidFill>
                <a:effectLst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817"/>
            <a:ext cx="2946145" cy="49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b" anchorCtr="0" compatLnSpc="1">
            <a:prstTxWarp prst="textNoShape">
              <a:avLst/>
            </a:prstTxWarp>
          </a:bodyPr>
          <a:lstStyle>
            <a:lvl1pPr algn="l" defTabSz="929989" eaLnBrk="0" hangingPunct="0">
              <a:spcBef>
                <a:spcPct val="0"/>
              </a:spcBef>
              <a:defRPr sz="1000" b="0" i="1">
                <a:solidFill>
                  <a:schemeClr val="accent2"/>
                </a:solidFill>
                <a:effectLst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30" y="9429817"/>
            <a:ext cx="2946145" cy="49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b" anchorCtr="0" compatLnSpc="1">
            <a:prstTxWarp prst="textNoShape">
              <a:avLst/>
            </a:prstTxWarp>
          </a:bodyPr>
          <a:lstStyle>
            <a:lvl1pPr algn="r" defTabSz="929989" eaLnBrk="0" hangingPunct="0">
              <a:spcBef>
                <a:spcPct val="0"/>
              </a:spcBef>
              <a:defRPr sz="1000" b="0" i="1">
                <a:solidFill>
                  <a:schemeClr val="accent2"/>
                </a:solidFill>
                <a:effectLst/>
              </a:defRPr>
            </a:lvl1pPr>
          </a:lstStyle>
          <a:p>
            <a:pPr>
              <a:defRPr/>
            </a:pPr>
            <a:fld id="{D39CE0CC-1814-411C-82C5-07E5B24C70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048681" y="9464962"/>
            <a:ext cx="695456" cy="21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691" tIns="37153" rIns="72691" bIns="37153">
            <a:spAutoFit/>
          </a:bodyPr>
          <a:lstStyle/>
          <a:p>
            <a:pPr defTabSz="729213"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1000" b="0" dirty="0">
                <a:solidFill>
                  <a:schemeClr val="tx1"/>
                </a:solidFill>
              </a:rPr>
              <a:t>Page </a:t>
            </a:r>
            <a:fld id="{EF019FD7-2C51-45E0-BE3B-2E77E61E98B7}" type="slidenum">
              <a:rPr lang="pt-BR" sz="1000" b="0">
                <a:solidFill>
                  <a:schemeClr val="tx1"/>
                </a:solidFill>
              </a:rPr>
              <a:pPr defTabSz="729213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t>‹nº›</a:t>
            </a:fld>
            <a:endParaRPr lang="pt-BR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85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-1598"/>
            <a:ext cx="2946145" cy="49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 algn="l" defTabSz="77579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30" y="-1598"/>
            <a:ext cx="2946145" cy="49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 algn="r" defTabSz="77579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399923" y="4254578"/>
            <a:ext cx="695456" cy="21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691" tIns="37153" rIns="72691" bIns="37153">
            <a:spAutoFit/>
          </a:bodyPr>
          <a:lstStyle/>
          <a:p>
            <a:pPr defTabSz="729213"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1000" b="0" dirty="0">
                <a:solidFill>
                  <a:schemeClr val="tx1"/>
                </a:solidFill>
              </a:rPr>
              <a:t>Page </a:t>
            </a:r>
            <a:fld id="{68507A30-4CE1-4D6B-91FB-DB1EF1B0C78E}" type="slidenum">
              <a:rPr lang="pt-BR" sz="1000" b="0">
                <a:solidFill>
                  <a:schemeClr val="tx1"/>
                </a:solidFill>
              </a:rPr>
              <a:pPr defTabSz="729213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t>‹nº›</a:t>
            </a:fld>
            <a:endParaRPr lang="pt-BR" sz="1000" b="0" dirty="0">
              <a:solidFill>
                <a:schemeClr val="tx1"/>
              </a:solidFill>
            </a:endParaRPr>
          </a:p>
        </p:txBody>
      </p:sp>
      <p:sp>
        <p:nvSpPr>
          <p:cNvPr id="11" name="Espaço Reservado para Imagem de Slide 10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6" tIns="46258" rIns="92516" bIns="46258" rtlCol="0" anchor="ctr"/>
          <a:lstStyle/>
          <a:p>
            <a:pPr lvl="0"/>
            <a:endParaRPr lang="pt-BR" noProof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5"/>
          </p:nvPr>
        </p:nvSpPr>
        <p:spPr>
          <a:xfrm>
            <a:off x="3849911" y="9429817"/>
            <a:ext cx="2946144" cy="496810"/>
          </a:xfrm>
          <a:prstGeom prst="rect">
            <a:avLst/>
          </a:prstGeom>
        </p:spPr>
        <p:txBody>
          <a:bodyPr vert="horz" lIns="92516" tIns="46258" rIns="92516" bIns="46258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56FE939-9D92-411A-A9D1-84DD268E98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Anotações 13"/>
          <p:cNvSpPr>
            <a:spLocks noGrp="1"/>
          </p:cNvSpPr>
          <p:nvPr>
            <p:ph type="body" sz="quarter" idx="3"/>
          </p:nvPr>
        </p:nvSpPr>
        <p:spPr>
          <a:xfrm>
            <a:off x="680254" y="4715707"/>
            <a:ext cx="5437169" cy="4468101"/>
          </a:xfrm>
          <a:prstGeom prst="rect">
            <a:avLst/>
          </a:prstGeom>
        </p:spPr>
        <p:txBody>
          <a:bodyPr vert="horz" lIns="92516" tIns="46258" rIns="92516" bIns="46258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5" name="Espaço Reservado para Rodapé 14"/>
          <p:cNvSpPr>
            <a:spLocks noGrp="1"/>
          </p:cNvSpPr>
          <p:nvPr>
            <p:ph type="ftr" sz="quarter" idx="4"/>
          </p:nvPr>
        </p:nvSpPr>
        <p:spPr>
          <a:xfrm>
            <a:off x="1" y="9429817"/>
            <a:ext cx="2946145" cy="496810"/>
          </a:xfrm>
          <a:prstGeom prst="rect">
            <a:avLst/>
          </a:prstGeom>
        </p:spPr>
        <p:txBody>
          <a:bodyPr vert="horz" lIns="92516" tIns="46258" rIns="92516" bIns="46258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91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19/05/2024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052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19/05/2024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19/05/2024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396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19/05/2024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33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19/05/2024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537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19/05/2024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19/05/2024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A9C08D-881C-48F4-AE5C-EAAC8977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34699-C375-4FA4-8F9F-38811BC7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E40CE5-044F-4A61-B370-CC91457C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10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8B920A-9E5D-4FED-BE5B-F7AA4C62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6FF067-9236-48E1-8F12-0C0DDFB4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93EFCF-1D03-4E7D-9489-3354C56A7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601-A030-47F2-93A0-23DCD8E0841B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9DCAC-FB3F-450D-93BB-7D40FCD49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B66D23-914B-403F-ABB9-B567D21C6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0BA3BF7B-35B9-4406-8FF1-C8A6698E482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8125" y="927100"/>
            <a:ext cx="9048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B9ED1F1-D742-4ACD-946B-D1B5F205E7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80809" y="-3106"/>
            <a:ext cx="864606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pt-BR" sz="16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CE3512</a:t>
            </a:r>
            <a:r>
              <a:rPr lang="pt-BR" sz="1600" b="1" i="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– Lista de Exercícios de Projeto - </a:t>
            </a:r>
            <a:r>
              <a:rPr lang="pt-BR" sz="16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Sistemas Digitais</a:t>
            </a:r>
            <a:r>
              <a:rPr lang="pt-BR" sz="1600" b="1" i="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(2024)</a:t>
            </a:r>
            <a:r>
              <a:rPr lang="pt-BR" sz="16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pt-BR" sz="1600" b="1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EBDE4A72-0352-4005-BE40-29A0419579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14094" y="304625"/>
            <a:ext cx="77245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AEP 4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7637329B-87EF-43EB-B695-B69E7B289CA2}" type="slidenum">
              <a:rPr lang="pt-BR" sz="16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r>
              <a:rPr lang="pt-BR" sz="1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315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097278" y="361950"/>
            <a:ext cx="784754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 lvl="0"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AVALIAÇÃO DE EXECÍCIOS DE PROJETO 4</a:t>
            </a:r>
            <a:endParaRPr lang="pt-BR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2279D9-EECC-47F6-8FF7-2A0AC7FDE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71" y="933736"/>
            <a:ext cx="9318075" cy="588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pt-BR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CE3512</a:t>
            </a:r>
          </a:p>
          <a:p>
            <a:pPr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pt-BR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Sistemas Digitais para Ciência da Computação</a:t>
            </a:r>
          </a:p>
          <a:p>
            <a:pPr algn="ctr" fontAlgn="auto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5000"/>
              <a:defRPr/>
            </a:pPr>
            <a:r>
              <a:rPr kumimoji="0" lang="pt-BR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</a:rPr>
              <a:t>Lista de Exercícios de Projeto 4</a:t>
            </a:r>
          </a:p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5000"/>
              <a:defRPr/>
            </a:pPr>
            <a:r>
              <a:rPr lang="pt-BR" dirty="0">
                <a:solidFill>
                  <a:srgbClr val="000000"/>
                </a:solidFill>
                <a:latin typeface="Arial Black" pitchFamily="34" charset="0"/>
              </a:rPr>
              <a:t>CADERNO DE RESPOSTAS</a:t>
            </a:r>
          </a:p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5000"/>
              <a:defRPr/>
            </a:pPr>
            <a:endParaRPr lang="pt-BR" dirty="0">
              <a:solidFill>
                <a:srgbClr val="000000"/>
              </a:solidFill>
              <a:latin typeface="Arial Black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kumimoji="0" lang="pt-BR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lang="pt-BR" sz="2800" u="sng" dirty="0">
              <a:solidFill>
                <a:srgbClr val="000000"/>
              </a:solidFill>
              <a:latin typeface="Arial Black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kumimoji="0" lang="pt-BR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kumimoji="0" lang="pt-BR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kumimoji="0" lang="pt-BR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cs typeface="+mn-cs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61861EC-556C-4B7A-9483-E30D232C6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73286"/>
              </p:ext>
            </p:extLst>
          </p:nvPr>
        </p:nvGraphicFramePr>
        <p:xfrm>
          <a:off x="452854" y="3261477"/>
          <a:ext cx="876022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3536">
                  <a:extLst>
                    <a:ext uri="{9D8B030D-6E8A-4147-A177-3AD203B41FA5}">
                      <a16:colId xmlns:a16="http://schemas.microsoft.com/office/drawing/2014/main" val="3591439227"/>
                    </a:ext>
                  </a:extLst>
                </a:gridCol>
                <a:gridCol w="2173245">
                  <a:extLst>
                    <a:ext uri="{9D8B030D-6E8A-4147-A177-3AD203B41FA5}">
                      <a16:colId xmlns:a16="http://schemas.microsoft.com/office/drawing/2014/main" val="2841266796"/>
                    </a:ext>
                  </a:extLst>
                </a:gridCol>
                <a:gridCol w="1703446">
                  <a:extLst>
                    <a:ext uri="{9D8B030D-6E8A-4147-A177-3AD203B41FA5}">
                      <a16:colId xmlns:a16="http://schemas.microsoft.com/office/drawing/2014/main" val="1506934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0000"/>
                          </a:solidFill>
                        </a:rPr>
                        <a:t>NOME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0000"/>
                          </a:solidFill>
                        </a:rPr>
                        <a:t>NÚMERO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0000"/>
                          </a:solidFill>
                        </a:rPr>
                        <a:t>TURMA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5463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0000"/>
                          </a:solidFill>
                        </a:rPr>
                        <a:t>Matheus Dourado Valle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0000"/>
                          </a:solidFill>
                        </a:rPr>
                        <a:t>24.123.034-1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0000"/>
                          </a:solidFill>
                        </a:rPr>
                        <a:t>625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46984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0000"/>
                          </a:solidFill>
                        </a:rPr>
                        <a:t>João Pedro Sabino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0000"/>
                          </a:solidFill>
                        </a:rPr>
                        <a:t>24.123.038-2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000000"/>
                          </a:solidFill>
                        </a:rPr>
                        <a:t>625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042153"/>
                  </a:ext>
                </a:extLst>
              </a:tr>
            </a:tbl>
          </a:graphicData>
        </a:graphic>
      </p:graphicFrame>
      <p:sp>
        <p:nvSpPr>
          <p:cNvPr id="9" name="Text Box 2052">
            <a:extLst>
              <a:ext uri="{FF2B5EF4-FFF2-40B4-BE49-F238E27FC236}">
                <a16:creationId xmlns:a16="http://schemas.microsoft.com/office/drawing/2014/main" id="{59E45F8A-1E58-49C1-AF32-B8E4616DD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53" y="4739058"/>
            <a:ext cx="9136393" cy="1756992"/>
          </a:xfrm>
          <a:prstGeom prst="rect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108000" tIns="108000" rIns="108000" bIns="108000">
            <a:spAutoFit/>
          </a:bodyPr>
          <a:lstStyle/>
          <a:p>
            <a:pPr algn="just" eaLnBrk="0" hangingPunct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pt-BR" sz="1800" b="1" u="sng" dirty="0">
                <a:solidFill>
                  <a:srgbClr val="C00000"/>
                </a:solidFill>
              </a:rPr>
              <a:t>Importante</a:t>
            </a:r>
            <a:r>
              <a:rPr lang="pt-BR" sz="1800" b="1" dirty="0">
                <a:solidFill>
                  <a:srgbClr val="C00000"/>
                </a:solidFill>
              </a:rPr>
              <a:t>: </a:t>
            </a:r>
          </a:p>
          <a:p>
            <a:pPr marL="342900" indent="-342900" algn="just" eaLnBrk="0" hangingPunct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800">
                <a:solidFill>
                  <a:srgbClr val="C00000"/>
                </a:solidFill>
              </a:rPr>
              <a:t>As atividades devem ser realizadas em </a:t>
            </a:r>
            <a:r>
              <a:rPr lang="pt-BR" sz="1800" u="sng">
                <a:solidFill>
                  <a:srgbClr val="C00000"/>
                </a:solidFill>
              </a:rPr>
              <a:t>duplas</a:t>
            </a:r>
            <a:r>
              <a:rPr lang="pt-BR" sz="1800">
                <a:solidFill>
                  <a:srgbClr val="C00000"/>
                </a:solidFill>
              </a:rPr>
              <a:t>, sendo que </a:t>
            </a:r>
            <a:r>
              <a:rPr lang="pt-BR" sz="1800" u="sng">
                <a:solidFill>
                  <a:srgbClr val="C00000"/>
                </a:solidFill>
              </a:rPr>
              <a:t>apenas um dos alunos deve postar </a:t>
            </a:r>
            <a:r>
              <a:rPr lang="pt-BR" sz="1800">
                <a:solidFill>
                  <a:srgbClr val="C00000"/>
                </a:solidFill>
              </a:rPr>
              <a:t>a atividade no Moodle, </a:t>
            </a:r>
            <a:r>
              <a:rPr lang="pt-BR" sz="1800" u="sng">
                <a:solidFill>
                  <a:srgbClr val="C00000"/>
                </a:solidFill>
              </a:rPr>
              <a:t>no formato PDF</a:t>
            </a:r>
            <a:r>
              <a:rPr lang="pt-BR" sz="1800">
                <a:solidFill>
                  <a:srgbClr val="C00000"/>
                </a:solidFill>
              </a:rPr>
              <a:t>;</a:t>
            </a:r>
            <a:endParaRPr lang="pt-BR" sz="1800" dirty="0">
              <a:solidFill>
                <a:srgbClr val="C00000"/>
              </a:solidFill>
            </a:endParaRPr>
          </a:p>
          <a:p>
            <a:pPr marL="342900" indent="-342900" algn="just" eaLnBrk="0" hangingPunct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C00000"/>
                </a:solidFill>
              </a:rPr>
              <a:t>As respostas das questões devem ser completadas </a:t>
            </a:r>
            <a:r>
              <a:rPr lang="pt-BR" sz="1800" u="sng" dirty="0">
                <a:solidFill>
                  <a:srgbClr val="C00000"/>
                </a:solidFill>
              </a:rPr>
              <a:t>nos quadros reservados para as mesmas</a:t>
            </a:r>
            <a:r>
              <a:rPr lang="pt-BR" sz="18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30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9882" y="1048743"/>
            <a:ext cx="93815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t-BR" sz="1800" dirty="0">
                <a:solidFill>
                  <a:srgbClr val="000000"/>
                </a:solidFill>
                <a:cs typeface="Arial" pitchFamily="34" charset="0"/>
              </a:rPr>
              <a:t>Projeto de um sistema gerador de quatro sequências numéricas </a:t>
            </a:r>
            <a:r>
              <a:rPr lang="pt-BR" sz="1800" dirty="0">
                <a:solidFill>
                  <a:srgbClr val="000000"/>
                </a:solidFill>
              </a:rPr>
              <a:t>em uma saída </a:t>
            </a:r>
            <a:r>
              <a:rPr lang="pt-BR" sz="1800" dirty="0">
                <a:solidFill>
                  <a:srgbClr val="7030A0"/>
                </a:solidFill>
              </a:rPr>
              <a:t>Z</a:t>
            </a:r>
            <a:r>
              <a:rPr lang="pt-BR" sz="1800" dirty="0">
                <a:solidFill>
                  <a:srgbClr val="000000"/>
                </a:solidFill>
              </a:rPr>
              <a:t> de quatro bits (</a:t>
            </a:r>
            <a:r>
              <a:rPr lang="pt-BR" sz="1800" dirty="0">
                <a:solidFill>
                  <a:srgbClr val="7030A0"/>
                </a:solidFill>
              </a:rPr>
              <a:t>F</a:t>
            </a:r>
            <a:r>
              <a:rPr lang="pt-BR" sz="1800" baseline="-25000" dirty="0">
                <a:solidFill>
                  <a:srgbClr val="7030A0"/>
                </a:solidFill>
              </a:rPr>
              <a:t>3</a:t>
            </a:r>
            <a:r>
              <a:rPr lang="pt-BR" sz="1800" dirty="0">
                <a:solidFill>
                  <a:srgbClr val="7030A0"/>
                </a:solidFill>
              </a:rPr>
              <a:t> F</a:t>
            </a:r>
            <a:r>
              <a:rPr lang="pt-BR" sz="1800" baseline="-25000" dirty="0">
                <a:solidFill>
                  <a:srgbClr val="7030A0"/>
                </a:solidFill>
              </a:rPr>
              <a:t>2</a:t>
            </a:r>
            <a:r>
              <a:rPr lang="pt-BR" sz="1800" dirty="0">
                <a:solidFill>
                  <a:srgbClr val="7030A0"/>
                </a:solidFill>
              </a:rPr>
              <a:t> F</a:t>
            </a:r>
            <a:r>
              <a:rPr lang="pt-BR" sz="1800" baseline="-25000" dirty="0">
                <a:solidFill>
                  <a:srgbClr val="7030A0"/>
                </a:solidFill>
              </a:rPr>
              <a:t>1</a:t>
            </a:r>
            <a:r>
              <a:rPr lang="pt-BR" sz="1800" dirty="0">
                <a:solidFill>
                  <a:srgbClr val="7030A0"/>
                </a:solidFill>
              </a:rPr>
              <a:t> F</a:t>
            </a:r>
            <a:r>
              <a:rPr lang="pt-BR" sz="1800" baseline="-25000" dirty="0">
                <a:solidFill>
                  <a:srgbClr val="7030A0"/>
                </a:solidFill>
              </a:rPr>
              <a:t>0</a:t>
            </a:r>
            <a:r>
              <a:rPr lang="pt-BR" sz="1800" dirty="0">
                <a:solidFill>
                  <a:srgbClr val="000000"/>
                </a:solidFill>
              </a:rPr>
              <a:t>)</a:t>
            </a:r>
            <a:r>
              <a:rPr lang="pt-BR" sz="1800" dirty="0">
                <a:solidFill>
                  <a:srgbClr val="000000"/>
                </a:solidFill>
                <a:cs typeface="Arial" pitchFamily="34" charset="0"/>
              </a:rPr>
              <a:t>, controladas pelas variáveis </a:t>
            </a:r>
            <a:r>
              <a:rPr lang="pt-BR" sz="1800" dirty="0">
                <a:solidFill>
                  <a:srgbClr val="C00000"/>
                </a:solidFill>
                <a:cs typeface="Arial" pitchFamily="34" charset="0"/>
              </a:rPr>
              <a:t>X</a:t>
            </a:r>
            <a:r>
              <a:rPr lang="pt-BR" sz="1800" dirty="0">
                <a:solidFill>
                  <a:srgbClr val="000000"/>
                </a:solidFill>
                <a:cs typeface="Arial" pitchFamily="34" charset="0"/>
              </a:rPr>
              <a:t> e </a:t>
            </a:r>
            <a:r>
              <a:rPr lang="pt-BR" sz="1800" dirty="0">
                <a:solidFill>
                  <a:srgbClr val="C00000"/>
                </a:solidFill>
                <a:cs typeface="Arial" pitchFamily="34" charset="0"/>
              </a:rPr>
              <a:t>Y</a:t>
            </a:r>
            <a:r>
              <a:rPr lang="pt-BR" sz="1800" dirty="0">
                <a:solidFill>
                  <a:srgbClr val="000000"/>
                </a:solidFill>
                <a:cs typeface="Arial" pitchFamily="34" charset="0"/>
              </a:rPr>
              <a:t>.</a:t>
            </a:r>
            <a:endParaRPr lang="pt-BR" sz="1800" b="0" dirty="0">
              <a:solidFill>
                <a:srgbClr val="00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3019" y="2303034"/>
            <a:ext cx="4967875" cy="7232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18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Número do Aluno 1: 24.123.034-1   </a:t>
            </a:r>
          </a:p>
          <a:p>
            <a:pPr algn="l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Número do Aluno 2: 24.123.038-2</a:t>
            </a:r>
            <a:r>
              <a:rPr lang="pt-BR" sz="1800" b="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   </a:t>
            </a:r>
            <a:endParaRPr lang="pt-BR" sz="1800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7538" y="1777421"/>
            <a:ext cx="919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1800" dirty="0">
                <a:solidFill>
                  <a:schemeClr val="tx1"/>
                </a:solidFill>
              </a:rPr>
              <a:t>Identificação dos alunos e da sequência:</a:t>
            </a:r>
            <a:endParaRPr lang="pt-BR" sz="18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258D26E9-1950-4E3E-9C0C-13A4244B8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37" y="3296241"/>
            <a:ext cx="919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18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a) </a:t>
            </a:r>
            <a:r>
              <a:rPr lang="pt-BR" sz="1800" dirty="0">
                <a:solidFill>
                  <a:schemeClr val="tx1"/>
                </a:solidFill>
              </a:rPr>
              <a:t>Descrição das sequências a serem geradas</a:t>
            </a:r>
            <a:r>
              <a:rPr lang="pt-BR" sz="18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:</a:t>
            </a:r>
            <a:r>
              <a:rPr lang="pt-BR" sz="1800" b="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			</a:t>
            </a:r>
            <a:endParaRPr lang="pt-BR" sz="1800" b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7BBB4F-F2BE-4BD8-AABD-67EAB62D9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8" y="334617"/>
            <a:ext cx="789259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3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ME – Projeto por Equações de Estado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5ABF8F5A-B606-4680-A61C-CE15903FD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612" y="2192154"/>
            <a:ext cx="4335027" cy="100027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marL="342900" lvl="0" indent="-342900" algn="just" eaLnBrk="1" hangingPunct="1"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pt-BR" sz="18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Sequência básica </a:t>
            </a:r>
            <a:r>
              <a:rPr lang="pt-BR" sz="1800" dirty="0">
                <a:solidFill>
                  <a:srgbClr val="000000"/>
                </a:solidFill>
              </a:rPr>
              <a:t>de </a:t>
            </a:r>
            <a:r>
              <a:rPr lang="pt-BR" sz="1800" dirty="0">
                <a:solidFill>
                  <a:srgbClr val="FF0000"/>
                </a:solidFill>
              </a:rPr>
              <a:t>6 dígitos:</a:t>
            </a:r>
          </a:p>
          <a:p>
            <a:pPr lvl="0" algn="just" eaLnBrk="1" hangingPunct="1">
              <a:spcBef>
                <a:spcPct val="0"/>
              </a:spcBef>
            </a:pPr>
            <a:r>
              <a:rPr lang="pt-BR" sz="1800" dirty="0">
                <a:solidFill>
                  <a:srgbClr val="FF0000"/>
                </a:solidFill>
              </a:rPr>
              <a:t>     </a:t>
            </a:r>
            <a:r>
              <a:rPr lang="pt-BR" sz="1800" dirty="0">
                <a:solidFill>
                  <a:srgbClr val="000000"/>
                </a:solidFill>
              </a:rPr>
              <a:t>(</a:t>
            </a:r>
            <a:r>
              <a:rPr lang="pt-BR" sz="1800" dirty="0">
                <a:solidFill>
                  <a:srgbClr val="FF0000"/>
                </a:solidFill>
              </a:rPr>
              <a:t>d</a:t>
            </a:r>
            <a:r>
              <a:rPr lang="pt-BR" sz="1800" baseline="-25000" dirty="0">
                <a:solidFill>
                  <a:srgbClr val="FF0000"/>
                </a:solidFill>
              </a:rPr>
              <a:t>0</a:t>
            </a:r>
            <a:r>
              <a:rPr lang="pt-BR" sz="1800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pt-BR" sz="1800" dirty="0">
                <a:solidFill>
                  <a:srgbClr val="FF0000"/>
                </a:solidFill>
              </a:rPr>
              <a:t>d</a:t>
            </a:r>
            <a:r>
              <a:rPr lang="pt-BR" sz="1800" baseline="-25000" dirty="0">
                <a:solidFill>
                  <a:srgbClr val="FF0000"/>
                </a:solidFill>
              </a:rPr>
              <a:t>1</a:t>
            </a:r>
            <a:r>
              <a:rPr lang="pt-BR" sz="1800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pt-BR" sz="1800" dirty="0">
                <a:solidFill>
                  <a:srgbClr val="FF0000"/>
                </a:solidFill>
              </a:rPr>
              <a:t>d</a:t>
            </a:r>
            <a:r>
              <a:rPr lang="pt-BR" sz="1800" baseline="-25000" dirty="0">
                <a:solidFill>
                  <a:srgbClr val="FF0000"/>
                </a:solidFill>
              </a:rPr>
              <a:t>2</a:t>
            </a:r>
            <a:r>
              <a:rPr lang="pt-BR" sz="1800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pt-BR" sz="1800" dirty="0">
                <a:solidFill>
                  <a:srgbClr val="FF0000"/>
                </a:solidFill>
              </a:rPr>
              <a:t>d</a:t>
            </a:r>
            <a:r>
              <a:rPr lang="pt-BR" sz="1800" baseline="-25000" dirty="0">
                <a:solidFill>
                  <a:srgbClr val="FF0000"/>
                </a:solidFill>
              </a:rPr>
              <a:t>3</a:t>
            </a:r>
            <a:r>
              <a:rPr lang="pt-BR" sz="1800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pt-BR" sz="1800" dirty="0">
                <a:solidFill>
                  <a:srgbClr val="FF0000"/>
                </a:solidFill>
              </a:rPr>
              <a:t>d</a:t>
            </a:r>
            <a:r>
              <a:rPr lang="pt-BR" sz="1800" baseline="-25000" dirty="0">
                <a:solidFill>
                  <a:srgbClr val="FF0000"/>
                </a:solidFill>
              </a:rPr>
              <a:t>4</a:t>
            </a:r>
            <a:r>
              <a:rPr lang="pt-BR" sz="1800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pt-BR" sz="1800" dirty="0">
                <a:solidFill>
                  <a:srgbClr val="FF0000"/>
                </a:solidFill>
              </a:rPr>
              <a:t>d</a:t>
            </a:r>
            <a:r>
              <a:rPr lang="pt-BR" sz="1800" baseline="-25000" dirty="0">
                <a:solidFill>
                  <a:srgbClr val="FF0000"/>
                </a:solidFill>
              </a:rPr>
              <a:t>5</a:t>
            </a:r>
            <a:r>
              <a:rPr lang="pt-BR" sz="1800" dirty="0">
                <a:solidFill>
                  <a:srgbClr val="000000"/>
                </a:solidFill>
              </a:rPr>
              <a:t>) </a:t>
            </a:r>
            <a:endParaRPr lang="pt-BR" sz="1800" dirty="0">
              <a:solidFill>
                <a:srgbClr val="000000"/>
              </a:solidFill>
              <a:latin typeface="Arial" pitchFamily="34" charset="0"/>
              <a:ea typeface="Times New Roman" pitchFamily="18" charset="0"/>
            </a:endParaRPr>
          </a:p>
          <a:p>
            <a:pPr algn="l" eaLnBrk="1" hangingPunct="1">
              <a:spcBef>
                <a:spcPts val="600"/>
              </a:spcBef>
            </a:pPr>
            <a:r>
              <a:rPr lang="pt-BR" sz="1800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=  0 </a:t>
            </a:r>
            <a:r>
              <a:rPr lang="pt-BR" sz="1800" dirty="0">
                <a:solidFill>
                  <a:srgbClr val="000000"/>
                </a:solidFill>
                <a:sym typeface="Symbol" panose="05050102010706020507" pitchFamily="18" charset="2"/>
              </a:rPr>
              <a:t> 1  3  4  8  9</a:t>
            </a:r>
            <a:endParaRPr lang="pt-BR" sz="1800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4" name="Tabela 3">
            <a:extLst>
              <a:ext uri="{FF2B5EF4-FFF2-40B4-BE49-F238E27FC236}">
                <a16:creationId xmlns:a16="http://schemas.microsoft.com/office/drawing/2014/main" id="{A6894841-A7AF-40E3-9FBE-6A66F514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86280"/>
              </p:ext>
            </p:extLst>
          </p:nvPr>
        </p:nvGraphicFramePr>
        <p:xfrm>
          <a:off x="393019" y="3796778"/>
          <a:ext cx="9064421" cy="2619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61">
                  <a:extLst>
                    <a:ext uri="{9D8B030D-6E8A-4147-A177-3AD203B41FA5}">
                      <a16:colId xmlns:a16="http://schemas.microsoft.com/office/drawing/2014/main" val="3378132147"/>
                    </a:ext>
                  </a:extLst>
                </a:gridCol>
                <a:gridCol w="2738185">
                  <a:extLst>
                    <a:ext uri="{9D8B030D-6E8A-4147-A177-3AD203B41FA5}">
                      <a16:colId xmlns:a16="http://schemas.microsoft.com/office/drawing/2014/main" val="1634787878"/>
                    </a:ext>
                  </a:extLst>
                </a:gridCol>
                <a:gridCol w="5333675">
                  <a:extLst>
                    <a:ext uri="{9D8B030D-6E8A-4147-A177-3AD203B41FA5}">
                      <a16:colId xmlns:a16="http://schemas.microsoft.com/office/drawing/2014/main" val="870530070"/>
                    </a:ext>
                  </a:extLst>
                </a:gridCol>
              </a:tblGrid>
              <a:tr h="59817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Sequência: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Descrição: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...</a:t>
                      </a:r>
                      <a:endParaRPr lang="pt-B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63984"/>
                  </a:ext>
                </a:extLst>
              </a:tr>
              <a:tr h="476994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 1  3  4  8  9  0</a:t>
                      </a:r>
                      <a:endParaRPr lang="pt-BR" sz="1800" b="1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745331"/>
                  </a:ext>
                </a:extLst>
              </a:tr>
              <a:tr h="476994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Sequência de pares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 4  8  0  4  8</a:t>
                      </a:r>
                      <a:endParaRPr lang="pt-BR" sz="1800" b="1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095012"/>
                  </a:ext>
                </a:extLst>
              </a:tr>
              <a:tr h="476994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66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Sequência de ímpares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 1  3  9  1  3  9</a:t>
                      </a:r>
                      <a:endParaRPr lang="pt-BR" sz="1800" b="1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140773"/>
                  </a:ext>
                </a:extLst>
              </a:tr>
              <a:tr h="547968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Reversa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 9  8  4  3  1  0</a:t>
                      </a:r>
                      <a:endParaRPr lang="pt-BR" sz="1800" b="1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49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02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10849" y="957455"/>
            <a:ext cx="935121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b) Diagrama de Estados do Sistema (com a definição dos Estados): (</a:t>
            </a:r>
            <a:r>
              <a:rPr lang="pt-BR" sz="1800" dirty="0">
                <a:solidFill>
                  <a:srgbClr val="FF0000"/>
                </a:solidFill>
              </a:rPr>
              <a:t>3,0 </a:t>
            </a:r>
            <a:r>
              <a:rPr lang="pt-BR" sz="1800" dirty="0" err="1">
                <a:solidFill>
                  <a:srgbClr val="FF0000"/>
                </a:solidFill>
              </a:rPr>
              <a:t>ptos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6183E94-F570-40EE-A081-D8F23D8B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8" y="334617"/>
            <a:ext cx="789259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3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ME – Projeto por Equações de Estado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976BF95-20F8-4ADA-9281-9DE99AB3AD54}"/>
              </a:ext>
            </a:extLst>
          </p:cNvPr>
          <p:cNvSpPr/>
          <p:nvPr/>
        </p:nvSpPr>
        <p:spPr bwMode="auto">
          <a:xfrm>
            <a:off x="504883" y="1357565"/>
            <a:ext cx="9167150" cy="54376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  <p:sp>
        <p:nvSpPr>
          <p:cNvPr id="38" name="Text Box 5">
            <a:extLst>
              <a:ext uri="{FF2B5EF4-FFF2-40B4-BE49-F238E27FC236}">
                <a16:creationId xmlns:a16="http://schemas.microsoft.com/office/drawing/2014/main" id="{CB738F41-D0E4-487F-B012-6DD56801E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174" y="3700559"/>
            <a:ext cx="25473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1600" dirty="0">
                <a:solidFill>
                  <a:srgbClr val="FF0000"/>
                </a:solidFill>
              </a:rPr>
              <a:t>Definição dos Sinais de Saída para cada Estado: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54808BE-2D32-0005-5525-DCFA22E2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26262"/>
              </p:ext>
            </p:extLst>
          </p:nvPr>
        </p:nvGraphicFramePr>
        <p:xfrm>
          <a:off x="7272006" y="4265456"/>
          <a:ext cx="2361942" cy="2468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1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Estado</a:t>
                      </a:r>
                      <a:endParaRPr lang="pt-BR" sz="1800" baseline="-250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Dígito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Código Gerado </a:t>
                      </a:r>
                    </a:p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(</a:t>
                      </a:r>
                      <a:r>
                        <a:rPr lang="pt-BR" sz="180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F</a:t>
                      </a:r>
                      <a:r>
                        <a:rPr lang="pt-BR" sz="1800" baseline="-2500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3</a:t>
                      </a:r>
                      <a:r>
                        <a:rPr lang="pt-BR" sz="180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F</a:t>
                      </a:r>
                      <a:r>
                        <a:rPr lang="pt-BR" sz="1800" baseline="-2500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2</a:t>
                      </a:r>
                      <a:r>
                        <a:rPr lang="pt-BR" sz="180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F</a:t>
                      </a:r>
                      <a:r>
                        <a:rPr lang="pt-BR" sz="1800" baseline="-2500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1</a:t>
                      </a:r>
                      <a:r>
                        <a:rPr lang="pt-BR" sz="180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F</a:t>
                      </a:r>
                      <a:r>
                        <a:rPr lang="pt-BR" sz="1800" baseline="-2500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0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)</a:t>
                      </a:r>
                      <a:endParaRPr lang="pt-BR" sz="1800" baseline="-250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1</a:t>
                      </a:r>
                      <a:endParaRPr lang="pt-BR" sz="18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2</a:t>
                      </a:r>
                      <a:endParaRPr lang="pt-BR" sz="18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0011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3</a:t>
                      </a:r>
                      <a:endParaRPr lang="pt-BR" sz="18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0101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4</a:t>
                      </a:r>
                      <a:endParaRPr lang="pt-BR" sz="18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5</a:t>
                      </a:r>
                      <a:endParaRPr lang="pt-BR" sz="18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1001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" name="Imagem 12" descr="Diagrama&#10;&#10;Descrição gerada automaticamente">
            <a:extLst>
              <a:ext uri="{FF2B5EF4-FFF2-40B4-BE49-F238E27FC236}">
                <a16:creationId xmlns:a16="http://schemas.microsoft.com/office/drawing/2014/main" id="{7353BAB0-D7A0-130F-A8DC-39D140735C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77" y="2119216"/>
            <a:ext cx="60198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9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10849" y="957455"/>
            <a:ext cx="935121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c) Equações dos Estados e dos Sinais de Saída: (</a:t>
            </a:r>
            <a:r>
              <a:rPr lang="pt-BR" sz="1800" dirty="0">
                <a:solidFill>
                  <a:srgbClr val="FF0000"/>
                </a:solidFill>
              </a:rPr>
              <a:t>1,0 </a:t>
            </a:r>
            <a:r>
              <a:rPr lang="pt-BR" sz="1800" dirty="0" err="1">
                <a:solidFill>
                  <a:srgbClr val="FF0000"/>
                </a:solidFill>
              </a:rPr>
              <a:t>pto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6183E94-F570-40EE-A081-D8F23D8B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8" y="334617"/>
            <a:ext cx="789259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3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ME – Projeto por Equações de Estado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976BF95-20F8-4ADA-9281-9DE99AB3AD54}"/>
              </a:ext>
            </a:extLst>
          </p:cNvPr>
          <p:cNvSpPr/>
          <p:nvPr/>
        </p:nvSpPr>
        <p:spPr bwMode="auto">
          <a:xfrm>
            <a:off x="504883" y="1357565"/>
            <a:ext cx="9167150" cy="54376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8D22DD-BF6A-5292-49EF-0DA1246BE4C6}"/>
              </a:ext>
            </a:extLst>
          </p:cNvPr>
          <p:cNvSpPr txBox="1"/>
          <p:nvPr/>
        </p:nvSpPr>
        <p:spPr>
          <a:xfrm>
            <a:off x="644031" y="1390825"/>
            <a:ext cx="885453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sz="1800" dirty="0">
                <a:solidFill>
                  <a:srgbClr val="FF0000"/>
                </a:solidFill>
              </a:rPr>
              <a:t> Equações dos Estados</a:t>
            </a:r>
            <a:r>
              <a:rPr lang="pt-BR" sz="1800" dirty="0">
                <a:solidFill>
                  <a:srgbClr val="000000"/>
                </a:solidFill>
              </a:rPr>
              <a:t>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S0</a:t>
            </a:r>
            <a:r>
              <a:rPr lang="pt-BR" sz="1800" baseline="-25000" dirty="0">
                <a:solidFill>
                  <a:srgbClr val="000000"/>
                </a:solidFill>
              </a:rPr>
              <a:t>+</a:t>
            </a:r>
            <a:r>
              <a:rPr lang="pt-BR" sz="1800" dirty="0">
                <a:solidFill>
                  <a:srgbClr val="000000"/>
                </a:solidFill>
              </a:rPr>
              <a:t>= S1.X.Y + S1.X’.Y + S2.X’.Y + S4.X’.Y + S5.X’.Y + S5.X’.Y’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S1</a:t>
            </a:r>
            <a:r>
              <a:rPr lang="pt-BR" sz="1800" baseline="-25000" dirty="0">
                <a:solidFill>
                  <a:srgbClr val="000000"/>
                </a:solidFill>
              </a:rPr>
              <a:t>+</a:t>
            </a:r>
            <a:r>
              <a:rPr lang="pt-BR" sz="1800" dirty="0">
                <a:solidFill>
                  <a:srgbClr val="000000"/>
                </a:solidFill>
              </a:rPr>
              <a:t>= S0.X’.Y’ + S0.X.Y’+ S2.X.Y + S3.X.Y’ + S4.X.Y’ + S5.X.Y’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S2</a:t>
            </a:r>
            <a:r>
              <a:rPr lang="pt-BR" sz="1800" baseline="-25000" dirty="0">
                <a:solidFill>
                  <a:srgbClr val="000000"/>
                </a:solidFill>
              </a:rPr>
              <a:t>+</a:t>
            </a:r>
            <a:r>
              <a:rPr lang="pt-BR" sz="1800" dirty="0">
                <a:solidFill>
                  <a:srgbClr val="000000"/>
                </a:solidFill>
              </a:rPr>
              <a:t>=S1.X’.Y’ + S1.X.Y’ + S3.X.Y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S3</a:t>
            </a:r>
            <a:r>
              <a:rPr lang="pt-BR" sz="1800" baseline="-25000" dirty="0">
                <a:solidFill>
                  <a:srgbClr val="000000"/>
                </a:solidFill>
              </a:rPr>
              <a:t>+</a:t>
            </a:r>
            <a:r>
              <a:rPr lang="pt-BR" sz="1800" dirty="0">
                <a:solidFill>
                  <a:srgbClr val="000000"/>
                </a:solidFill>
              </a:rPr>
              <a:t>=S0.X’.Y + S2.X’.Y’ + S4.X.Y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S4</a:t>
            </a:r>
            <a:r>
              <a:rPr lang="pt-BR" sz="1800" baseline="-25000" dirty="0">
                <a:solidFill>
                  <a:srgbClr val="000000"/>
                </a:solidFill>
              </a:rPr>
              <a:t>+</a:t>
            </a:r>
            <a:r>
              <a:rPr lang="pt-BR" sz="1800" dirty="0">
                <a:solidFill>
                  <a:srgbClr val="000000"/>
                </a:solidFill>
              </a:rPr>
              <a:t>= S3.X’.Y’ + S3.X’.Y + S5.X.Y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S5</a:t>
            </a:r>
            <a:r>
              <a:rPr lang="pt-BR" sz="1800" baseline="-25000" dirty="0">
                <a:solidFill>
                  <a:srgbClr val="000000"/>
                </a:solidFill>
              </a:rPr>
              <a:t>+</a:t>
            </a:r>
            <a:r>
              <a:rPr lang="pt-BR" sz="1800" dirty="0">
                <a:solidFill>
                  <a:srgbClr val="000000"/>
                </a:solidFill>
              </a:rPr>
              <a:t>=S0.X.Y + S2.X.Y’ + S4.X’.Y’</a:t>
            </a:r>
          </a:p>
          <a:p>
            <a:pPr algn="just">
              <a:spcBef>
                <a:spcPts val="0"/>
              </a:spcBef>
            </a:pPr>
            <a:endParaRPr lang="pt-BR" sz="1800" dirty="0">
              <a:solidFill>
                <a:srgbClr val="00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77B643-9EB8-F79E-B6DD-9D38DA17E300}"/>
              </a:ext>
            </a:extLst>
          </p:cNvPr>
          <p:cNvSpPr txBox="1"/>
          <p:nvPr/>
        </p:nvSpPr>
        <p:spPr>
          <a:xfrm>
            <a:off x="644031" y="4757449"/>
            <a:ext cx="495465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sz="1800" dirty="0">
                <a:solidFill>
                  <a:srgbClr val="FF0000"/>
                </a:solidFill>
              </a:rPr>
              <a:t> Equações dos Sinais de Saída</a:t>
            </a:r>
            <a:r>
              <a:rPr lang="pt-BR" sz="1800" dirty="0">
                <a:solidFill>
                  <a:srgbClr val="000000"/>
                </a:solidFill>
              </a:rPr>
              <a:t>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F0 = S3 + S4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F1 = S3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F2 = S2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F3 = S1 + S2 + S3 + S5</a:t>
            </a:r>
          </a:p>
        </p:txBody>
      </p:sp>
    </p:spTree>
    <p:extLst>
      <p:ext uri="{BB962C8B-B14F-4D97-AF65-F5344CB8AC3E}">
        <p14:creationId xmlns:p14="http://schemas.microsoft.com/office/powerpoint/2010/main" val="292840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2860" y="957455"/>
            <a:ext cx="976682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d) Tabela de Codificação de Estados e Equações das Entradas dos Biestáveis: (</a:t>
            </a:r>
            <a:r>
              <a:rPr lang="pt-BR" sz="1800" dirty="0">
                <a:solidFill>
                  <a:srgbClr val="FF0000"/>
                </a:solidFill>
              </a:rPr>
              <a:t>1,0 </a:t>
            </a:r>
            <a:r>
              <a:rPr lang="pt-BR" sz="1800" dirty="0" err="1">
                <a:solidFill>
                  <a:srgbClr val="FF0000"/>
                </a:solidFill>
              </a:rPr>
              <a:t>pto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6183E94-F570-40EE-A081-D8F23D8B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8" y="334617"/>
            <a:ext cx="789259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3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ME – Projeto por Equações de Estado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976BF95-20F8-4ADA-9281-9DE99AB3AD54}"/>
              </a:ext>
            </a:extLst>
          </p:cNvPr>
          <p:cNvSpPr/>
          <p:nvPr/>
        </p:nvSpPr>
        <p:spPr bwMode="auto">
          <a:xfrm>
            <a:off x="504883" y="1357565"/>
            <a:ext cx="9167150" cy="54376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DEB6410-FBB6-CADA-651C-B199E4D9BE7D}"/>
              </a:ext>
            </a:extLst>
          </p:cNvPr>
          <p:cNvSpPr txBox="1"/>
          <p:nvPr/>
        </p:nvSpPr>
        <p:spPr>
          <a:xfrm>
            <a:off x="815009" y="1390825"/>
            <a:ext cx="3827824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</a:rPr>
              <a:t>Tabela de Codificação de Estados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AB67BF2-C5AA-1B6B-4D0C-64377DD34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98315"/>
              </p:ext>
            </p:extLst>
          </p:nvPr>
        </p:nvGraphicFramePr>
        <p:xfrm>
          <a:off x="828261" y="1737927"/>
          <a:ext cx="3730284" cy="2357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75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Estado</a:t>
                      </a:r>
                      <a:endParaRPr lang="pt-BR" sz="1800" baseline="-250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Saídas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(</a:t>
                      </a:r>
                      <a:r>
                        <a:rPr lang="pt-BR" sz="180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F</a:t>
                      </a:r>
                      <a:r>
                        <a:rPr lang="pt-BR" sz="1800" baseline="-2500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3</a:t>
                      </a:r>
                      <a:r>
                        <a:rPr lang="pt-BR" sz="180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F</a:t>
                      </a:r>
                      <a:r>
                        <a:rPr lang="pt-BR" sz="1800" baseline="-2500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2</a:t>
                      </a:r>
                      <a:r>
                        <a:rPr lang="pt-BR" sz="180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F</a:t>
                      </a:r>
                      <a:r>
                        <a:rPr lang="pt-BR" sz="1800" baseline="-2500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1</a:t>
                      </a:r>
                      <a:r>
                        <a:rPr lang="pt-BR" sz="180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F</a:t>
                      </a:r>
                      <a:r>
                        <a:rPr lang="pt-BR" sz="1800" baseline="-25000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0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)</a:t>
                      </a:r>
                      <a:endParaRPr lang="pt-BR" sz="1800" baseline="-250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Código do Estado </a:t>
                      </a:r>
                      <a:r>
                        <a:rPr lang="pt-BR" sz="1800" b="1" baseline="0" dirty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Q</a:t>
                      </a:r>
                      <a:r>
                        <a:rPr lang="pt-BR" sz="1800" b="1" baseline="-25000" dirty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5</a:t>
                      </a:r>
                      <a:r>
                        <a:rPr lang="pt-BR" sz="1800" b="1" baseline="0" dirty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Q</a:t>
                      </a:r>
                      <a:r>
                        <a:rPr lang="pt-BR" sz="1800" b="1" baseline="-25000" dirty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4</a:t>
                      </a:r>
                      <a:r>
                        <a:rPr lang="pt-BR" sz="1800" b="1" baseline="0" dirty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Q</a:t>
                      </a:r>
                      <a:r>
                        <a:rPr lang="pt-BR" sz="1800" b="1" baseline="-25000" dirty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3</a:t>
                      </a:r>
                      <a:r>
                        <a:rPr lang="pt-BR" sz="1800" b="1" baseline="0" dirty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Q</a:t>
                      </a:r>
                      <a:r>
                        <a:rPr lang="pt-BR" sz="1800" b="1" baseline="-25000" dirty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2</a:t>
                      </a:r>
                      <a:r>
                        <a:rPr lang="pt-BR" sz="1800" b="1" baseline="0" dirty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Q</a:t>
                      </a:r>
                      <a:r>
                        <a:rPr lang="pt-BR" sz="1800" b="1" baseline="-25000" dirty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1</a:t>
                      </a:r>
                      <a:r>
                        <a:rPr lang="pt-BR" sz="1800" b="1" baseline="0" dirty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Q</a:t>
                      </a:r>
                      <a:r>
                        <a:rPr lang="pt-BR" sz="1800" b="1" baseline="-25000" dirty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0</a:t>
                      </a:r>
                      <a:endParaRPr lang="pt-BR" sz="1800" baseline="-25000" dirty="0">
                        <a:solidFill>
                          <a:srgbClr val="FF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000001</a:t>
                      </a:r>
                    </a:p>
                    <a:p>
                      <a:pPr algn="ctr"/>
                      <a:endParaRPr lang="pt-BR" sz="1600" b="1" baseline="-250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000010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0011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000100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0100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001000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010000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1001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  <a:latin typeface="Arial Narrow" pitchFamily="34" charset="0"/>
                        </a:rPr>
                        <a:t>100000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 Box 5">
            <a:extLst>
              <a:ext uri="{FF2B5EF4-FFF2-40B4-BE49-F238E27FC236}">
                <a16:creationId xmlns:a16="http://schemas.microsoft.com/office/drawing/2014/main" id="{06880539-E1C9-9E5D-584C-C028F3890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20" y="4076368"/>
            <a:ext cx="7507558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sz="1800" dirty="0">
                <a:solidFill>
                  <a:srgbClr val="FF0000"/>
                </a:solidFill>
              </a:rPr>
              <a:t>Equações das Entradas dos Biestáveis (Codificadas em Q</a:t>
            </a:r>
            <a:r>
              <a:rPr lang="pt-BR" sz="1800" baseline="-25000" dirty="0">
                <a:solidFill>
                  <a:srgbClr val="FF0000"/>
                </a:solidFill>
              </a:rPr>
              <a:t>5</a:t>
            </a:r>
            <a:r>
              <a:rPr lang="pt-BR" sz="1800" dirty="0">
                <a:solidFill>
                  <a:srgbClr val="FF0000"/>
                </a:solidFill>
              </a:rPr>
              <a:t>..Q</a:t>
            </a:r>
            <a:r>
              <a:rPr lang="pt-BR" sz="1800" baseline="-25000" dirty="0">
                <a:solidFill>
                  <a:srgbClr val="FF0000"/>
                </a:solidFill>
              </a:rPr>
              <a:t>0</a:t>
            </a:r>
            <a:r>
              <a:rPr lang="pt-BR" sz="1800" dirty="0">
                <a:solidFill>
                  <a:srgbClr val="FF0000"/>
                </a:solidFill>
              </a:rPr>
              <a:t>):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D0</a:t>
            </a:r>
            <a:r>
              <a:rPr lang="pt-BR" sz="1800" baseline="-25000" dirty="0">
                <a:solidFill>
                  <a:srgbClr val="000000"/>
                </a:solidFill>
              </a:rPr>
              <a:t>+</a:t>
            </a:r>
            <a:r>
              <a:rPr lang="pt-BR" sz="1800" dirty="0">
                <a:solidFill>
                  <a:srgbClr val="000000"/>
                </a:solidFill>
              </a:rPr>
              <a:t>= Q1.X.Y + Q1.X’.Y + Q2.X’.Y + Q4.X’.Y + Q5.X’.Y + Q5.X’.Y’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D1</a:t>
            </a:r>
            <a:r>
              <a:rPr lang="pt-BR" sz="1800" baseline="-25000" dirty="0">
                <a:solidFill>
                  <a:srgbClr val="000000"/>
                </a:solidFill>
              </a:rPr>
              <a:t>+</a:t>
            </a:r>
            <a:r>
              <a:rPr lang="pt-BR" sz="1800" dirty="0">
                <a:solidFill>
                  <a:srgbClr val="000000"/>
                </a:solidFill>
              </a:rPr>
              <a:t>= Q0.X’.Y’ + Q0.X.Y’+ Q2.X.Y + Q3.X.Y’ + Q4.X.Y’ + Q5.X.Y’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D2</a:t>
            </a:r>
            <a:r>
              <a:rPr lang="pt-BR" sz="1800" baseline="-25000" dirty="0">
                <a:solidFill>
                  <a:srgbClr val="000000"/>
                </a:solidFill>
              </a:rPr>
              <a:t>+</a:t>
            </a:r>
            <a:r>
              <a:rPr lang="pt-BR" sz="1800" dirty="0">
                <a:solidFill>
                  <a:srgbClr val="000000"/>
                </a:solidFill>
              </a:rPr>
              <a:t>= Q1.X’.Y’ + Q1.X.Y’ + Q3.X.Y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D3</a:t>
            </a:r>
            <a:r>
              <a:rPr lang="pt-BR" sz="1800" baseline="-25000" dirty="0">
                <a:solidFill>
                  <a:srgbClr val="000000"/>
                </a:solidFill>
              </a:rPr>
              <a:t>+</a:t>
            </a:r>
            <a:r>
              <a:rPr lang="pt-BR" sz="1800" dirty="0">
                <a:solidFill>
                  <a:srgbClr val="000000"/>
                </a:solidFill>
              </a:rPr>
              <a:t>= Q0.X’.Y + Q2.X’.Y’ + Q4.X.Y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D4</a:t>
            </a:r>
            <a:r>
              <a:rPr lang="pt-BR" sz="1800" baseline="-25000" dirty="0">
                <a:solidFill>
                  <a:srgbClr val="000000"/>
                </a:solidFill>
              </a:rPr>
              <a:t>+</a:t>
            </a:r>
            <a:r>
              <a:rPr lang="pt-BR" sz="1800" dirty="0">
                <a:solidFill>
                  <a:srgbClr val="000000"/>
                </a:solidFill>
              </a:rPr>
              <a:t>=Q3.X’.Y’ + Q3.X’.Y + Q5.X.Y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D5</a:t>
            </a:r>
            <a:r>
              <a:rPr lang="pt-BR" sz="1800" baseline="-25000" dirty="0">
                <a:solidFill>
                  <a:srgbClr val="000000"/>
                </a:solidFill>
              </a:rPr>
              <a:t>+</a:t>
            </a:r>
            <a:r>
              <a:rPr lang="pt-BR" sz="1800" dirty="0">
                <a:solidFill>
                  <a:srgbClr val="000000"/>
                </a:solidFill>
              </a:rPr>
              <a:t>=Q0.X.Y + Q2.X.Y’ + Q4.X’.Y’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pt-BR" sz="1800" dirty="0">
              <a:solidFill>
                <a:srgbClr val="00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CC1596-42C3-D97A-3D64-6E154CB7458D}"/>
              </a:ext>
            </a:extLst>
          </p:cNvPr>
          <p:cNvSpPr txBox="1"/>
          <p:nvPr/>
        </p:nvSpPr>
        <p:spPr>
          <a:xfrm>
            <a:off x="4966211" y="1566952"/>
            <a:ext cx="359138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sz="1800" dirty="0">
                <a:solidFill>
                  <a:srgbClr val="FF0000"/>
                </a:solidFill>
              </a:rPr>
              <a:t>Equações dos Sinais de Saída (Codificadas em Q</a:t>
            </a:r>
            <a:r>
              <a:rPr lang="pt-BR" sz="1800" baseline="-25000" dirty="0">
                <a:solidFill>
                  <a:srgbClr val="FF0000"/>
                </a:solidFill>
              </a:rPr>
              <a:t>5</a:t>
            </a:r>
            <a:r>
              <a:rPr lang="pt-BR" sz="1800" dirty="0">
                <a:solidFill>
                  <a:srgbClr val="FF0000"/>
                </a:solidFill>
              </a:rPr>
              <a:t>..Q</a:t>
            </a:r>
            <a:r>
              <a:rPr lang="pt-BR" sz="1800" baseline="-25000" dirty="0">
                <a:solidFill>
                  <a:srgbClr val="FF0000"/>
                </a:solidFill>
              </a:rPr>
              <a:t>0</a:t>
            </a:r>
            <a:r>
              <a:rPr lang="pt-BR" sz="1800" dirty="0">
                <a:solidFill>
                  <a:srgbClr val="FF0000"/>
                </a:solidFill>
              </a:rPr>
              <a:t>): 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F0 = Q3 + Q4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F1 = Q3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F2 = Q2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</a:rPr>
              <a:t>F3 = Q1 + Q2 + Q3 + Q5</a:t>
            </a:r>
          </a:p>
        </p:txBody>
      </p:sp>
    </p:spTree>
    <p:extLst>
      <p:ext uri="{BB962C8B-B14F-4D97-AF65-F5344CB8AC3E}">
        <p14:creationId xmlns:p14="http://schemas.microsoft.com/office/powerpoint/2010/main" val="195118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33968" y="948128"/>
            <a:ext cx="943806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e) </a:t>
            </a:r>
            <a:r>
              <a:rPr lang="pt-BR" sz="18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Diagrama Esquemático-Lógico </a:t>
            </a:r>
            <a:r>
              <a:rPr lang="pt-BR" sz="1800" dirty="0">
                <a:solidFill>
                  <a:schemeClr val="tx1"/>
                </a:solidFill>
              </a:rPr>
              <a:t>(diagrama de blocos do </a:t>
            </a:r>
            <a:r>
              <a:rPr lang="pt-BR" sz="1800" dirty="0" err="1">
                <a:solidFill>
                  <a:schemeClr val="tx1"/>
                </a:solidFill>
              </a:rPr>
              <a:t>Quartus</a:t>
            </a:r>
            <a:r>
              <a:rPr lang="pt-BR" sz="1800" dirty="0">
                <a:solidFill>
                  <a:schemeClr val="tx1"/>
                </a:solidFill>
              </a:rPr>
              <a:t>  Prime): (</a:t>
            </a:r>
            <a:r>
              <a:rPr lang="pt-BR" sz="1800" dirty="0">
                <a:solidFill>
                  <a:srgbClr val="FF0000"/>
                </a:solidFill>
              </a:rPr>
              <a:t>2,0 </a:t>
            </a:r>
            <a:r>
              <a:rPr lang="pt-BR" sz="1800" dirty="0" err="1">
                <a:solidFill>
                  <a:srgbClr val="FF0000"/>
                </a:solidFill>
              </a:rPr>
              <a:t>ptos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504883" y="1402949"/>
            <a:ext cx="9167150" cy="541537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41C55B0-7B12-4020-9B88-F4E4EBFF9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8" y="334617"/>
            <a:ext cx="789259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3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ME – Projeto por Equações de Estado</a:t>
            </a:r>
          </a:p>
        </p:txBody>
      </p:sp>
    </p:spTree>
    <p:extLst>
      <p:ext uri="{BB962C8B-B14F-4D97-AF65-F5344CB8AC3E}">
        <p14:creationId xmlns:p14="http://schemas.microsoft.com/office/powerpoint/2010/main" val="196124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51853" y="948128"/>
            <a:ext cx="9585184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f) Simulação Funcional (formas de onda simuladas no </a:t>
            </a:r>
            <a:r>
              <a:rPr lang="pt-BR" sz="1800" dirty="0" err="1">
                <a:solidFill>
                  <a:schemeClr val="tx1"/>
                </a:solidFill>
              </a:rPr>
              <a:t>Quartus</a:t>
            </a:r>
            <a:r>
              <a:rPr lang="pt-BR" sz="1800" dirty="0">
                <a:solidFill>
                  <a:schemeClr val="tx1"/>
                </a:solidFill>
              </a:rPr>
              <a:t> Prime), com a geração das quatro sequências completas. </a:t>
            </a:r>
            <a:r>
              <a:rPr lang="pt-BR" sz="1800" dirty="0">
                <a:solidFill>
                  <a:srgbClr val="000000"/>
                </a:solidFill>
              </a:rPr>
              <a:t>(Sugestão: incluir as saídas </a:t>
            </a:r>
            <a:r>
              <a:rPr lang="pt-BR" sz="1800" dirty="0">
                <a:solidFill>
                  <a:srgbClr val="FF0000"/>
                </a:solidFill>
              </a:rPr>
              <a:t>Q</a:t>
            </a:r>
            <a:r>
              <a:rPr lang="pt-BR" sz="1800" baseline="-25000" dirty="0">
                <a:solidFill>
                  <a:srgbClr val="FF0000"/>
                </a:solidFill>
              </a:rPr>
              <a:t>5</a:t>
            </a:r>
            <a:r>
              <a:rPr lang="pt-BR" sz="1800" dirty="0">
                <a:solidFill>
                  <a:srgbClr val="FF0000"/>
                </a:solidFill>
              </a:rPr>
              <a:t>..Q</a:t>
            </a:r>
            <a:r>
              <a:rPr lang="pt-BR" sz="1800" baseline="-25000" dirty="0">
                <a:solidFill>
                  <a:srgbClr val="FF0000"/>
                </a:solidFill>
              </a:rPr>
              <a:t>0</a:t>
            </a:r>
            <a:r>
              <a:rPr lang="pt-BR" sz="1800" dirty="0">
                <a:solidFill>
                  <a:srgbClr val="000000"/>
                </a:solidFill>
              </a:rPr>
              <a:t>)</a:t>
            </a:r>
            <a:r>
              <a:rPr lang="pt-BR" sz="1800" dirty="0">
                <a:solidFill>
                  <a:schemeClr val="tx1"/>
                </a:solidFill>
              </a:rPr>
              <a:t>: (</a:t>
            </a:r>
            <a:r>
              <a:rPr lang="pt-BR" sz="1800" dirty="0">
                <a:solidFill>
                  <a:srgbClr val="FF0000"/>
                </a:solidFill>
              </a:rPr>
              <a:t>3,0 </a:t>
            </a:r>
            <a:r>
              <a:rPr lang="pt-BR" sz="1800" dirty="0" err="1">
                <a:solidFill>
                  <a:srgbClr val="FF0000"/>
                </a:solidFill>
              </a:rPr>
              <a:t>ptos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504883" y="1656014"/>
            <a:ext cx="9167150" cy="516230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9FE0329-7074-4434-B871-FED9C1838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8" y="334617"/>
            <a:ext cx="789259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3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ME – Projeto por Equações de Estado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60D5BC-75B2-719E-48AF-7CE6E89D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85" y="2325756"/>
            <a:ext cx="8982947" cy="44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8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11183</TotalTime>
  <Pages>20</Pages>
  <Words>879</Words>
  <Application>Microsoft Office PowerPoint</Application>
  <PresentationFormat>Papel A4 (210 x 297 mm)</PresentationFormat>
  <Paragraphs>140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Arial Narrow</vt:lpstr>
      <vt:lpstr>Calibri</vt:lpstr>
      <vt:lpstr>Calibri Light</vt:lpstr>
      <vt:lpstr>Courier New</vt:lpstr>
      <vt:lpstr>Symbol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Centro Universitário da FEI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CE3512-AEP  4 - Respostas</dc:title>
  <dc:creator>Valter Avelino</dc:creator>
  <cp:lastModifiedBy>Matheus Dourado Valle</cp:lastModifiedBy>
  <cp:revision>1301</cp:revision>
  <cp:lastPrinted>2019-08-21T21:12:53Z</cp:lastPrinted>
  <dcterms:created xsi:type="dcterms:W3CDTF">1995-10-11T18:38:31Z</dcterms:created>
  <dcterms:modified xsi:type="dcterms:W3CDTF">2024-05-19T21:54:44Z</dcterms:modified>
</cp:coreProperties>
</file>