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16033-3DA8-0342-922A-FC7660EC79AD}" v="2" dt="2023-10-22T22:45:32.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p:cViewPr>
        <p:scale>
          <a:sx n="132" d="100"/>
          <a:sy n="132" d="100"/>
        </p:scale>
        <p:origin x="14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F009A-C4E6-A8B7-34C3-F486766A9E80}"/>
              </a:ext>
            </a:extLst>
          </p:cNvPr>
          <p:cNvSpPr>
            <a:spLocks noGrp="1"/>
          </p:cNvSpPr>
          <p:nvPr>
            <p:ph type="ctrTitle"/>
          </p:nvPr>
        </p:nvSpPr>
        <p:spPr>
          <a:xfrm>
            <a:off x="724830" y="2404534"/>
            <a:ext cx="9043638" cy="1646302"/>
          </a:xfrm>
        </p:spPr>
        <p:txBody>
          <a:bodyPr/>
          <a:lstStyle/>
          <a:p>
            <a:r>
              <a:rPr lang="fr-FR" dirty="0"/>
              <a:t>The Innovative Pro Assistant</a:t>
            </a:r>
          </a:p>
        </p:txBody>
      </p:sp>
      <p:sp>
        <p:nvSpPr>
          <p:cNvPr id="3" name="Sous-titre 2">
            <a:extLst>
              <a:ext uri="{FF2B5EF4-FFF2-40B4-BE49-F238E27FC236}">
                <a16:creationId xmlns:a16="http://schemas.microsoft.com/office/drawing/2014/main" id="{5EBB0376-FF2D-FD4C-6934-CEA771768EA6}"/>
              </a:ext>
            </a:extLst>
          </p:cNvPr>
          <p:cNvSpPr>
            <a:spLocks noGrp="1"/>
          </p:cNvSpPr>
          <p:nvPr>
            <p:ph type="subTitle" idx="1"/>
          </p:nvPr>
        </p:nvSpPr>
        <p:spPr>
          <a:xfrm>
            <a:off x="1550020" y="4050833"/>
            <a:ext cx="8218448" cy="231235"/>
          </a:xfrm>
        </p:spPr>
        <p:txBody>
          <a:bodyPr>
            <a:normAutofit fontScale="62500" lnSpcReduction="20000"/>
          </a:bodyPr>
          <a:lstStyle/>
          <a:p>
            <a:r>
              <a:rPr lang="fr-FR" dirty="0" err="1"/>
              <a:t>Butrind</a:t>
            </a:r>
            <a:r>
              <a:rPr lang="fr-FR" dirty="0"/>
              <a:t> </a:t>
            </a:r>
            <a:r>
              <a:rPr lang="fr-FR" dirty="0" err="1"/>
              <a:t>Zekaj</a:t>
            </a:r>
            <a:r>
              <a:rPr lang="fr-FR" dirty="0"/>
              <a:t> &amp; Oliver </a:t>
            </a:r>
            <a:r>
              <a:rPr lang="fr-FR" dirty="0" err="1"/>
              <a:t>Richani</a:t>
            </a:r>
            <a:endParaRPr lang="fr-FR" dirty="0"/>
          </a:p>
        </p:txBody>
      </p:sp>
    </p:spTree>
    <p:extLst>
      <p:ext uri="{BB962C8B-B14F-4D97-AF65-F5344CB8AC3E}">
        <p14:creationId xmlns:p14="http://schemas.microsoft.com/office/powerpoint/2010/main" val="353119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EC0E7-674B-CA85-5246-F63C8C55EB29}"/>
              </a:ext>
            </a:extLst>
          </p:cNvPr>
          <p:cNvSpPr>
            <a:spLocks noGrp="1"/>
          </p:cNvSpPr>
          <p:nvPr>
            <p:ph type="title"/>
          </p:nvPr>
        </p:nvSpPr>
        <p:spPr>
          <a:xfrm>
            <a:off x="467128" y="262758"/>
            <a:ext cx="8596668" cy="548663"/>
          </a:xfrm>
        </p:spPr>
        <p:txBody>
          <a:bodyPr>
            <a:normAutofit fontScale="90000"/>
          </a:bodyPr>
          <a:lstStyle/>
          <a:p>
            <a:r>
              <a:rPr lang="fr-FR" dirty="0"/>
              <a:t>					UML Use Case Diagram</a:t>
            </a:r>
          </a:p>
        </p:txBody>
      </p:sp>
      <p:pic>
        <p:nvPicPr>
          <p:cNvPr id="13" name="Espace réservé du contenu 12" descr="Une image contenant diagramme, ligne, capture d’écran, conception&#10;&#10;Description générée automatiquement">
            <a:extLst>
              <a:ext uri="{FF2B5EF4-FFF2-40B4-BE49-F238E27FC236}">
                <a16:creationId xmlns:a16="http://schemas.microsoft.com/office/drawing/2014/main" id="{60DCB77D-E321-BD5D-4E28-966D61515248}"/>
              </a:ext>
            </a:extLst>
          </p:cNvPr>
          <p:cNvPicPr>
            <a:picLocks noGrp="1" noChangeAspect="1"/>
          </p:cNvPicPr>
          <p:nvPr>
            <p:ph idx="1"/>
          </p:nvPr>
        </p:nvPicPr>
        <p:blipFill>
          <a:blip r:embed="rId2"/>
          <a:stretch>
            <a:fillRect/>
          </a:stretch>
        </p:blipFill>
        <p:spPr>
          <a:xfrm>
            <a:off x="878211" y="811421"/>
            <a:ext cx="8275895" cy="5782892"/>
          </a:xfrm>
        </p:spPr>
      </p:pic>
    </p:spTree>
    <p:extLst>
      <p:ext uri="{BB962C8B-B14F-4D97-AF65-F5344CB8AC3E}">
        <p14:creationId xmlns:p14="http://schemas.microsoft.com/office/powerpoint/2010/main" val="21456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F0B4-464E-E151-CCEB-1F723DE3B579}"/>
              </a:ext>
            </a:extLst>
          </p:cNvPr>
          <p:cNvSpPr>
            <a:spLocks noGrp="1"/>
          </p:cNvSpPr>
          <p:nvPr>
            <p:ph type="title"/>
          </p:nvPr>
        </p:nvSpPr>
        <p:spPr>
          <a:xfrm>
            <a:off x="180622" y="1"/>
            <a:ext cx="9093381" cy="632178"/>
          </a:xfrm>
        </p:spPr>
        <p:txBody>
          <a:bodyPr>
            <a:normAutofit fontScale="90000"/>
          </a:bodyPr>
          <a:lstStyle/>
          <a:p>
            <a:r>
              <a:rPr lang="fr-FR" dirty="0" err="1"/>
              <a:t>Personas</a:t>
            </a:r>
            <a:endParaRPr lang="fr-FR" dirty="0"/>
          </a:p>
        </p:txBody>
      </p:sp>
      <p:sp>
        <p:nvSpPr>
          <p:cNvPr id="3" name="Espace réservé du contenu 2">
            <a:extLst>
              <a:ext uri="{FF2B5EF4-FFF2-40B4-BE49-F238E27FC236}">
                <a16:creationId xmlns:a16="http://schemas.microsoft.com/office/drawing/2014/main" id="{CD81875E-EB17-3D32-D81A-B625E6FF7E56}"/>
              </a:ext>
            </a:extLst>
          </p:cNvPr>
          <p:cNvSpPr>
            <a:spLocks noGrp="1"/>
          </p:cNvSpPr>
          <p:nvPr>
            <p:ph idx="1"/>
          </p:nvPr>
        </p:nvSpPr>
        <p:spPr>
          <a:xfrm>
            <a:off x="0" y="632178"/>
            <a:ext cx="9572978" cy="6049975"/>
          </a:xfrm>
        </p:spPr>
        <p:txBody>
          <a:bodyPr>
            <a:normAutofit fontScale="92500" lnSpcReduction="10000"/>
          </a:bodyPr>
          <a:lstStyle/>
          <a:p>
            <a:pPr algn="just">
              <a:buFont typeface="Wingdings" pitchFamily="2" charset="2"/>
              <a:buChar char="q"/>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Raj</a:t>
            </a:r>
          </a:p>
          <a:p>
            <a:pPr lvl="1" algn="just">
              <a:buFont typeface="Wingdings" pitchFamily="2" charset="2"/>
              <a:buChar char="ü"/>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Raj</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age 41, living in Mumbai in India, is a full-time IT Support for our client’s company</a:t>
            </a:r>
          </a:p>
          <a:p>
            <a:pPr lvl="1" algn="just">
              <a:buFont typeface="Wingdings" pitchFamily="2" charset="2"/>
              <a:buChar char="ü"/>
            </a:pP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 ha</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 been with the company for 10 years but has also experience as a phone operator from previous jobs </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and </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developer for a small </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Indian company.</a:t>
            </a: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lgn="just">
              <a:buFont typeface="Wingdings" pitchFamily="2" charset="2"/>
              <a:buChar char="ü"/>
            </a:pPr>
            <a:r>
              <a:rPr lang="en-US" sz="22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As a tech-</a:t>
            </a:r>
            <a:r>
              <a:rPr lang="en-US" sz="2200" b="1"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enthousiast</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he acquired programming skills from classes on Coursera (i.e., </a:t>
            </a:r>
            <a:r>
              <a:rPr lang="en-US" sz="22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Java and OOP</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lvl="1" algn="just">
              <a:buFont typeface="Wingdings" pitchFamily="2" charset="2"/>
              <a:buChar char="ü"/>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Relevance</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Raj </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hopes he could help more clients</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if the Assistant is able to provide him specific documentation and to solve client’s issues quicker</a:t>
            </a:r>
            <a:r>
              <a:rPr lang="fr-CH" sz="2200" dirty="0">
                <a:solidFill>
                  <a:schemeClr val="tx1"/>
                </a:solidFill>
                <a:effectLst/>
              </a:rPr>
              <a:t> </a:t>
            </a:r>
            <a:endPar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lgn="just">
              <a:buFont typeface="Wingdings" pitchFamily="2" charset="2"/>
              <a:buChar char="ü"/>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itchFamily="2" charset="2"/>
              <a:buChar char="q"/>
            </a:pP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Markus</a:t>
            </a:r>
          </a:p>
          <a:p>
            <a:pPr lvl="1" algn="just">
              <a:buFont typeface="Wingdings" pitchFamily="2" charset="2"/>
              <a:buChar char="ü"/>
            </a:pP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Markus</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age 25, living in Boston, has completed his MBA two years ago with a specialization in Customer Relationship Management at Harvard University.</a:t>
            </a:r>
          </a:p>
          <a:p>
            <a:pPr lvl="1" algn="just">
              <a:buFont typeface="Wingdings" pitchFamily="2" charset="2"/>
              <a:buChar char="ü"/>
            </a:pP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Throughout his studies, he gained interesting knowledge such as </a:t>
            </a: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Leadership</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but also became an expert in the use of CRM software such as </a:t>
            </a: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Salesforces</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lvl="1" algn="just">
              <a:buFont typeface="Wingdings" pitchFamily="2" charset="2"/>
              <a:buChar char="ü"/>
            </a:pPr>
            <a:r>
              <a:rPr lang="en-US" sz="2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Relevance</a:t>
            </a:r>
            <a:r>
              <a:rPr lang="en-US" sz="2200" dirty="0">
                <a:solidFill>
                  <a:schemeClr val="tx1"/>
                </a:solidFill>
                <a:latin typeface="Calibri" panose="020F0502020204030204" pitchFamily="34" charset="0"/>
                <a:ea typeface="Calibri" panose="020F0502020204030204" pitchFamily="34" charset="0"/>
                <a:cs typeface="Times New Roman" panose="02020603050405020304" pitchFamily="18" charset="0"/>
              </a:rPr>
              <a:t> : Markus ho</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pes that he will be able to better manage his tasks and focus on those that are more important for the company and thus remain just as effective</a:t>
            </a:r>
            <a:r>
              <a:rPr lang="fr-CH" sz="2200" dirty="0">
                <a:solidFill>
                  <a:schemeClr val="tx1"/>
                </a:solidFill>
                <a:effectLst/>
              </a:rPr>
              <a:t> </a:t>
            </a:r>
            <a:endParaRPr lang="fr-FR" sz="2200" dirty="0">
              <a:solidFill>
                <a:schemeClr val="tx1"/>
              </a:solidFill>
            </a:endParaRPr>
          </a:p>
        </p:txBody>
      </p:sp>
    </p:spTree>
    <p:extLst>
      <p:ext uri="{BB962C8B-B14F-4D97-AF65-F5344CB8AC3E}">
        <p14:creationId xmlns:p14="http://schemas.microsoft.com/office/powerpoint/2010/main" val="267822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FBDD0-F50B-AB83-43F6-6410E5B22BD6}"/>
              </a:ext>
            </a:extLst>
          </p:cNvPr>
          <p:cNvSpPr>
            <a:spLocks noGrp="1"/>
          </p:cNvSpPr>
          <p:nvPr>
            <p:ph type="title"/>
          </p:nvPr>
        </p:nvSpPr>
        <p:spPr>
          <a:xfrm>
            <a:off x="88900" y="0"/>
            <a:ext cx="9185103" cy="533400"/>
          </a:xfrm>
        </p:spPr>
        <p:txBody>
          <a:bodyPr>
            <a:normAutofit fontScale="90000"/>
          </a:bodyPr>
          <a:lstStyle/>
          <a:p>
            <a:r>
              <a:rPr lang="fr-FR" dirty="0" err="1"/>
              <a:t>Personas</a:t>
            </a:r>
            <a:r>
              <a:rPr lang="fr-FR" dirty="0"/>
              <a:t> (2)</a:t>
            </a:r>
          </a:p>
        </p:txBody>
      </p:sp>
      <p:sp>
        <p:nvSpPr>
          <p:cNvPr id="3" name="Espace réservé du contenu 2">
            <a:extLst>
              <a:ext uri="{FF2B5EF4-FFF2-40B4-BE49-F238E27FC236}">
                <a16:creationId xmlns:a16="http://schemas.microsoft.com/office/drawing/2014/main" id="{E583B3A9-B15B-729A-2CAA-5F4F38AD8E1E}"/>
              </a:ext>
            </a:extLst>
          </p:cNvPr>
          <p:cNvSpPr>
            <a:spLocks noGrp="1"/>
          </p:cNvSpPr>
          <p:nvPr>
            <p:ph idx="1"/>
          </p:nvPr>
        </p:nvSpPr>
        <p:spPr>
          <a:xfrm>
            <a:off x="0" y="533401"/>
            <a:ext cx="9697156" cy="6285088"/>
          </a:xfrm>
        </p:spPr>
        <p:txBody>
          <a:bodyPr>
            <a:normAutofit lnSpcReduction="10000"/>
          </a:bodyPr>
          <a:lstStyle/>
          <a:p>
            <a:pPr algn="just">
              <a:buFont typeface="Wingdings" pitchFamily="2" charset="2"/>
              <a:buChar char="q"/>
            </a:pPr>
            <a:r>
              <a:rPr lang="en-US" sz="20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Nelly</a:t>
            </a:r>
          </a:p>
          <a:p>
            <a:pPr lvl="1" algn="just">
              <a:buFont typeface="Wingdings" pitchFamily="2" charset="2"/>
              <a:buChar char="ü"/>
            </a:pPr>
            <a:r>
              <a:rPr lang="en-US" sz="20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Nelly</a:t>
            </a:r>
            <a:r>
              <a:rPr lang="en-US"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age 22</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living in the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same</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town</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as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our</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client's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company</a:t>
            </a:r>
            <a:endParaRPr lang="fr-CH" sz="20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1" algn="just">
              <a:buFont typeface="Wingdings" pitchFamily="2" charset="2"/>
              <a:buChar char="ü"/>
            </a:pPr>
            <a:r>
              <a:rPr lang="fr-CH" sz="2000" kern="10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R</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ecently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graduated</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bachelor’s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degree</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 marketing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specialization</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 Sales</a:t>
            </a:r>
          </a:p>
          <a:p>
            <a:pPr lvl="1" algn="just">
              <a:buFont typeface="Wingdings" pitchFamily="2" charset="2"/>
              <a:buChar char="ü"/>
            </a:pPr>
            <a:r>
              <a:rPr lang="en-US" sz="2000" kern="1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 a new employee, she is unfamiliar with the technological tools and often needs to be assisted with small tasks and feels like she bothers colleagues </a:t>
            </a:r>
          </a:p>
          <a:p>
            <a:pPr lvl="1" algn="just">
              <a:buFont typeface="Wingdings" pitchFamily="2" charset="2"/>
              <a:buChar char="ü"/>
            </a:pPr>
            <a:r>
              <a:rPr lang="en-US" sz="20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Relevance</a:t>
            </a:r>
            <a:r>
              <a:rPr lang="en-US"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She hopes it will help her to fill in the gaps</a:t>
            </a:r>
            <a:r>
              <a:rPr lang="en-US" sz="2000" kern="100"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rPr>
              <a:t> and </a:t>
            </a:r>
            <a:r>
              <a:rPr lang="en-US" sz="2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allowing her to independently handle administrative tasks and reduce her dependance on colleagues.</a:t>
            </a:r>
          </a:p>
          <a:p>
            <a:pPr>
              <a:buFont typeface="Wingdings" pitchFamily="2" charset="2"/>
              <a:buChar char="q"/>
            </a:pPr>
            <a:r>
              <a:rPr lang="fr-FR" sz="2000" b="1" dirty="0">
                <a:solidFill>
                  <a:schemeClr val="tx1"/>
                </a:solidFill>
                <a:latin typeface="Calibri" panose="020F0502020204030204" pitchFamily="34" charset="0"/>
                <a:cs typeface="Calibri" panose="020F0502020204030204" pitchFamily="34" charset="0"/>
              </a:rPr>
              <a:t>John</a:t>
            </a:r>
          </a:p>
          <a:p>
            <a:pPr lvl="1">
              <a:buFont typeface="Wingdings" pitchFamily="2" charset="2"/>
              <a:buChar char="ü"/>
            </a:pP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John</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age 52, living in Geneva, is an experienced full-time manager working for the client’s company.</a:t>
            </a:r>
            <a:endParaRPr lang="fr-FR"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itchFamily="2" charset="2"/>
              <a:buChar char="ü"/>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Obtained the </a:t>
            </a: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PMP</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certification and worked for 30 years </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in the company</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itchFamily="2" charset="2"/>
              <a:buChar char="ü"/>
            </a:pP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trong basis in Data Analysis and expertise in </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project management software (i.e. Jira)</a:t>
            </a:r>
            <a:endParaRPr lang="fr-FR" sz="2000" b="1" dirty="0">
              <a:solidFill>
                <a:schemeClr val="tx1"/>
              </a:solidFill>
              <a:latin typeface="Calibri" panose="020F0502020204030204" pitchFamily="34" charset="0"/>
              <a:cs typeface="Times New Roman" panose="02020603050405020304" pitchFamily="18" charset="0"/>
            </a:endParaRPr>
          </a:p>
          <a:p>
            <a:pPr lvl="1">
              <a:buFont typeface="Wingdings" pitchFamily="2" charset="2"/>
              <a:buChar char="ü"/>
            </a:pPr>
            <a:r>
              <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Relevance</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With the increasing complexity and number of projects, John is seeking a software solution that offers seamless communication, real-time project tracking, and efficient task distribution. </a:t>
            </a:r>
            <a:endPar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1">
              <a:buFont typeface="Wingdings" pitchFamily="2" charset="2"/>
              <a:buChar char="ü"/>
            </a:pPr>
            <a:endParaRPr lang="fr-FR" b="1" dirty="0"/>
          </a:p>
          <a:p>
            <a:pPr lvl="1">
              <a:buFont typeface="Wingdings" pitchFamily="2" charset="2"/>
              <a:buChar char="ü"/>
            </a:pPr>
            <a:endParaRPr lang="fr-FR" b="1" dirty="0"/>
          </a:p>
        </p:txBody>
      </p:sp>
    </p:spTree>
    <p:extLst>
      <p:ext uri="{BB962C8B-B14F-4D97-AF65-F5344CB8AC3E}">
        <p14:creationId xmlns:p14="http://schemas.microsoft.com/office/powerpoint/2010/main" val="139116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D1B4F-A208-484E-B2A2-53B577B1D049}"/>
              </a:ext>
            </a:extLst>
          </p:cNvPr>
          <p:cNvSpPr>
            <a:spLocks noGrp="1"/>
          </p:cNvSpPr>
          <p:nvPr>
            <p:ph type="title"/>
          </p:nvPr>
        </p:nvSpPr>
        <p:spPr>
          <a:xfrm>
            <a:off x="328246" y="263769"/>
            <a:ext cx="8147539" cy="597877"/>
          </a:xfrm>
        </p:spPr>
        <p:txBody>
          <a:bodyPr>
            <a:normAutofit/>
          </a:bodyPr>
          <a:lstStyle/>
          <a:p>
            <a:r>
              <a:rPr lang="fr-FR" sz="3200" dirty="0"/>
              <a:t>Scenario</a:t>
            </a:r>
          </a:p>
        </p:txBody>
      </p:sp>
      <p:sp>
        <p:nvSpPr>
          <p:cNvPr id="3" name="Espace réservé du contenu 2">
            <a:extLst>
              <a:ext uri="{FF2B5EF4-FFF2-40B4-BE49-F238E27FC236}">
                <a16:creationId xmlns:a16="http://schemas.microsoft.com/office/drawing/2014/main" id="{E0D9B459-339F-ED55-1A53-809725C1FED4}"/>
              </a:ext>
            </a:extLst>
          </p:cNvPr>
          <p:cNvSpPr>
            <a:spLocks noGrp="1"/>
          </p:cNvSpPr>
          <p:nvPr>
            <p:ph idx="1"/>
          </p:nvPr>
        </p:nvSpPr>
        <p:spPr>
          <a:xfrm>
            <a:off x="199292" y="861646"/>
            <a:ext cx="9366739" cy="5539154"/>
          </a:xfrm>
        </p:spPr>
        <p:txBody>
          <a:bodyPr>
            <a:normAutofit/>
          </a:bodyPr>
          <a:lstStyle/>
          <a:p>
            <a:pPr algn="just">
              <a:buFont typeface="Wingdings" pitchFamily="2" charset="2"/>
              <a:buChar char="ü"/>
            </a:pPr>
            <a:r>
              <a:rPr lang="en-US" sz="2200" b="1" dirty="0">
                <a:solidFill>
                  <a:schemeClr val="tx1"/>
                </a:solidFill>
                <a:effectLst/>
                <a:latin typeface="Calibri" panose="020F0502020204030204" pitchFamily="34" charset="0"/>
                <a:ea typeface="Calibri" panose="020F0502020204030204" pitchFamily="34" charset="0"/>
              </a:rPr>
              <a:t>John</a:t>
            </a:r>
            <a:r>
              <a:rPr lang="en-US" sz="2200" dirty="0">
                <a:solidFill>
                  <a:schemeClr val="tx1"/>
                </a:solidFill>
                <a:effectLst/>
                <a:latin typeface="Calibri" panose="020F0502020204030204" pitchFamily="34" charset="0"/>
                <a:ea typeface="Calibri" panose="020F0502020204030204" pitchFamily="34" charset="0"/>
              </a:rPr>
              <a:t> has to manage a multitude of projects within the company this year, including one involving a lot of employees from different departments. He knows from experience that communication and coordination is time-consuming and that there may be misunderstandings about deadlines and expectations due to disorganized information distribution. However, since it’s an important project he must ensure that it stays on track and that tasks are completed on time to avoid delays. With the Innovative Pro Assistant, John can log into the system with his personal and secure credentials and can track the progress provided he has the access rights. Then, if needed he can send notifications to specific employees to assign new personal tasks or warn them of tasks to be completed, upcoming meeting or even to set a new one. To do so, John can choose how he wants to send his notification. It can be by email or use the Assistant’s In-App notifications</a:t>
            </a:r>
            <a:r>
              <a:rPr lang="fr-CH" sz="2200" dirty="0">
                <a:solidFill>
                  <a:schemeClr val="tx1"/>
                </a:solidFill>
                <a:effectLst/>
              </a:rPr>
              <a:t> </a:t>
            </a:r>
            <a:endParaRPr lang="en-US" sz="2200" kern="100"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endParaRPr>
          </a:p>
          <a:p>
            <a:pPr marL="0" indent="0" algn="just">
              <a:buNone/>
            </a:pPr>
            <a:endParaRPr lang="en-US" sz="2200" kern="100" dirty="0">
              <a:solidFill>
                <a:schemeClr val="tx1"/>
              </a:solidFill>
              <a:effectLst/>
              <a:latin typeface="Calibri" panose="020F0502020204030204" pitchFamily="34" charset="0"/>
              <a:ea typeface="Arial Unicode MS" panose="020B0604020202020204" pitchFamily="34" charset="-128"/>
              <a:cs typeface="Calibri" panose="020F0502020204030204" pitchFamily="34" charset="0"/>
            </a:endParaRPr>
          </a:p>
          <a:p>
            <a:pPr algn="just">
              <a:buFont typeface="+mj-lt"/>
              <a:buAutoNum type="arabicPeriod"/>
            </a:pPr>
            <a:endParaRPr lang="fr-CH" kern="100" dirty="0">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UcPeriod"/>
            </a:pPr>
            <a:endParaRPr lang="fr-CH"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ü"/>
            </a:pPr>
            <a:endParaRPr lang="fr-FR" dirty="0"/>
          </a:p>
        </p:txBody>
      </p:sp>
    </p:spTree>
    <p:extLst>
      <p:ext uri="{BB962C8B-B14F-4D97-AF65-F5344CB8AC3E}">
        <p14:creationId xmlns:p14="http://schemas.microsoft.com/office/powerpoint/2010/main" val="19178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E96FF-F6E5-D353-FC30-2E774ECD6A03}"/>
              </a:ext>
            </a:extLst>
          </p:cNvPr>
          <p:cNvSpPr>
            <a:spLocks noGrp="1"/>
          </p:cNvSpPr>
          <p:nvPr>
            <p:ph type="title"/>
          </p:nvPr>
        </p:nvSpPr>
        <p:spPr>
          <a:xfrm>
            <a:off x="337365" y="156238"/>
            <a:ext cx="8478389" cy="582316"/>
          </a:xfrm>
        </p:spPr>
        <p:txBody>
          <a:bodyPr>
            <a:normAutofit fontScale="90000"/>
          </a:bodyPr>
          <a:lstStyle/>
          <a:p>
            <a:r>
              <a:rPr lang="fr-FR" dirty="0"/>
              <a:t>Scenario (2)</a:t>
            </a:r>
          </a:p>
        </p:txBody>
      </p:sp>
      <p:sp>
        <p:nvSpPr>
          <p:cNvPr id="3" name="Espace réservé du contenu 2">
            <a:extLst>
              <a:ext uri="{FF2B5EF4-FFF2-40B4-BE49-F238E27FC236}">
                <a16:creationId xmlns:a16="http://schemas.microsoft.com/office/drawing/2014/main" id="{DD921D8F-9983-15F1-8976-AD1965A7EF28}"/>
              </a:ext>
            </a:extLst>
          </p:cNvPr>
          <p:cNvSpPr>
            <a:spLocks noGrp="1"/>
          </p:cNvSpPr>
          <p:nvPr>
            <p:ph idx="1"/>
          </p:nvPr>
        </p:nvSpPr>
        <p:spPr>
          <a:xfrm>
            <a:off x="222422" y="738554"/>
            <a:ext cx="9403492" cy="5741268"/>
          </a:xfrm>
        </p:spPr>
        <p:txBody>
          <a:bodyPr>
            <a:normAutofit/>
          </a:bodyPr>
          <a:lstStyle/>
          <a:p>
            <a:pPr algn="just">
              <a:buFont typeface="Wingdings" pitchFamily="2" charset="2"/>
              <a:buChar char="ü"/>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Markus </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has to schedule a meeting with an important client. </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 wants to prepare in advance for the meeting since he has a lot on his plate, and setting up this meeting could take a lot of time if he has to do everything by himself. To be more efficient and save time for his other tasks, he decides to use the Innovative Pro Assistant provided by his company. To do so, he logs into the system using his personal and secure credentials. First, he sets the meeting date to ensure he doesn’t forget it, then he reserves an available room in advance. Markus can also quickly and easily send queries to the Assistant to access specific client information, like personal details, past purchases, and an indicator of the client’s relationship with the company, provided he has the necessary access rights.</a:t>
            </a:r>
          </a:p>
          <a:p>
            <a:pPr algn="just">
              <a:buFont typeface="Wingdings" pitchFamily="2" charset="2"/>
              <a:buChar char="ü"/>
            </a:pPr>
            <a:endParaRPr lang="fr-FR" sz="2400" dirty="0"/>
          </a:p>
          <a:p>
            <a:pPr marL="400050" indent="-400050">
              <a:buFont typeface="+mj-lt"/>
              <a:buAutoNum type="romanLcPeriod"/>
            </a:pPr>
            <a:endParaRPr lang="fr-CH" sz="2400" dirty="0">
              <a:effectLst/>
            </a:endParaRPr>
          </a:p>
          <a:p>
            <a:pPr marL="400050" indent="-400050">
              <a:buFont typeface="+mj-lt"/>
              <a:buAutoNum type="romanLcPeriod"/>
            </a:pPr>
            <a:endParaRPr lang="fr-FR" sz="2400" dirty="0"/>
          </a:p>
        </p:txBody>
      </p:sp>
    </p:spTree>
    <p:extLst>
      <p:ext uri="{BB962C8B-B14F-4D97-AF65-F5344CB8AC3E}">
        <p14:creationId xmlns:p14="http://schemas.microsoft.com/office/powerpoint/2010/main" val="251844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15149-F1E1-F0E5-14D9-0882C1B4CFFA}"/>
              </a:ext>
            </a:extLst>
          </p:cNvPr>
          <p:cNvSpPr>
            <a:spLocks noGrp="1"/>
          </p:cNvSpPr>
          <p:nvPr>
            <p:ph type="title"/>
          </p:nvPr>
        </p:nvSpPr>
        <p:spPr>
          <a:xfrm>
            <a:off x="222739" y="105508"/>
            <a:ext cx="9051266" cy="574430"/>
          </a:xfrm>
        </p:spPr>
        <p:txBody>
          <a:bodyPr>
            <a:noAutofit/>
          </a:bodyPr>
          <a:lstStyle/>
          <a:p>
            <a:r>
              <a:rPr lang="fr-FR" sz="3200" dirty="0"/>
              <a:t>Scenario (3)</a:t>
            </a:r>
          </a:p>
        </p:txBody>
      </p:sp>
      <p:sp>
        <p:nvSpPr>
          <p:cNvPr id="3" name="Espace réservé du contenu 2">
            <a:extLst>
              <a:ext uri="{FF2B5EF4-FFF2-40B4-BE49-F238E27FC236}">
                <a16:creationId xmlns:a16="http://schemas.microsoft.com/office/drawing/2014/main" id="{332EAAAB-9894-C924-92BC-946402B485F0}"/>
              </a:ext>
            </a:extLst>
          </p:cNvPr>
          <p:cNvSpPr>
            <a:spLocks noGrp="1"/>
          </p:cNvSpPr>
          <p:nvPr>
            <p:ph idx="1"/>
          </p:nvPr>
        </p:nvSpPr>
        <p:spPr>
          <a:xfrm>
            <a:off x="222739" y="679938"/>
            <a:ext cx="9413629" cy="6271847"/>
          </a:xfrm>
        </p:spPr>
        <p:txBody>
          <a:bodyPr>
            <a:normAutofit/>
          </a:bodyPr>
          <a:lstStyle/>
          <a:p>
            <a:pPr algn="just">
              <a:buFont typeface="Wingdings" pitchFamily="2" charset="2"/>
              <a:buChar char="ü"/>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Nelly</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has been hired very recently at the company and is still taking her marks. Today her superior asked her to order office supplies using a form in which she needs to specify quantities. However, she is especially unfamiliar with the specifics of the company’s internal forms. She’s not sure which one to choose, how to fill it correctly and she always feels embarrassed asking for help to her colleagues. Hopefully, she remembers a colleague mentioning that the new Innovative Pro Assistant of the company was very useful when facing administrative challenges. Nelly proceeds to log in the server with her company credentials and is directly greeted by the AI in the chat, letting her know she can ask about pretty much anything. She prompts the Assistant with a question about how to find the form she needs to fill-in, as well as how to fill it correctly. The Assistant answers back by providing the appropriate form and a detailed procedure</a:t>
            </a:r>
            <a: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algn="just">
              <a:buFont typeface="Wingdings" pitchFamily="2" charset="2"/>
              <a:buChar char="ü"/>
            </a:pPr>
            <a:endPar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fr-CH"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fr-CH"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fr-CH"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ü"/>
            </a:pPr>
            <a:endParaRPr lang="fr-FR" dirty="0"/>
          </a:p>
        </p:txBody>
      </p:sp>
    </p:spTree>
    <p:extLst>
      <p:ext uri="{BB962C8B-B14F-4D97-AF65-F5344CB8AC3E}">
        <p14:creationId xmlns:p14="http://schemas.microsoft.com/office/powerpoint/2010/main" val="352849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67962-8ED3-86EB-2623-C8E2A60D1D71}"/>
              </a:ext>
            </a:extLst>
          </p:cNvPr>
          <p:cNvSpPr>
            <a:spLocks noGrp="1"/>
          </p:cNvSpPr>
          <p:nvPr>
            <p:ph type="title"/>
          </p:nvPr>
        </p:nvSpPr>
        <p:spPr>
          <a:xfrm>
            <a:off x="185351" y="111212"/>
            <a:ext cx="9088651" cy="420129"/>
          </a:xfrm>
        </p:spPr>
        <p:txBody>
          <a:bodyPr>
            <a:normAutofit fontScale="90000"/>
          </a:bodyPr>
          <a:lstStyle/>
          <a:p>
            <a:r>
              <a:rPr lang="fr-FR" dirty="0"/>
              <a:t>User Stories</a:t>
            </a:r>
          </a:p>
        </p:txBody>
      </p:sp>
      <p:sp>
        <p:nvSpPr>
          <p:cNvPr id="3" name="Espace réservé du contenu 2">
            <a:extLst>
              <a:ext uri="{FF2B5EF4-FFF2-40B4-BE49-F238E27FC236}">
                <a16:creationId xmlns:a16="http://schemas.microsoft.com/office/drawing/2014/main" id="{D6A25D72-8341-8DF9-294F-2191292EB6DF}"/>
              </a:ext>
            </a:extLst>
          </p:cNvPr>
          <p:cNvSpPr>
            <a:spLocks noGrp="1"/>
          </p:cNvSpPr>
          <p:nvPr>
            <p:ph idx="1"/>
          </p:nvPr>
        </p:nvSpPr>
        <p:spPr>
          <a:xfrm>
            <a:off x="185351" y="660400"/>
            <a:ext cx="9215651" cy="5976552"/>
          </a:xfrm>
        </p:spPr>
        <p:txBody>
          <a:bodyPr>
            <a:normAutofit fontScale="92500"/>
          </a:bodyPr>
          <a:lstStyle/>
          <a:p>
            <a:pPr marL="0" indent="0" algn="just">
              <a:buNone/>
            </a:pPr>
            <a:r>
              <a:rPr lang="en-US" sz="22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Markus</a:t>
            </a:r>
          </a:p>
          <a:p>
            <a:pPr marL="400050" indent="-400050" algn="just">
              <a:buFont typeface="+mj-lt"/>
              <a:buAutoNum type="romanLcPeriod"/>
            </a:pP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Markus, a client relation specialist</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want to send queries to the server to retrieve specific client information such as previous interactions and purchase history, </a:t>
            </a:r>
            <a:r>
              <a:rPr lang="en-US" sz="2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that</a:t>
            </a:r>
            <a:r>
              <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will be well-prepared for the meeting</a:t>
            </a:r>
            <a:r>
              <a:rPr lang="fr-CH"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fr-CH" sz="2200" dirty="0">
              <a:solidFill>
                <a:schemeClr val="tx1"/>
              </a:solidFill>
              <a:effectLst/>
            </a:endParaRPr>
          </a:p>
          <a:p>
            <a:pPr marL="400050" indent="-400050" algn="just">
              <a:buFont typeface="+mj-lt"/>
              <a:buAutoNum type="romanLcPeriod"/>
            </a:pP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Markus, a client relation specialist</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need the Innovative Pro Assistant to verify if I have the rights to access personal information about the client, </a:t>
            </a:r>
            <a:r>
              <a:rPr lang="en-US" sz="2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that</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security is not compromised, and sensitive and important information is not leaked.</a:t>
            </a:r>
          </a:p>
          <a:p>
            <a:pPr marL="400050" indent="-400050" algn="just">
              <a:buFont typeface="+mj-lt"/>
              <a:buAutoNum type="romanLcPeriod"/>
            </a:pP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sz="2200" b="1" u="sng" dirty="0">
                <a:solidFill>
                  <a:schemeClr val="tx1"/>
                </a:solidFill>
                <a:latin typeface="Calibri" panose="020F0502020204030204" pitchFamily="34" charset="0"/>
                <a:cs typeface="Calibri" panose="020F0502020204030204" pitchFamily="34" charset="0"/>
              </a:rPr>
              <a:t>John </a:t>
            </a:r>
          </a:p>
          <a:p>
            <a:pPr marL="400050" indent="-400050" algn="just">
              <a:buFont typeface="+mj-lt"/>
              <a:buAutoNum type="romanLcPeriod"/>
            </a:pPr>
            <a:r>
              <a:rPr lang="en-US" sz="22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John, a project manager,</a:t>
            </a:r>
            <a:r>
              <a:rPr lang="en-US" sz="2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 want to use the Innovative Pro Assistant to track the progress of each project, </a:t>
            </a:r>
            <a:r>
              <a:rPr lang="en-US" sz="22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 that </a:t>
            </a:r>
            <a:r>
              <a:rPr lang="en-US" sz="2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 can ensure all tasks are following the objectives and avoid potential delays.</a:t>
            </a:r>
          </a:p>
          <a:p>
            <a:pPr marL="400050" indent="-400050" algn="just">
              <a:buFont typeface="+mj-lt"/>
              <a:buAutoNum type="romanLcPeriod"/>
            </a:pPr>
            <a:r>
              <a:rPr lang="en-US" sz="2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John, a project manager</a:t>
            </a:r>
            <a:r>
              <a:rPr lang="en-US"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 want to use the Innovative Pro Assistant to notify team members of upcoming meetings or any changes to previous ones</a:t>
            </a:r>
            <a:r>
              <a:rPr lang="en-US" sz="2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 that</a:t>
            </a:r>
            <a:r>
              <a:rPr lang="en-US"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each member is informed and will be able to adjust his schedules accordingly.</a:t>
            </a:r>
            <a:r>
              <a:rPr lang="fr-CH" sz="2200" dirty="0">
                <a:solidFill>
                  <a:schemeClr val="tx1"/>
                </a:solidFill>
                <a:effectLst/>
                <a:latin typeface="Calibri" panose="020F0502020204030204" pitchFamily="34" charset="0"/>
                <a:cs typeface="Calibri" panose="020F0502020204030204" pitchFamily="34" charset="0"/>
              </a:rPr>
              <a:t> </a:t>
            </a:r>
          </a:p>
          <a:p>
            <a:pPr marL="0" indent="0" algn="just">
              <a:buNone/>
            </a:pPr>
            <a:endPar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fr-FR" dirty="0"/>
          </a:p>
        </p:txBody>
      </p:sp>
    </p:spTree>
    <p:extLst>
      <p:ext uri="{BB962C8B-B14F-4D97-AF65-F5344CB8AC3E}">
        <p14:creationId xmlns:p14="http://schemas.microsoft.com/office/powerpoint/2010/main" val="178947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436579-F080-CF6A-010F-07FB6B04AB1C}"/>
              </a:ext>
            </a:extLst>
          </p:cNvPr>
          <p:cNvSpPr>
            <a:spLocks noGrp="1"/>
          </p:cNvSpPr>
          <p:nvPr>
            <p:ph type="title"/>
          </p:nvPr>
        </p:nvSpPr>
        <p:spPr>
          <a:xfrm>
            <a:off x="135923" y="148282"/>
            <a:ext cx="9138079" cy="568410"/>
          </a:xfrm>
        </p:spPr>
        <p:txBody>
          <a:bodyPr>
            <a:normAutofit fontScale="90000"/>
          </a:bodyPr>
          <a:lstStyle/>
          <a:p>
            <a:r>
              <a:rPr lang="fr-FR" dirty="0"/>
              <a:t>User stories (2)</a:t>
            </a:r>
          </a:p>
        </p:txBody>
      </p:sp>
      <p:sp>
        <p:nvSpPr>
          <p:cNvPr id="3" name="Espace réservé du contenu 2">
            <a:extLst>
              <a:ext uri="{FF2B5EF4-FFF2-40B4-BE49-F238E27FC236}">
                <a16:creationId xmlns:a16="http://schemas.microsoft.com/office/drawing/2014/main" id="{3B4F3862-BA49-B20E-4CD8-E73F9D73A74B}"/>
              </a:ext>
            </a:extLst>
          </p:cNvPr>
          <p:cNvSpPr>
            <a:spLocks noGrp="1"/>
          </p:cNvSpPr>
          <p:nvPr>
            <p:ph idx="1"/>
          </p:nvPr>
        </p:nvSpPr>
        <p:spPr>
          <a:xfrm>
            <a:off x="135923" y="816638"/>
            <a:ext cx="9391135" cy="5224725"/>
          </a:xfrm>
        </p:spPr>
        <p:txBody>
          <a:bodyPr>
            <a:normAutofit/>
          </a:bodyPr>
          <a:lstStyle/>
          <a:p>
            <a:pPr marL="0" indent="0" algn="just">
              <a:buNone/>
            </a:pPr>
            <a:r>
              <a:rPr lang="en-US" sz="2000" b="1" u="sng"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Nelly</a:t>
            </a:r>
          </a:p>
          <a:p>
            <a:pPr marL="400050" indent="-400050" algn="just">
              <a:buFont typeface="+mj-lt"/>
              <a:buAutoNum type="romanLcPeriod"/>
            </a:pPr>
            <a:r>
              <a:rPr lang="fr-CH"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a new </a:t>
            </a:r>
            <a:r>
              <a:rPr lang="fr-CH" sz="2000" b="1"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employee</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want</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able to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access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easily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efficiently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all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specifics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forms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need</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tasks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that</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can finish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administrative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tasks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without</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having</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always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asks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fr-CH" sz="2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teammates</a:t>
            </a:r>
            <a:r>
              <a:rPr lang="fr-CH"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400050" indent="-400050" algn="just">
              <a:buFont typeface="+mj-lt"/>
              <a:buAutoNum type="romanLcPeriod"/>
            </a:pPr>
            <a:r>
              <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Nelly</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new employee</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need to have an intuitive and friendly experience with the Assistant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including a tutorial guide </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I log in for the first time, </a:t>
            </a:r>
            <a:r>
              <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that</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better understand the functionalities provided and it will facilitate my integration within the company.</a:t>
            </a:r>
          </a:p>
          <a:p>
            <a:pPr marL="400050" indent="-400050" algn="just">
              <a:buFont typeface="+mj-lt"/>
              <a:buAutoNum type="romanLcPeriod"/>
            </a:pP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As Nelly, </a:t>
            </a:r>
            <a:r>
              <a:rPr lang="en-US" sz="2000" b="1" dirty="0">
                <a:solidFill>
                  <a:schemeClr val="tx1"/>
                </a:solidFill>
                <a:effectLst/>
                <a:latin typeface="Calibri" panose="020F0502020204030204" pitchFamily="34" charset="0"/>
                <a:ea typeface="Arial Unicode MS" panose="020B0604020202020204" pitchFamily="34" charset="-128"/>
              </a:rPr>
              <a:t>who has no knowledge of technology</a:t>
            </a:r>
            <a:r>
              <a:rPr lang="en-US" sz="2000" dirty="0">
                <a:solidFill>
                  <a:schemeClr val="tx1"/>
                </a:solidFill>
                <a:effectLst/>
                <a:latin typeface="Calibri" panose="020F0502020204030204" pitchFamily="34" charset="0"/>
                <a:ea typeface="Arial Unicode MS" panose="020B0604020202020204" pitchFamily="34" charset="-128"/>
              </a:rPr>
              <a:t>, I need to be sure that </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can log in securely using my company credentials, receiving a two-factor authentication prompt to verify my identity </a:t>
            </a: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 that</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can perform my personal queries and ensure that my data will be protected</a:t>
            </a:r>
            <a:r>
              <a:rPr lang="fr-CH" sz="2000" dirty="0">
                <a:solidFill>
                  <a:schemeClr val="tx1"/>
                </a:solidFill>
                <a:effectLst/>
              </a:rPr>
              <a:t> </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lgn="just">
              <a:buFont typeface="+mj-lt"/>
              <a:buAutoNum type="romanLcPeriod"/>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mj-lt"/>
              <a:buAutoNum type="arabicPeriod"/>
            </a:pP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fr-FR" dirty="0"/>
          </a:p>
        </p:txBody>
      </p:sp>
    </p:spTree>
    <p:extLst>
      <p:ext uri="{BB962C8B-B14F-4D97-AF65-F5344CB8AC3E}">
        <p14:creationId xmlns:p14="http://schemas.microsoft.com/office/powerpoint/2010/main" val="158134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5F1D3-50DE-4070-F4B2-64C3D7A47F4F}"/>
              </a:ext>
            </a:extLst>
          </p:cNvPr>
          <p:cNvSpPr>
            <a:spLocks noGrp="1"/>
          </p:cNvSpPr>
          <p:nvPr>
            <p:ph type="title"/>
          </p:nvPr>
        </p:nvSpPr>
        <p:spPr>
          <a:xfrm>
            <a:off x="152400" y="199293"/>
            <a:ext cx="9121602" cy="715108"/>
          </a:xfrm>
        </p:spPr>
        <p:txBody>
          <a:bodyPr>
            <a:normAutofit/>
          </a:bodyPr>
          <a:lstStyle/>
          <a:p>
            <a:r>
              <a:rPr lang="fr-FR" sz="3200" dirty="0"/>
              <a:t>					UML Information flow</a:t>
            </a:r>
          </a:p>
        </p:txBody>
      </p:sp>
      <p:sp>
        <p:nvSpPr>
          <p:cNvPr id="3" name="Espace réservé du contenu 2">
            <a:extLst>
              <a:ext uri="{FF2B5EF4-FFF2-40B4-BE49-F238E27FC236}">
                <a16:creationId xmlns:a16="http://schemas.microsoft.com/office/drawing/2014/main" id="{7ABA66C8-71E5-8EC2-DD21-B9FA921BF5B1}"/>
              </a:ext>
            </a:extLst>
          </p:cNvPr>
          <p:cNvSpPr>
            <a:spLocks noGrp="1"/>
          </p:cNvSpPr>
          <p:nvPr>
            <p:ph idx="1"/>
          </p:nvPr>
        </p:nvSpPr>
        <p:spPr>
          <a:xfrm>
            <a:off x="152400" y="914400"/>
            <a:ext cx="9121602" cy="5126963"/>
          </a:xfrm>
        </p:spPr>
        <p:txBody>
          <a:bodyPr>
            <a:normAutofit/>
          </a:bodyPr>
          <a:lstStyle/>
          <a:p>
            <a:pPr marL="400050" indent="-400050" algn="just">
              <a:buFont typeface="+mj-lt"/>
              <a:buAutoNum type="romanLcPeriod"/>
            </a:pPr>
            <a:endParaRPr lang="fr-CH"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ü"/>
            </a:pPr>
            <a:endParaRPr lang="fr-FR" dirty="0"/>
          </a:p>
        </p:txBody>
      </p:sp>
      <p:pic>
        <p:nvPicPr>
          <p:cNvPr id="5" name="Image 4">
            <a:extLst>
              <a:ext uri="{FF2B5EF4-FFF2-40B4-BE49-F238E27FC236}">
                <a16:creationId xmlns:a16="http://schemas.microsoft.com/office/drawing/2014/main" id="{3B00BA78-4C65-492F-6330-EC8FF0C46687}"/>
              </a:ext>
            </a:extLst>
          </p:cNvPr>
          <p:cNvPicPr>
            <a:picLocks noChangeAspect="1"/>
          </p:cNvPicPr>
          <p:nvPr/>
        </p:nvPicPr>
        <p:blipFill>
          <a:blip r:embed="rId2"/>
          <a:stretch>
            <a:fillRect/>
          </a:stretch>
        </p:blipFill>
        <p:spPr>
          <a:xfrm>
            <a:off x="237869" y="1501423"/>
            <a:ext cx="9036133" cy="3433546"/>
          </a:xfrm>
          <a:prstGeom prst="rect">
            <a:avLst/>
          </a:prstGeom>
        </p:spPr>
      </p:pic>
    </p:spTree>
    <p:extLst>
      <p:ext uri="{BB962C8B-B14F-4D97-AF65-F5344CB8AC3E}">
        <p14:creationId xmlns:p14="http://schemas.microsoft.com/office/powerpoint/2010/main" val="1276295676"/>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Template>
  <TotalTime>6450</TotalTime>
  <Words>1203</Words>
  <Application>Microsoft Macintosh PowerPoint</Application>
  <PresentationFormat>Grand écran</PresentationFormat>
  <Paragraphs>55</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Trebuchet MS</vt:lpstr>
      <vt:lpstr>Wingdings</vt:lpstr>
      <vt:lpstr>Wingdings 3</vt:lpstr>
      <vt:lpstr>Facette</vt:lpstr>
      <vt:lpstr>The Innovative Pro Assistant</vt:lpstr>
      <vt:lpstr>Personas</vt:lpstr>
      <vt:lpstr>Personas (2)</vt:lpstr>
      <vt:lpstr>Scenario</vt:lpstr>
      <vt:lpstr>Scenario (2)</vt:lpstr>
      <vt:lpstr>Scenario (3)</vt:lpstr>
      <vt:lpstr>User Stories</vt:lpstr>
      <vt:lpstr>User stories (2)</vt:lpstr>
      <vt:lpstr>     UML Information flow</vt:lpstr>
      <vt:lpstr>     UML Use 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Innovative Pro Assistant</dc:title>
  <dc:creator>ZEKAJ Butrind</dc:creator>
  <cp:lastModifiedBy>ZEKAJ Butrind</cp:lastModifiedBy>
  <cp:revision>5</cp:revision>
  <dcterms:created xsi:type="dcterms:W3CDTF">2023-10-19T01:41:00Z</dcterms:created>
  <dcterms:modified xsi:type="dcterms:W3CDTF">2023-10-23T13:11:18Z</dcterms:modified>
</cp:coreProperties>
</file>