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62" r:id="rId7"/>
    <p:sldId id="266" r:id="rId8"/>
    <p:sldId id="263" r:id="rId9"/>
    <p:sldId id="264" r:id="rId10"/>
    <p:sldId id="265" r:id="rId11"/>
    <p:sldId id="269" r:id="rId12"/>
    <p:sldId id="272"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72B033-FCAC-9747-AF03-FE6C55693CB5}" v="7" dt="2023-11-21T02:18:40.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15"/>
  </p:normalViewPr>
  <p:slideViewPr>
    <p:cSldViewPr snapToGrid="0">
      <p:cViewPr>
        <p:scale>
          <a:sx n="129" d="100"/>
          <a:sy n="129" d="100"/>
        </p:scale>
        <p:origin x="14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F009A-C4E6-A8B7-34C3-F486766A9E80}"/>
              </a:ext>
            </a:extLst>
          </p:cNvPr>
          <p:cNvSpPr>
            <a:spLocks noGrp="1"/>
          </p:cNvSpPr>
          <p:nvPr>
            <p:ph type="ctrTitle"/>
          </p:nvPr>
        </p:nvSpPr>
        <p:spPr>
          <a:xfrm>
            <a:off x="724830" y="2404534"/>
            <a:ext cx="9043638" cy="1646302"/>
          </a:xfrm>
        </p:spPr>
        <p:txBody>
          <a:bodyPr/>
          <a:lstStyle/>
          <a:p>
            <a:r>
              <a:rPr lang="fr-FR" dirty="0"/>
              <a:t>The Innovative Pro Assistant</a:t>
            </a:r>
          </a:p>
        </p:txBody>
      </p:sp>
      <p:sp>
        <p:nvSpPr>
          <p:cNvPr id="3" name="Sous-titre 2">
            <a:extLst>
              <a:ext uri="{FF2B5EF4-FFF2-40B4-BE49-F238E27FC236}">
                <a16:creationId xmlns:a16="http://schemas.microsoft.com/office/drawing/2014/main" id="{5EBB0376-FF2D-FD4C-6934-CEA771768EA6}"/>
              </a:ext>
            </a:extLst>
          </p:cNvPr>
          <p:cNvSpPr>
            <a:spLocks noGrp="1"/>
          </p:cNvSpPr>
          <p:nvPr>
            <p:ph type="subTitle" idx="1"/>
          </p:nvPr>
        </p:nvSpPr>
        <p:spPr>
          <a:xfrm>
            <a:off x="1550020" y="4050833"/>
            <a:ext cx="8218448" cy="231235"/>
          </a:xfrm>
        </p:spPr>
        <p:txBody>
          <a:bodyPr>
            <a:normAutofit fontScale="62500" lnSpcReduction="20000"/>
          </a:bodyPr>
          <a:lstStyle/>
          <a:p>
            <a:r>
              <a:rPr lang="fr-FR" dirty="0" err="1"/>
              <a:t>Butrind</a:t>
            </a:r>
            <a:r>
              <a:rPr lang="fr-FR" dirty="0"/>
              <a:t> </a:t>
            </a:r>
            <a:r>
              <a:rPr lang="fr-FR" dirty="0" err="1"/>
              <a:t>Zekaj</a:t>
            </a:r>
            <a:r>
              <a:rPr lang="fr-FR" dirty="0"/>
              <a:t> &amp; Oliver </a:t>
            </a:r>
            <a:r>
              <a:rPr lang="fr-FR" dirty="0" err="1"/>
              <a:t>Richani</a:t>
            </a:r>
            <a:endParaRPr lang="fr-FR" dirty="0"/>
          </a:p>
        </p:txBody>
      </p:sp>
    </p:spTree>
    <p:extLst>
      <p:ext uri="{BB962C8B-B14F-4D97-AF65-F5344CB8AC3E}">
        <p14:creationId xmlns:p14="http://schemas.microsoft.com/office/powerpoint/2010/main" val="353119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BE628-4B57-DD90-3EDB-874C273F5F2A}"/>
              </a:ext>
            </a:extLst>
          </p:cNvPr>
          <p:cNvSpPr>
            <a:spLocks noGrp="1"/>
          </p:cNvSpPr>
          <p:nvPr>
            <p:ph type="title"/>
          </p:nvPr>
        </p:nvSpPr>
        <p:spPr>
          <a:xfrm>
            <a:off x="124690" y="0"/>
            <a:ext cx="9149311" cy="893618"/>
          </a:xfrm>
        </p:spPr>
        <p:txBody>
          <a:bodyPr>
            <a:normAutofit/>
          </a:bodyPr>
          <a:lstStyle/>
          <a:p>
            <a:r>
              <a:rPr lang="fr-FR" sz="3200" dirty="0" err="1"/>
              <a:t>Analysis</a:t>
            </a:r>
            <a:r>
              <a:rPr lang="fr-FR" sz="3200" dirty="0"/>
              <a:t>(1)</a:t>
            </a:r>
          </a:p>
        </p:txBody>
      </p:sp>
      <p:sp>
        <p:nvSpPr>
          <p:cNvPr id="3" name="Espace réservé du contenu 2">
            <a:extLst>
              <a:ext uri="{FF2B5EF4-FFF2-40B4-BE49-F238E27FC236}">
                <a16:creationId xmlns:a16="http://schemas.microsoft.com/office/drawing/2014/main" id="{F6F191C8-3DB3-06FF-11C2-498B60F0B648}"/>
              </a:ext>
            </a:extLst>
          </p:cNvPr>
          <p:cNvSpPr>
            <a:spLocks noGrp="1"/>
          </p:cNvSpPr>
          <p:nvPr>
            <p:ph idx="1"/>
          </p:nvPr>
        </p:nvSpPr>
        <p:spPr>
          <a:xfrm>
            <a:off x="124690" y="592282"/>
            <a:ext cx="9580418" cy="5449081"/>
          </a:xfrm>
          <a:ln>
            <a:noFill/>
          </a:ln>
        </p:spPr>
        <p:txBody>
          <a:bodyPr/>
          <a:lstStyle/>
          <a:p>
            <a:pPr marL="0" indent="0">
              <a:buNone/>
            </a:pP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Quality:</a:t>
            </a:r>
          </a:p>
          <a:p>
            <a:pPr lvl="1" algn="just">
              <a:buFont typeface="Wingdings" pitchFamily="2" charset="2"/>
              <a:buChar char="ü"/>
            </a:pPr>
            <a:r>
              <a:rPr lang="fr-FR" sz="1800" dirty="0" err="1">
                <a:solidFill>
                  <a:schemeClr val="tx1"/>
                </a:solidFill>
                <a:latin typeface="Calibri" panose="020F0502020204030204" pitchFamily="34" charset="0"/>
                <a:cs typeface="Calibri" panose="020F0502020204030204" pitchFamily="34" charset="0"/>
              </a:rPr>
              <a:t>Answer</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detailed</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step</a:t>
            </a:r>
            <a:r>
              <a:rPr lang="fr-FR" sz="1800" dirty="0">
                <a:solidFill>
                  <a:schemeClr val="tx1"/>
                </a:solidFill>
                <a:latin typeface="Calibri" panose="020F0502020204030204" pitchFamily="34" charset="0"/>
                <a:cs typeface="Calibri" panose="020F0502020204030204" pitchFamily="34" charset="0"/>
              </a:rPr>
              <a:t> by </a:t>
            </a:r>
            <a:r>
              <a:rPr lang="fr-FR" sz="1800" dirty="0" err="1">
                <a:solidFill>
                  <a:schemeClr val="tx1"/>
                </a:solidFill>
                <a:latin typeface="Calibri" panose="020F0502020204030204" pitchFamily="34" charset="0"/>
                <a:cs typeface="Calibri" panose="020F0502020204030204" pitchFamily="34" charset="0"/>
              </a:rPr>
              <a:t>step</a:t>
            </a:r>
            <a:r>
              <a:rPr lang="fr-FR" sz="1800" dirty="0">
                <a:solidFill>
                  <a:schemeClr val="tx1"/>
                </a:solidFill>
                <a:latin typeface="Calibri" panose="020F0502020204030204" pitchFamily="34" charset="0"/>
                <a:cs typeface="Calibri" panose="020F0502020204030204" pitchFamily="34" charset="0"/>
              </a:rPr>
              <a:t> and </a:t>
            </a:r>
            <a:r>
              <a:rPr lang="fr-FR" sz="1800" dirty="0" err="1">
                <a:solidFill>
                  <a:schemeClr val="tx1"/>
                </a:solidFill>
                <a:latin typeface="Calibri" panose="020F0502020204030204" pitchFamily="34" charset="0"/>
                <a:cs typeface="Calibri" panose="020F0502020204030204" pitchFamily="34" charset="0"/>
              </a:rPr>
              <a:t>demonstrates</a:t>
            </a:r>
            <a:r>
              <a:rPr lang="fr-FR" sz="1800" dirty="0">
                <a:solidFill>
                  <a:schemeClr val="tx1"/>
                </a:solidFill>
                <a:latin typeface="Calibri" panose="020F0502020204030204" pitchFamily="34" charset="0"/>
                <a:cs typeface="Calibri" panose="020F0502020204030204" pitchFamily="34" charset="0"/>
              </a:rPr>
              <a:t> a </a:t>
            </a:r>
            <a:r>
              <a:rPr lang="fr-FR" sz="1800" dirty="0" err="1">
                <a:solidFill>
                  <a:schemeClr val="tx1"/>
                </a:solidFill>
                <a:latin typeface="Calibri" panose="020F0502020204030204" pitchFamily="34" charset="0"/>
                <a:cs typeface="Calibri" panose="020F0502020204030204" pitchFamily="34" charset="0"/>
              </a:rPr>
              <a:t>clear</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understanding</a:t>
            </a:r>
            <a:r>
              <a:rPr lang="fr-FR" sz="1800" dirty="0">
                <a:solidFill>
                  <a:schemeClr val="tx1"/>
                </a:solidFill>
                <a:latin typeface="Calibri" panose="020F0502020204030204" pitchFamily="34" charset="0"/>
                <a:cs typeface="Calibri" panose="020F0502020204030204" pitchFamily="34" charset="0"/>
              </a:rPr>
              <a:t> of the </a:t>
            </a:r>
            <a:r>
              <a:rPr lang="fr-FR" sz="1800" dirty="0" err="1">
                <a:solidFill>
                  <a:schemeClr val="tx1"/>
                </a:solidFill>
                <a:latin typeface="Calibri" panose="020F0502020204030204" pitchFamily="34" charset="0"/>
                <a:cs typeface="Calibri" panose="020F0502020204030204" pitchFamily="34" charset="0"/>
              </a:rPr>
              <a:t>query</a:t>
            </a:r>
            <a:r>
              <a:rPr lang="fr-FR" sz="1800" dirty="0">
                <a:solidFill>
                  <a:schemeClr val="tx1"/>
                </a:solidFill>
                <a:latin typeface="Calibri" panose="020F0502020204030204" pitchFamily="34" charset="0"/>
                <a:cs typeface="Calibri" panose="020F0502020204030204" pitchFamily="34" charset="0"/>
              </a:rPr>
              <a:t>.</a:t>
            </a:r>
          </a:p>
          <a:p>
            <a:pPr lvl="1" algn="just">
              <a:buFont typeface="Wingdings" pitchFamily="2" charset="2"/>
              <a:buChar char="ü"/>
            </a:pPr>
            <a:r>
              <a:rPr lang="fr-FR" sz="1800" dirty="0" err="1">
                <a:solidFill>
                  <a:schemeClr val="tx1"/>
                </a:solidFill>
                <a:latin typeface="Calibri" panose="020F0502020204030204" pitchFamily="34" charset="0"/>
                <a:cs typeface="Calibri" panose="020F0502020204030204" pitchFamily="34" charset="0"/>
              </a:rPr>
              <a:t>Confirms</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correctly</a:t>
            </a:r>
            <a:r>
              <a:rPr lang="fr-FR" sz="1800" dirty="0">
                <a:solidFill>
                  <a:schemeClr val="tx1"/>
                </a:solidFill>
                <a:latin typeface="Calibri" panose="020F0502020204030204" pitchFamily="34" charset="0"/>
                <a:cs typeface="Calibri" panose="020F0502020204030204" pitchFamily="34" charset="0"/>
              </a:rPr>
              <a:t> meeting </a:t>
            </a:r>
            <a:r>
              <a:rPr lang="fr-FR" sz="1800" dirty="0" err="1">
                <a:solidFill>
                  <a:schemeClr val="tx1"/>
                </a:solidFill>
                <a:latin typeface="Calibri" panose="020F0502020204030204" pitchFamily="34" charset="0"/>
                <a:cs typeface="Calibri" panose="020F0502020204030204" pitchFamily="34" charset="0"/>
              </a:rPr>
              <a:t>details</a:t>
            </a:r>
            <a:r>
              <a:rPr lang="fr-FR" sz="1800" b="1"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such</a:t>
            </a:r>
            <a:r>
              <a:rPr lang="fr-FR" sz="1800" dirty="0">
                <a:solidFill>
                  <a:schemeClr val="tx1"/>
                </a:solidFill>
                <a:latin typeface="Calibri" panose="020F0502020204030204" pitchFamily="34" charset="0"/>
                <a:cs typeface="Calibri" panose="020F0502020204030204" pitchFamily="34" charset="0"/>
              </a:rPr>
              <a:t> as </a:t>
            </a:r>
            <a:r>
              <a:rPr lang="fr-FR" sz="1800" b="1" dirty="0">
                <a:solidFill>
                  <a:schemeClr val="tx1"/>
                </a:solidFill>
                <a:latin typeface="Calibri" panose="020F0502020204030204" pitchFamily="34" charset="0"/>
                <a:cs typeface="Calibri" panose="020F0502020204030204" pitchFamily="34" charset="0"/>
              </a:rPr>
              <a:t>the </a:t>
            </a:r>
            <a:r>
              <a:rPr lang="fr-FR" sz="1800" b="1" dirty="0" err="1">
                <a:solidFill>
                  <a:schemeClr val="tx1"/>
                </a:solidFill>
                <a:latin typeface="Calibri" panose="020F0502020204030204" pitchFamily="34" charset="0"/>
                <a:cs typeface="Calibri" panose="020F0502020204030204" pitchFamily="34" charset="0"/>
              </a:rPr>
              <a:t>title</a:t>
            </a:r>
            <a:r>
              <a:rPr lang="fr-FR" sz="1800" b="1" dirty="0">
                <a:solidFill>
                  <a:schemeClr val="tx1"/>
                </a:solidFill>
                <a:latin typeface="Calibri" panose="020F0502020204030204" pitchFamily="34" charset="0"/>
                <a:cs typeface="Calibri" panose="020F0502020204030204" pitchFamily="34" charset="0"/>
              </a:rPr>
              <a:t> of the meeting, date and time, participants, meeting room.</a:t>
            </a:r>
          </a:p>
          <a:p>
            <a:pPr lvl="1" algn="just">
              <a:buFont typeface="Wingdings" pitchFamily="2" charset="2"/>
              <a:buChar char="ü"/>
            </a:pPr>
            <a:r>
              <a:rPr lang="fr-FR" sz="1800" dirty="0">
                <a:solidFill>
                  <a:schemeClr val="tx1"/>
                </a:solidFill>
                <a:latin typeface="Calibri" panose="020F0502020204030204" pitchFamily="34" charset="0"/>
                <a:cs typeface="Calibri" panose="020F0502020204030204" pitchFamily="34" charset="0"/>
              </a:rPr>
              <a:t>Assistant proposes to check the </a:t>
            </a:r>
            <a:r>
              <a:rPr lang="fr-FR" sz="1800" dirty="0" err="1">
                <a:solidFill>
                  <a:schemeClr val="tx1"/>
                </a:solidFill>
                <a:latin typeface="Calibri" panose="020F0502020204030204" pitchFamily="34" charset="0"/>
                <a:cs typeface="Calibri" panose="020F0502020204030204" pitchFamily="34" charset="0"/>
              </a:rPr>
              <a:t>availability</a:t>
            </a:r>
            <a:r>
              <a:rPr lang="fr-FR" sz="1800" dirty="0">
                <a:solidFill>
                  <a:schemeClr val="tx1"/>
                </a:solidFill>
                <a:latin typeface="Calibri" panose="020F0502020204030204" pitchFamily="34" charset="0"/>
                <a:cs typeface="Calibri" panose="020F0502020204030204" pitchFamily="34" charset="0"/>
              </a:rPr>
              <a:t> of the room 101 for the meeting </a:t>
            </a:r>
            <a:r>
              <a:rPr lang="fr-FR" sz="1800" dirty="0" err="1">
                <a:solidFill>
                  <a:schemeClr val="tx1"/>
                </a:solidFill>
                <a:latin typeface="Calibri" panose="020F0502020204030204" pitchFamily="34" charset="0"/>
                <a:cs typeface="Calibri" panose="020F0502020204030204" pitchFamily="34" charset="0"/>
              </a:rPr>
              <a:t>day</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even</a:t>
            </a:r>
            <a:r>
              <a:rPr lang="fr-FR" sz="1800" dirty="0">
                <a:solidFill>
                  <a:schemeClr val="tx1"/>
                </a:solidFill>
                <a:latin typeface="Calibri" panose="020F0502020204030204" pitchFamily="34" charset="0"/>
                <a:cs typeface="Calibri" panose="020F0502020204030204" pitchFamily="34" charset="0"/>
              </a:rPr>
              <a:t> if </a:t>
            </a:r>
            <a:r>
              <a:rPr lang="fr-FR" sz="1800" dirty="0" err="1">
                <a:solidFill>
                  <a:schemeClr val="tx1"/>
                </a:solidFill>
                <a:latin typeface="Calibri" panose="020F0502020204030204" pitchFamily="34" charset="0"/>
                <a:cs typeface="Calibri" panose="020F0502020204030204" pitchFamily="34" charset="0"/>
              </a:rPr>
              <a:t>we</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didn’t</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specify</a:t>
            </a:r>
            <a:r>
              <a:rPr lang="fr-FR" sz="1800" dirty="0">
                <a:solidFill>
                  <a:schemeClr val="tx1"/>
                </a:solidFill>
                <a:latin typeface="Calibri" panose="020F0502020204030204" pitchFamily="34" charset="0"/>
                <a:cs typeface="Calibri" panose="020F0502020204030204" pitchFamily="34" charset="0"/>
              </a:rPr>
              <a:t> in the scenario if the room </a:t>
            </a:r>
            <a:r>
              <a:rPr lang="fr-FR" sz="1800" dirty="0" err="1">
                <a:solidFill>
                  <a:schemeClr val="tx1"/>
                </a:solidFill>
                <a:latin typeface="Calibri" panose="020F0502020204030204" pitchFamily="34" charset="0"/>
                <a:cs typeface="Calibri" panose="020F0502020204030204" pitchFamily="34" charset="0"/>
              </a:rPr>
              <a:t>was</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available</a:t>
            </a:r>
            <a:r>
              <a:rPr lang="fr-FR" sz="1800" dirty="0">
                <a:solidFill>
                  <a:schemeClr val="tx1"/>
                </a:solidFill>
                <a:latin typeface="Calibri" panose="020F0502020204030204" pitchFamily="34" charset="0"/>
                <a:cs typeface="Calibri" panose="020F0502020204030204" pitchFamily="34" charset="0"/>
              </a:rPr>
              <a:t> or not.</a:t>
            </a:r>
          </a:p>
          <a:p>
            <a:pPr lvl="1" algn="just">
              <a:buFont typeface="Wingdings" pitchFamily="2" charset="2"/>
              <a:buChar char="ü"/>
            </a:pPr>
            <a:r>
              <a:rPr lang="fr-FR" sz="1800" dirty="0">
                <a:solidFill>
                  <a:schemeClr val="tx1"/>
                </a:solidFill>
                <a:latin typeface="Calibri" panose="020F0502020204030204" pitchFamily="34" charset="0"/>
                <a:cs typeface="Calibri" panose="020F0502020204030204" pitchFamily="34" charset="0"/>
              </a:rPr>
              <a:t>At the end, Assistant </a:t>
            </a:r>
            <a:r>
              <a:rPr lang="fr-FR" sz="1800" dirty="0" err="1">
                <a:solidFill>
                  <a:schemeClr val="tx1"/>
                </a:solidFill>
                <a:latin typeface="Calibri" panose="020F0502020204030204" pitchFamily="34" charset="0"/>
                <a:cs typeface="Calibri" panose="020F0502020204030204" pitchFamily="34" charset="0"/>
              </a:rPr>
              <a:t>even</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offers</a:t>
            </a:r>
            <a:r>
              <a:rPr lang="fr-FR" sz="1800" dirty="0">
                <a:solidFill>
                  <a:schemeClr val="tx1"/>
                </a:solidFill>
                <a:latin typeface="Calibri" panose="020F0502020204030204" pitchFamily="34" charset="0"/>
                <a:cs typeface="Calibri" panose="020F0502020204030204" pitchFamily="34" charset="0"/>
              </a:rPr>
              <a:t> confirmation </a:t>
            </a:r>
            <a:r>
              <a:rPr lang="fr-FR" sz="1800" dirty="0" err="1">
                <a:solidFill>
                  <a:schemeClr val="tx1"/>
                </a:solidFill>
                <a:latin typeface="Calibri" panose="020F0502020204030204" pitchFamily="34" charset="0"/>
                <a:cs typeface="Calibri" panose="020F0502020204030204" pitchFamily="34" charset="0"/>
              </a:rPr>
              <a:t>with</a:t>
            </a:r>
            <a:r>
              <a:rPr lang="fr-FR" sz="1800" dirty="0">
                <a:solidFill>
                  <a:schemeClr val="tx1"/>
                </a:solidFill>
                <a:latin typeface="Calibri" panose="020F0502020204030204" pitchFamily="34" charset="0"/>
                <a:cs typeface="Calibri" panose="020F0502020204030204" pitchFamily="34" charset="0"/>
              </a:rPr>
              <a:t> </a:t>
            </a:r>
            <a:r>
              <a:rPr lang="fr-FR" sz="1800" dirty="0" err="1">
                <a:solidFill>
                  <a:schemeClr val="tx1"/>
                </a:solidFill>
                <a:latin typeface="Calibri" panose="020F0502020204030204" pitchFamily="34" charset="0"/>
                <a:cs typeface="Calibri" panose="020F0502020204030204" pitchFamily="34" charset="0"/>
              </a:rPr>
              <a:t>further</a:t>
            </a:r>
            <a:r>
              <a:rPr lang="fr-FR" sz="1800" dirty="0">
                <a:solidFill>
                  <a:schemeClr val="tx1"/>
                </a:solidFill>
                <a:latin typeface="Calibri" panose="020F0502020204030204" pitchFamily="34" charset="0"/>
                <a:cs typeface="Calibri" panose="020F0502020204030204" pitchFamily="34" charset="0"/>
              </a:rPr>
              <a:t> Assistance.</a:t>
            </a:r>
          </a:p>
          <a:p>
            <a:pPr marL="457200" lvl="1" indent="0" algn="just">
              <a:buNone/>
            </a:pPr>
            <a:endParaRPr lang="fr-FR" sz="1800" dirty="0">
              <a:solidFill>
                <a:schemeClr val="tx1"/>
              </a:solidFill>
              <a:latin typeface="Calibri" panose="020F0502020204030204" pitchFamily="34" charset="0"/>
              <a:cs typeface="Calibri" panose="020F0502020204030204" pitchFamily="34" charset="0"/>
            </a:endParaRPr>
          </a:p>
          <a:p>
            <a:pPr marL="0" indent="0" algn="just">
              <a:buNone/>
            </a:pPr>
            <a:r>
              <a:rPr lang="en-US" b="1" u="sng"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Suitability</a:t>
            </a: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response is highly suitable for the use case of scheduling meetings. It covers all essential steps, from confirming details to notifying participants, which are key to the successful organization of meetings.</a:t>
            </a:r>
            <a:r>
              <a:rPr lang="fr-CH" sz="1800" dirty="0">
                <a:solidFill>
                  <a:schemeClr val="tx1"/>
                </a:solidFill>
                <a:effectLst/>
                <a:latin typeface="Calibri" panose="020F0502020204030204" pitchFamily="34" charset="0"/>
                <a:cs typeface="Calibri" panose="020F0502020204030204" pitchFamily="34" charset="0"/>
              </a:rPr>
              <a:t> </a:t>
            </a:r>
            <a:endParaRPr lang="fr-FR"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7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5946C9-0650-4C13-7A51-2435AE2A4C6C}"/>
              </a:ext>
            </a:extLst>
          </p:cNvPr>
          <p:cNvSpPr>
            <a:spLocks noGrp="1"/>
          </p:cNvSpPr>
          <p:nvPr>
            <p:ph type="title"/>
          </p:nvPr>
        </p:nvSpPr>
        <p:spPr>
          <a:xfrm>
            <a:off x="0" y="56147"/>
            <a:ext cx="9436093" cy="366675"/>
          </a:xfrm>
        </p:spPr>
        <p:txBody>
          <a:bodyPr>
            <a:noAutofit/>
          </a:bodyPr>
          <a:lstStyle/>
          <a:p>
            <a:r>
              <a:rPr lang="fr-FR" sz="2800" dirty="0"/>
              <a:t>Example prompt (2)</a:t>
            </a:r>
            <a:br>
              <a:rPr lang="fr-FR" sz="2800" dirty="0"/>
            </a:br>
            <a:br>
              <a:rPr lang="fr-FR" sz="2800" dirty="0"/>
            </a:br>
            <a:endParaRPr lang="fr-FR" sz="2800" dirty="0"/>
          </a:p>
        </p:txBody>
      </p:sp>
      <p:sp>
        <p:nvSpPr>
          <p:cNvPr id="3" name="Espace réservé du contenu 2">
            <a:extLst>
              <a:ext uri="{FF2B5EF4-FFF2-40B4-BE49-F238E27FC236}">
                <a16:creationId xmlns:a16="http://schemas.microsoft.com/office/drawing/2014/main" id="{687166CF-D030-00E6-9A6D-EB20CDF27E53}"/>
              </a:ext>
            </a:extLst>
          </p:cNvPr>
          <p:cNvSpPr>
            <a:spLocks noGrp="1"/>
          </p:cNvSpPr>
          <p:nvPr>
            <p:ph idx="1"/>
          </p:nvPr>
        </p:nvSpPr>
        <p:spPr>
          <a:xfrm>
            <a:off x="0" y="505326"/>
            <a:ext cx="9697453" cy="6296527"/>
          </a:xfrm>
        </p:spPr>
        <p:txBody>
          <a:bodyPr>
            <a:normAutofit fontScale="62500" lnSpcReduction="20000"/>
          </a:bodyPr>
          <a:lstStyle/>
          <a:p>
            <a:pPr marL="449580" indent="0" algn="just">
              <a:buNone/>
            </a:pPr>
            <a:endParaRPr lang="en-US" sz="3200" b="1" kern="100" dirty="0">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3200" b="1" kern="100" dirty="0">
                <a:latin typeface="Calibri" panose="020F0502020204030204" pitchFamily="34" charset="0"/>
                <a:ea typeface="Calibri" panose="020F0502020204030204" pitchFamily="34" charset="0"/>
                <a:cs typeface="Times New Roman" panose="02020603050405020304" pitchFamily="18" charset="0"/>
              </a:rPr>
              <a:t>Feature : Send Notification</a:t>
            </a:r>
          </a:p>
          <a:p>
            <a:pPr marL="449580" indent="0" algn="just">
              <a:buNone/>
            </a:pPr>
            <a:r>
              <a:rPr lang="en-US" sz="29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Scenario:</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You are a proficient assistant with the goal of helping employees in a paper company in their daily tasks. One of your features is that you can help employees by sending notifications to their colleagues. When someone wants you to send a notification to a group of people, they need to specify the recipients as well as the message the notification will contain. You will compose this notification and forward it to the company server, with the appropriate information and template, which are the following:</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NOTIFICATION REQUEST:</a:t>
            </a:r>
            <a:endParaRPr lang="fr-CH" sz="2900" kern="100" dirty="0">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SENDER: [Name of the sender]</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RECIPIENTS: [List of all the recipients]</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MESSAGE: [Message to notify]</a:t>
            </a:r>
            <a:endParaRPr lang="fr-CH" sz="2900" b="1" kern="100" dirty="0">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endParaRPr lang="en-US"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These are</a:t>
            </a: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 different teams within my company: </a:t>
            </a: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Team Marketing: </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Christina, Roberto, Hubert, Simon, Ravi</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Team Accounting: </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Sabine, Joe, Melody, Arthur</a:t>
            </a:r>
            <a:endParaRPr lang="fr-CH"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900" b="1" kern="100" dirty="0">
                <a:latin typeface="Calibri" panose="020F0502020204030204" pitchFamily="34" charset="0"/>
                <a:ea typeface="Calibri" panose="020F0502020204030204" pitchFamily="34" charset="0"/>
                <a:cs typeface="Times New Roman" panose="02020603050405020304" pitchFamily="18" charset="0"/>
              </a:rPr>
              <a:t>	</a:t>
            </a: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Team Sales: </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Jim, Dwight, Pamela, Nick, Chris, Andy</a:t>
            </a:r>
          </a:p>
          <a:p>
            <a:pPr marL="0" indent="0" algn="just">
              <a:buNone/>
            </a:pP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100" kern="100" dirty="0">
                <a:latin typeface="Calibri" panose="020F0502020204030204" pitchFamily="34" charset="0"/>
                <a:ea typeface="Calibri" panose="020F0502020204030204" pitchFamily="34" charset="0"/>
                <a:cs typeface="Times New Roman" panose="02020603050405020304" pitchFamily="18" charset="0"/>
              </a:rPr>
              <a:t>	</a:t>
            </a:r>
            <a:endParaRPr lang="fr-FR" dirty="0"/>
          </a:p>
        </p:txBody>
      </p:sp>
    </p:spTree>
    <p:extLst>
      <p:ext uri="{BB962C8B-B14F-4D97-AF65-F5344CB8AC3E}">
        <p14:creationId xmlns:p14="http://schemas.microsoft.com/office/powerpoint/2010/main" val="32359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E487140-6F89-EDD0-1C25-32DF4AAD9C5D}"/>
              </a:ext>
            </a:extLst>
          </p:cNvPr>
          <p:cNvSpPr>
            <a:spLocks noGrp="1"/>
          </p:cNvSpPr>
          <p:nvPr>
            <p:ph idx="1"/>
          </p:nvPr>
        </p:nvSpPr>
        <p:spPr>
          <a:xfrm>
            <a:off x="298174" y="139148"/>
            <a:ext cx="9331850" cy="6609522"/>
          </a:xfrm>
        </p:spPr>
        <p:txBody>
          <a:bodyPr>
            <a:normAutofit fontScale="77500" lnSpcReduction="20000"/>
          </a:bodyPr>
          <a:lstStyle/>
          <a:p>
            <a:pPr marL="0" indent="0">
              <a:buNone/>
            </a:pPr>
            <a:r>
              <a:rPr lang="en-US" sz="22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Prompt 1:</a:t>
            </a:r>
          </a:p>
          <a:p>
            <a:pPr marL="0" indent="0">
              <a:buNone/>
            </a:pPr>
            <a:r>
              <a:rPr lang="en-US" sz="2200" kern="100" dirty="0">
                <a:effectLst/>
                <a:latin typeface="Calibri" panose="020F0502020204030204" pitchFamily="34" charset="0"/>
                <a:ea typeface="Calibri" panose="020F0502020204030204" pitchFamily="34" charset="0"/>
                <a:cs typeface="Calibri" panose="020F0502020204030204" pitchFamily="34" charset="0"/>
              </a:rPr>
              <a:t>Andy is an employee at this company and prompts you with the following request:</a:t>
            </a:r>
            <a:endParaRPr lang="fr-CH" sz="2200" kern="1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fr-FR" sz="2200" dirty="0">
                <a:solidFill>
                  <a:schemeClr val="tx1"/>
                </a:solidFill>
                <a:latin typeface="Calibri" panose="020F0502020204030204" pitchFamily="34" charset="0"/>
                <a:cs typeface="Calibri" panose="020F0502020204030204" pitchFamily="34" charset="0"/>
              </a:rPr>
              <a:t>« </a:t>
            </a:r>
            <a:r>
              <a:rPr lang="en-US" sz="2200" b="1" kern="100" dirty="0">
                <a:effectLst/>
                <a:latin typeface="Calibri" panose="020F0502020204030204" pitchFamily="34" charset="0"/>
                <a:ea typeface="Calibri" panose="020F0502020204030204" pitchFamily="34" charset="0"/>
                <a:cs typeface="Calibri" panose="020F0502020204030204" pitchFamily="34" charset="0"/>
              </a:rPr>
              <a:t>I need you to send a notification to Joe, Roberto and Pamela, to tell them that the client we were supposed to meet tomorrow has canceled the meeting</a:t>
            </a:r>
            <a:r>
              <a:rPr lang="en-US" sz="2200" kern="100" dirty="0">
                <a:effectLst/>
                <a:latin typeface="Calibri" panose="020F0502020204030204" pitchFamily="34" charset="0"/>
                <a:ea typeface="Calibri" panose="020F0502020204030204" pitchFamily="34" charset="0"/>
                <a:cs typeface="Calibri" panose="020F0502020204030204" pitchFamily="34" charset="0"/>
              </a:rPr>
              <a:t>.»</a:t>
            </a:r>
            <a:endParaRPr lang="fr-CH" sz="2200" kern="1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kern="100" dirty="0">
                <a:effectLst/>
                <a:latin typeface="Calibri" panose="020F0502020204030204" pitchFamily="34" charset="0"/>
                <a:ea typeface="Calibri" panose="020F0502020204030204" pitchFamily="34" charset="0"/>
                <a:cs typeface="Calibri" panose="020F0502020204030204" pitchFamily="34" charset="0"/>
              </a:rPr>
              <a:t>How will you help the employee in the best way?</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2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Response 1:</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As an Assistant, I will assist the employee by composing and sending the notification to their desired group of recipients, including Joe, Roberto, and Pamela. To do this, I will follow these steps:</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Compose the notification request:</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SENDER: [Employee's Name]</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RECIPIENTS: Joe, Roberto, and Pamela</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MESSAGE: "The client we were supposed to meet tomorrow has canceled the meeting." </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Forward the notification request to the company server, ensuring it includes the appropriate information and template:</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NOTIFICATION REQUEST:</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SENDER: [Employee's Name]</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RECIPIENTS: Joe, Roberto, Pamela</a:t>
            </a:r>
          </a:p>
          <a:p>
            <a:pPr marL="0" indent="0">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 MESSAGE: "The client we were supposed to meet tomorrow has canceled the meeting.”</a:t>
            </a:r>
          </a:p>
          <a:p>
            <a:pPr marL="0" indent="0">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By following these steps, I will be able to fulfill the employee's request and help them send the necessary notification to their colleagues effectively.</a:t>
            </a:r>
            <a:endParaRPr lang="fr-CH"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7346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E690967-3079-3013-309B-7759C5399E68}"/>
              </a:ext>
            </a:extLst>
          </p:cNvPr>
          <p:cNvSpPr>
            <a:spLocks noGrp="1"/>
          </p:cNvSpPr>
          <p:nvPr>
            <p:ph idx="1"/>
          </p:nvPr>
        </p:nvSpPr>
        <p:spPr>
          <a:xfrm>
            <a:off x="-91440" y="102870"/>
            <a:ext cx="9784080" cy="6652260"/>
          </a:xfrm>
        </p:spPr>
        <p:txBody>
          <a:bodyPr>
            <a:normAutofit fontScale="92500" lnSpcReduction="20000"/>
          </a:bodyPr>
          <a:lstStyle/>
          <a:p>
            <a:pPr marL="449580" indent="0" algn="just">
              <a:buNone/>
            </a:pPr>
            <a:r>
              <a:rPr lang="en-US" sz="19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Prompt 2:</a:t>
            </a:r>
          </a:p>
          <a:p>
            <a:pPr marL="449580" indent="0" algn="just">
              <a:buNone/>
            </a:pPr>
            <a:r>
              <a:rPr lang="en-US" sz="1900" kern="100" dirty="0">
                <a:effectLst/>
                <a:latin typeface="Calibri" panose="020F0502020204030204" pitchFamily="34" charset="0"/>
                <a:ea typeface="Calibri" panose="020F0502020204030204" pitchFamily="34" charset="0"/>
                <a:cs typeface="Calibri" panose="020F0502020204030204" pitchFamily="34" charset="0"/>
              </a:rPr>
              <a:t>Andy is an employee at this company and prompts you with the following request:</a:t>
            </a:r>
            <a:endParaRPr lang="fr-CH" sz="1900" kern="100" dirty="0">
              <a:latin typeface="Calibri" panose="020F0502020204030204" pitchFamily="34" charset="0"/>
              <a:ea typeface="Calibri" panose="020F0502020204030204" pitchFamily="34" charset="0"/>
              <a:cs typeface="Calibri" panose="020F0502020204030204" pitchFamily="34" charset="0"/>
            </a:endParaRPr>
          </a:p>
          <a:p>
            <a:pPr marL="449580" indent="0" algn="just">
              <a:buNone/>
            </a:pPr>
            <a:r>
              <a:rPr lang="fr-FR" sz="1900" dirty="0">
                <a:solidFill>
                  <a:schemeClr val="tx1"/>
                </a:solidFill>
                <a:latin typeface="Calibri" panose="020F0502020204030204" pitchFamily="34" charset="0"/>
                <a:cs typeface="Calibri" panose="020F0502020204030204" pitchFamily="34" charset="0"/>
              </a:rPr>
              <a:t>«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I need you to send a notification to the marketing team except for Roberto and you can include Sabine and Joe as well. You can tell them that the client we were supposed to meet tomorrow has canceled the meeting</a:t>
            </a:r>
            <a:r>
              <a:rPr lang="en-US" sz="1900" kern="100" dirty="0">
                <a:effectLst/>
                <a:latin typeface="Calibri" panose="020F0502020204030204" pitchFamily="34" charset="0"/>
                <a:ea typeface="Calibri" panose="020F0502020204030204" pitchFamily="34" charset="0"/>
                <a:cs typeface="Calibri" panose="020F0502020204030204" pitchFamily="34" charset="0"/>
              </a:rPr>
              <a:t>.»</a:t>
            </a:r>
            <a:endParaRPr lang="fr-CH" sz="1900" kern="100" dirty="0">
              <a:latin typeface="Calibri" panose="020F0502020204030204" pitchFamily="34" charset="0"/>
              <a:ea typeface="Calibri" panose="020F0502020204030204" pitchFamily="34" charset="0"/>
              <a:cs typeface="Calibri" panose="020F0502020204030204" pitchFamily="34" charset="0"/>
            </a:endParaRPr>
          </a:p>
          <a:p>
            <a:pPr marL="449580" indent="0" algn="just">
              <a:buNone/>
            </a:pPr>
            <a:r>
              <a:rPr lang="en-US" sz="1900" kern="100" dirty="0">
                <a:effectLst/>
                <a:latin typeface="Calibri" panose="020F0502020204030204" pitchFamily="34" charset="0"/>
                <a:ea typeface="Calibri" panose="020F0502020204030204" pitchFamily="34" charset="0"/>
                <a:cs typeface="Calibri" panose="020F0502020204030204" pitchFamily="34" charset="0"/>
              </a:rPr>
              <a:t>How will you help the employee in the best way? </a:t>
            </a:r>
          </a:p>
          <a:p>
            <a:pPr marL="449580" indent="0" algn="just">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449580" indent="0" algn="just">
              <a:buNone/>
            </a:pPr>
            <a:r>
              <a:rPr lang="en-US" sz="19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Response 2:</a:t>
            </a:r>
          </a:p>
          <a:p>
            <a:pPr marL="449580" indent="0" algn="just">
              <a:buNone/>
            </a:pPr>
            <a:r>
              <a:rPr lang="en-US" sz="1900"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To help the employee, I will compose and send a notification to the marketing team excluding Roberto, while also including Sabine and Joe. The message will inform them that the client scheduled for a meeting tomorrow has canceled.</a:t>
            </a:r>
          </a:p>
          <a:p>
            <a:pPr marL="449580" indent="0" algn="just">
              <a:buNone/>
            </a:pPr>
            <a:r>
              <a:rPr lang="en-US" sz="1900"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Here is the composed notification :</a:t>
            </a:r>
          </a:p>
          <a:p>
            <a:pPr marL="449580" indent="0" algn="just">
              <a:buNone/>
            </a:pPr>
            <a:r>
              <a:rPr lang="en-US" sz="1900" b="1"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NOTIFICATION REQUEST :</a:t>
            </a:r>
          </a:p>
          <a:p>
            <a:pPr marL="449580" indent="0" algn="just">
              <a:buNone/>
            </a:pPr>
            <a:r>
              <a:rPr lang="en-US" sz="1900" b="1"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SENDER : </a:t>
            </a:r>
            <a:r>
              <a:rPr lang="en-US" sz="1900"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Andy</a:t>
            </a:r>
          </a:p>
          <a:p>
            <a:pPr marL="449580" indent="0" algn="just">
              <a:buNone/>
            </a:pPr>
            <a:r>
              <a:rPr lang="en-US" sz="1900" b="1"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RECIPIENTS : </a:t>
            </a:r>
            <a:r>
              <a:rPr lang="en-US" sz="1900"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Christina, Hubert, Simon, Ravi, Sabine, Joe</a:t>
            </a:r>
          </a:p>
          <a:p>
            <a:pPr marL="449580" indent="0" algn="just">
              <a:buNone/>
            </a:pPr>
            <a:r>
              <a:rPr lang="en-US" sz="1900" b="1"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MESSAGE : </a:t>
            </a:r>
            <a:r>
              <a:rPr lang="en-US" sz="1900"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Dear Team Marketing</a:t>
            </a:r>
          </a:p>
          <a:p>
            <a:pPr marL="449580" indent="0" algn="just">
              <a:buNone/>
            </a:pPr>
            <a:r>
              <a:rPr lang="en-US" sz="1900"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I wanted to inform you that the client we were supposed to meet tomorrow has canceled </a:t>
            </a:r>
          </a:p>
          <a:p>
            <a:pPr marL="449580" indent="0" algn="just">
              <a:buNone/>
            </a:pPr>
            <a:r>
              <a:rPr lang="en-US" sz="1900"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the meeting.</a:t>
            </a:r>
          </a:p>
          <a:p>
            <a:pPr marL="449580" indent="0" algn="just">
              <a:buNone/>
            </a:pPr>
            <a:r>
              <a:rPr lang="en-US" sz="1900"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rPr>
              <a:t>Best regards,</a:t>
            </a:r>
          </a:p>
          <a:p>
            <a:pPr marL="449580" indent="0" algn="just">
              <a:buNone/>
            </a:pPr>
            <a:r>
              <a:rPr lang="en-US" sz="1900" kern="100" dirty="0">
                <a:solidFill>
                  <a:srgbClr val="000000"/>
                </a:solidFill>
                <a:uFill>
                  <a:solidFill>
                    <a:srgbClr val="FF0000"/>
                  </a:solidFill>
                </a:uFill>
                <a:latin typeface="Calibri" panose="020F0502020204030204" pitchFamily="34" charset="0"/>
                <a:ea typeface="Calibri" panose="020F0502020204030204" pitchFamily="34" charset="0"/>
                <a:cs typeface="Calibri" panose="020F0502020204030204" pitchFamily="34" charset="0"/>
              </a:rPr>
              <a:t>Andy</a:t>
            </a:r>
            <a:endParaRPr lang="en-US" sz="1900" kern="100" dirty="0">
              <a:solidFill>
                <a:srgbClr val="000000"/>
              </a:solidFill>
              <a:effectLst/>
              <a:uFill>
                <a:solidFill>
                  <a:srgbClr val="FF0000"/>
                </a:solidFill>
              </a:uFill>
              <a:latin typeface="Calibri" panose="020F0502020204030204" pitchFamily="34" charset="0"/>
              <a:ea typeface="Calibri" panose="020F0502020204030204" pitchFamily="34" charset="0"/>
              <a:cs typeface="Calibri" panose="020F0502020204030204" pitchFamily="34" charset="0"/>
            </a:endParaRPr>
          </a:p>
          <a:p>
            <a:pPr marL="449580" indent="0" algn="just">
              <a:buNone/>
            </a:pPr>
            <a:endPar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endParaRPr>
          </a:p>
          <a:p>
            <a:pPr marL="449580" indent="0" algn="just">
              <a:buNone/>
            </a:pP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72769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7334E61-414D-124D-8555-9A3241A7FDBF}"/>
              </a:ext>
            </a:extLst>
          </p:cNvPr>
          <p:cNvSpPr>
            <a:spLocks noGrp="1"/>
          </p:cNvSpPr>
          <p:nvPr>
            <p:ph type="title"/>
          </p:nvPr>
        </p:nvSpPr>
        <p:spPr>
          <a:xfrm>
            <a:off x="91440" y="137160"/>
            <a:ext cx="9182562" cy="480060"/>
          </a:xfrm>
        </p:spPr>
        <p:txBody>
          <a:bodyPr>
            <a:normAutofit fontScale="90000"/>
          </a:bodyPr>
          <a:lstStyle/>
          <a:p>
            <a:r>
              <a:rPr lang="fr-FR" sz="3600" dirty="0" err="1">
                <a:latin typeface="Calibri" panose="020F0502020204030204" pitchFamily="34" charset="0"/>
                <a:cs typeface="Calibri" panose="020F0502020204030204" pitchFamily="34" charset="0"/>
              </a:rPr>
              <a:t>Analysis</a:t>
            </a:r>
            <a:r>
              <a:rPr lang="fr-FR" sz="3600" dirty="0">
                <a:latin typeface="Calibri" panose="020F0502020204030204" pitchFamily="34" charset="0"/>
                <a:cs typeface="Calibri" panose="020F0502020204030204" pitchFamily="34" charset="0"/>
              </a:rPr>
              <a:t>(2)</a:t>
            </a:r>
            <a:endParaRPr lang="fr-FR"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31AFC006-A7D5-3BBB-864B-B95B986B740F}"/>
              </a:ext>
            </a:extLst>
          </p:cNvPr>
          <p:cNvSpPr>
            <a:spLocks noGrp="1"/>
          </p:cNvSpPr>
          <p:nvPr>
            <p:ph idx="4294967295"/>
          </p:nvPr>
        </p:nvSpPr>
        <p:spPr>
          <a:xfrm>
            <a:off x="-288235" y="773940"/>
            <a:ext cx="9783763" cy="5946899"/>
          </a:xfrm>
        </p:spPr>
        <p:txBody>
          <a:bodyPr/>
          <a:lstStyle/>
          <a:p>
            <a:pPr marL="556260" indent="0" algn="just">
              <a:buNone/>
            </a:pP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Quality:</a:t>
            </a:r>
            <a:endParaRPr lang="fr-CH" b="1" u="sng" kern="100" dirty="0">
              <a:solidFill>
                <a:srgbClr val="000000"/>
              </a:solidFill>
              <a:uFill>
                <a:solidFill>
                  <a:srgbClr val="FF0000"/>
                </a:solidFill>
              </a:uFill>
              <a:latin typeface="Calibri" panose="020F0502020204030204" pitchFamily="34" charset="0"/>
              <a:ea typeface="Calibri" panose="020F0502020204030204" pitchFamily="34" charset="0"/>
              <a:cs typeface="Times New Roman" panose="02020603050405020304" pitchFamily="18" charset="0"/>
            </a:endParaRPr>
          </a:p>
          <a:p>
            <a:pPr marL="556260" indent="0" algn="jus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LLM is a bit unstable when trying to work with this notification request. </a:t>
            </a:r>
          </a:p>
          <a:p>
            <a:pPr marL="556260" indent="0" algn="jus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the first response,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fails to understand the sender's name, but composes the notification accurately, while providing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retranscription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 the message which works out well. </a:t>
            </a:r>
          </a:p>
          <a:p>
            <a:pPr marL="556260" indent="0" algn="jus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the second response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is able to compose the notification accurately (including the sender), even with the recipients being defined in a group with an exception, but provides a message that impersonates the sender, which was not asked.</a:t>
            </a:r>
          </a:p>
          <a:p>
            <a:pPr marL="556260" indent="0" algn="just">
              <a:buNone/>
            </a:pP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56260" indent="0" algn="just">
              <a:buNone/>
            </a:pP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Suitability:</a:t>
            </a: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56260" indent="0" algn="jus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responses are on the right track but too inconsistent to be fully valid. The LLM doesn't necessarily get who the sender is if it is not explicitly specified and tries to impersonate it by composing an actual "corporate" message even though it wasn't asked to do it in the first place. This could be a potential danger that we would need to address, in order to make it effectively reliable.</a:t>
            </a: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24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91242747-DEE8-6915-98F0-D2739D59D5C8}"/>
              </a:ext>
            </a:extLst>
          </p:cNvPr>
          <p:cNvSpPr>
            <a:spLocks noGrp="1"/>
          </p:cNvSpPr>
          <p:nvPr>
            <p:ph type="title"/>
          </p:nvPr>
        </p:nvSpPr>
        <p:spPr>
          <a:xfrm>
            <a:off x="217170" y="1"/>
            <a:ext cx="8161020" cy="708659"/>
          </a:xfrm>
        </p:spPr>
        <p:txBody>
          <a:bodyPr/>
          <a:lstStyle/>
          <a:p>
            <a:r>
              <a:rPr lang="fr-FR" dirty="0"/>
              <a:t>UML Class Diagram</a:t>
            </a:r>
          </a:p>
        </p:txBody>
      </p:sp>
      <p:sp>
        <p:nvSpPr>
          <p:cNvPr id="3" name="Espace réservé du contenu 2">
            <a:extLst>
              <a:ext uri="{FF2B5EF4-FFF2-40B4-BE49-F238E27FC236}">
                <a16:creationId xmlns:a16="http://schemas.microsoft.com/office/drawing/2014/main" id="{2FD0C1B9-1B60-8220-DBB9-974AFF607762}"/>
              </a:ext>
            </a:extLst>
          </p:cNvPr>
          <p:cNvSpPr>
            <a:spLocks noGrp="1"/>
          </p:cNvSpPr>
          <p:nvPr>
            <p:ph idx="4294967295"/>
          </p:nvPr>
        </p:nvSpPr>
        <p:spPr>
          <a:xfrm>
            <a:off x="1" y="1805940"/>
            <a:ext cx="9646920" cy="4840923"/>
          </a:xfrm>
        </p:spPr>
        <p:txBody>
          <a:bodyPr>
            <a:normAutofit/>
          </a:bodyPr>
          <a:lstStyle/>
          <a:p>
            <a:pPr marL="0" indent="0">
              <a:buNone/>
            </a:pPr>
            <a:endParaRPr lang="fr-CH"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b="1" dirty="0"/>
          </a:p>
        </p:txBody>
      </p:sp>
      <p:pic>
        <p:nvPicPr>
          <p:cNvPr id="5" name="Image 4">
            <a:extLst>
              <a:ext uri="{FF2B5EF4-FFF2-40B4-BE49-F238E27FC236}">
                <a16:creationId xmlns:a16="http://schemas.microsoft.com/office/drawing/2014/main" id="{ED350C2A-BA66-ED52-08B7-0C5F4113ACA1}"/>
              </a:ext>
            </a:extLst>
          </p:cNvPr>
          <p:cNvPicPr>
            <a:picLocks noChangeAspect="1"/>
          </p:cNvPicPr>
          <p:nvPr/>
        </p:nvPicPr>
        <p:blipFill>
          <a:blip r:embed="rId2"/>
          <a:stretch>
            <a:fillRect/>
          </a:stretch>
        </p:blipFill>
        <p:spPr>
          <a:xfrm>
            <a:off x="518160" y="843995"/>
            <a:ext cx="7958018" cy="5305345"/>
          </a:xfrm>
          <a:prstGeom prst="rect">
            <a:avLst/>
          </a:prstGeom>
        </p:spPr>
      </p:pic>
    </p:spTree>
    <p:extLst>
      <p:ext uri="{BB962C8B-B14F-4D97-AF65-F5344CB8AC3E}">
        <p14:creationId xmlns:p14="http://schemas.microsoft.com/office/powerpoint/2010/main" val="41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62529-CEDC-64C2-4B2F-233933D02051}"/>
              </a:ext>
            </a:extLst>
          </p:cNvPr>
          <p:cNvSpPr>
            <a:spLocks noGrp="1"/>
          </p:cNvSpPr>
          <p:nvPr>
            <p:ph type="title"/>
          </p:nvPr>
        </p:nvSpPr>
        <p:spPr>
          <a:xfrm>
            <a:off x="512956" y="609600"/>
            <a:ext cx="8761046" cy="438615"/>
          </a:xfrm>
        </p:spPr>
        <p:txBody>
          <a:bodyPr>
            <a:normAutofit fontScale="90000"/>
          </a:bodyPr>
          <a:lstStyle/>
          <a:p>
            <a:r>
              <a:rPr lang="fr-FR" dirty="0"/>
              <a:t>Use case : Authentification</a:t>
            </a:r>
          </a:p>
        </p:txBody>
      </p:sp>
      <p:pic>
        <p:nvPicPr>
          <p:cNvPr id="7" name="Espace réservé du contenu 6">
            <a:extLst>
              <a:ext uri="{FF2B5EF4-FFF2-40B4-BE49-F238E27FC236}">
                <a16:creationId xmlns:a16="http://schemas.microsoft.com/office/drawing/2014/main" id="{CB91D2F5-E4C5-C610-3F8B-F80743251A75}"/>
              </a:ext>
            </a:extLst>
          </p:cNvPr>
          <p:cNvPicPr>
            <a:picLocks noGrp="1" noChangeAspect="1"/>
          </p:cNvPicPr>
          <p:nvPr>
            <p:ph idx="1"/>
          </p:nvPr>
        </p:nvPicPr>
        <p:blipFill>
          <a:blip r:embed="rId2"/>
          <a:stretch>
            <a:fillRect/>
          </a:stretch>
        </p:blipFill>
        <p:spPr>
          <a:xfrm>
            <a:off x="692273" y="1213945"/>
            <a:ext cx="8466082" cy="5644055"/>
          </a:xfrm>
        </p:spPr>
      </p:pic>
    </p:spTree>
    <p:extLst>
      <p:ext uri="{BB962C8B-B14F-4D97-AF65-F5344CB8AC3E}">
        <p14:creationId xmlns:p14="http://schemas.microsoft.com/office/powerpoint/2010/main" val="183086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62529-CEDC-64C2-4B2F-233933D02051}"/>
              </a:ext>
            </a:extLst>
          </p:cNvPr>
          <p:cNvSpPr>
            <a:spLocks noGrp="1"/>
          </p:cNvSpPr>
          <p:nvPr>
            <p:ph type="title"/>
          </p:nvPr>
        </p:nvSpPr>
        <p:spPr>
          <a:xfrm>
            <a:off x="512956" y="609600"/>
            <a:ext cx="8761046" cy="438615"/>
          </a:xfrm>
        </p:spPr>
        <p:txBody>
          <a:bodyPr>
            <a:normAutofit fontScale="90000"/>
          </a:bodyPr>
          <a:lstStyle/>
          <a:p>
            <a:r>
              <a:rPr lang="fr-FR" dirty="0"/>
              <a:t>Use case : </a:t>
            </a:r>
            <a:r>
              <a:rPr lang="fr-FR" dirty="0" err="1"/>
              <a:t>Calendar</a:t>
            </a:r>
            <a:endParaRPr lang="fr-FR" dirty="0"/>
          </a:p>
        </p:txBody>
      </p:sp>
      <p:pic>
        <p:nvPicPr>
          <p:cNvPr id="5" name="Espace réservé du contenu 4">
            <a:extLst>
              <a:ext uri="{FF2B5EF4-FFF2-40B4-BE49-F238E27FC236}">
                <a16:creationId xmlns:a16="http://schemas.microsoft.com/office/drawing/2014/main" id="{0E9C3CB5-F163-C259-9679-523EC82BADEA}"/>
              </a:ext>
            </a:extLst>
          </p:cNvPr>
          <p:cNvPicPr>
            <a:picLocks noGrp="1" noChangeAspect="1"/>
          </p:cNvPicPr>
          <p:nvPr>
            <p:ph idx="1"/>
          </p:nvPr>
        </p:nvPicPr>
        <p:blipFill>
          <a:blip r:embed="rId2"/>
          <a:stretch>
            <a:fillRect/>
          </a:stretch>
        </p:blipFill>
        <p:spPr>
          <a:xfrm>
            <a:off x="233629" y="1381537"/>
            <a:ext cx="9123087" cy="3421157"/>
          </a:xfrm>
        </p:spPr>
      </p:pic>
    </p:spTree>
    <p:extLst>
      <p:ext uri="{BB962C8B-B14F-4D97-AF65-F5344CB8AC3E}">
        <p14:creationId xmlns:p14="http://schemas.microsoft.com/office/powerpoint/2010/main" val="298255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62529-CEDC-64C2-4B2F-233933D02051}"/>
              </a:ext>
            </a:extLst>
          </p:cNvPr>
          <p:cNvSpPr>
            <a:spLocks noGrp="1"/>
          </p:cNvSpPr>
          <p:nvPr>
            <p:ph type="title"/>
          </p:nvPr>
        </p:nvSpPr>
        <p:spPr>
          <a:xfrm>
            <a:off x="512956" y="609600"/>
            <a:ext cx="8761046" cy="438615"/>
          </a:xfrm>
        </p:spPr>
        <p:txBody>
          <a:bodyPr>
            <a:normAutofit fontScale="90000"/>
          </a:bodyPr>
          <a:lstStyle/>
          <a:p>
            <a:r>
              <a:rPr lang="fr-FR" dirty="0"/>
              <a:t>Use case : </a:t>
            </a:r>
            <a:r>
              <a:rPr lang="fr-FR" dirty="0" err="1"/>
              <a:t>Retrieve</a:t>
            </a:r>
            <a:r>
              <a:rPr lang="fr-FR" dirty="0"/>
              <a:t> </a:t>
            </a:r>
            <a:r>
              <a:rPr lang="fr-FR" dirty="0" err="1"/>
              <a:t>specific</a:t>
            </a:r>
            <a:r>
              <a:rPr lang="fr-FR" dirty="0"/>
              <a:t> information</a:t>
            </a:r>
          </a:p>
        </p:txBody>
      </p:sp>
      <p:pic>
        <p:nvPicPr>
          <p:cNvPr id="5" name="Espace réservé du contenu 4">
            <a:extLst>
              <a:ext uri="{FF2B5EF4-FFF2-40B4-BE49-F238E27FC236}">
                <a16:creationId xmlns:a16="http://schemas.microsoft.com/office/drawing/2014/main" id="{72771623-5B45-C71D-73C2-B330045D464C}"/>
              </a:ext>
            </a:extLst>
          </p:cNvPr>
          <p:cNvPicPr>
            <a:picLocks noGrp="1" noChangeAspect="1"/>
          </p:cNvPicPr>
          <p:nvPr>
            <p:ph idx="1"/>
          </p:nvPr>
        </p:nvPicPr>
        <p:blipFill>
          <a:blip r:embed="rId2"/>
          <a:stretch>
            <a:fillRect/>
          </a:stretch>
        </p:blipFill>
        <p:spPr>
          <a:xfrm>
            <a:off x="798896" y="1637685"/>
            <a:ext cx="7546211" cy="5220315"/>
          </a:xfrm>
        </p:spPr>
      </p:pic>
    </p:spTree>
    <p:extLst>
      <p:ext uri="{BB962C8B-B14F-4D97-AF65-F5344CB8AC3E}">
        <p14:creationId xmlns:p14="http://schemas.microsoft.com/office/powerpoint/2010/main" val="143594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62529-CEDC-64C2-4B2F-233933D02051}"/>
              </a:ext>
            </a:extLst>
          </p:cNvPr>
          <p:cNvSpPr>
            <a:spLocks noGrp="1"/>
          </p:cNvSpPr>
          <p:nvPr>
            <p:ph type="title"/>
          </p:nvPr>
        </p:nvSpPr>
        <p:spPr>
          <a:xfrm>
            <a:off x="414649" y="593834"/>
            <a:ext cx="9359972" cy="525518"/>
          </a:xfrm>
        </p:spPr>
        <p:txBody>
          <a:bodyPr>
            <a:normAutofit fontScale="90000"/>
          </a:bodyPr>
          <a:lstStyle/>
          <a:p>
            <a:r>
              <a:rPr lang="fr-FR" dirty="0"/>
              <a:t>Use case : </a:t>
            </a:r>
            <a:r>
              <a:rPr lang="fr-FR" dirty="0" err="1"/>
              <a:t>Summarize</a:t>
            </a:r>
            <a:r>
              <a:rPr lang="fr-FR" dirty="0"/>
              <a:t> document/information</a:t>
            </a:r>
          </a:p>
        </p:txBody>
      </p:sp>
      <p:pic>
        <p:nvPicPr>
          <p:cNvPr id="7" name="Espace réservé du contenu 6">
            <a:extLst>
              <a:ext uri="{FF2B5EF4-FFF2-40B4-BE49-F238E27FC236}">
                <a16:creationId xmlns:a16="http://schemas.microsoft.com/office/drawing/2014/main" id="{86226735-4FE5-659B-B3B5-A3975035C898}"/>
              </a:ext>
            </a:extLst>
          </p:cNvPr>
          <p:cNvPicPr>
            <a:picLocks noGrp="1" noChangeAspect="1"/>
          </p:cNvPicPr>
          <p:nvPr>
            <p:ph idx="1"/>
          </p:nvPr>
        </p:nvPicPr>
        <p:blipFill>
          <a:blip r:embed="rId2"/>
          <a:stretch>
            <a:fillRect/>
          </a:stretch>
        </p:blipFill>
        <p:spPr>
          <a:xfrm>
            <a:off x="510970" y="1119352"/>
            <a:ext cx="7717221" cy="5144814"/>
          </a:xfrm>
        </p:spPr>
      </p:pic>
    </p:spTree>
    <p:extLst>
      <p:ext uri="{BB962C8B-B14F-4D97-AF65-F5344CB8AC3E}">
        <p14:creationId xmlns:p14="http://schemas.microsoft.com/office/powerpoint/2010/main" val="195131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62529-CEDC-64C2-4B2F-233933D02051}"/>
              </a:ext>
            </a:extLst>
          </p:cNvPr>
          <p:cNvSpPr>
            <a:spLocks noGrp="1"/>
          </p:cNvSpPr>
          <p:nvPr>
            <p:ph type="title"/>
          </p:nvPr>
        </p:nvSpPr>
        <p:spPr>
          <a:xfrm>
            <a:off x="512956" y="609600"/>
            <a:ext cx="8761046" cy="438615"/>
          </a:xfrm>
        </p:spPr>
        <p:txBody>
          <a:bodyPr>
            <a:normAutofit fontScale="90000"/>
          </a:bodyPr>
          <a:lstStyle/>
          <a:p>
            <a:r>
              <a:rPr lang="fr-FR" dirty="0"/>
              <a:t>Use case : </a:t>
            </a:r>
            <a:r>
              <a:rPr lang="fr-FR" dirty="0" err="1"/>
              <a:t>Send</a:t>
            </a:r>
            <a:r>
              <a:rPr lang="fr-FR" dirty="0"/>
              <a:t> Notification</a:t>
            </a:r>
          </a:p>
        </p:txBody>
      </p:sp>
      <p:pic>
        <p:nvPicPr>
          <p:cNvPr id="7" name="Espace réservé du contenu 6">
            <a:extLst>
              <a:ext uri="{FF2B5EF4-FFF2-40B4-BE49-F238E27FC236}">
                <a16:creationId xmlns:a16="http://schemas.microsoft.com/office/drawing/2014/main" id="{51284940-37D4-F570-68B2-B75233E743E5}"/>
              </a:ext>
            </a:extLst>
          </p:cNvPr>
          <p:cNvPicPr>
            <a:picLocks noGrp="1" noChangeAspect="1"/>
          </p:cNvPicPr>
          <p:nvPr>
            <p:ph idx="1"/>
          </p:nvPr>
        </p:nvPicPr>
        <p:blipFill>
          <a:blip r:embed="rId2"/>
          <a:stretch>
            <a:fillRect/>
          </a:stretch>
        </p:blipFill>
        <p:spPr>
          <a:xfrm>
            <a:off x="1016924" y="1160795"/>
            <a:ext cx="6600305" cy="5280243"/>
          </a:xfrm>
        </p:spPr>
      </p:pic>
    </p:spTree>
    <p:extLst>
      <p:ext uri="{BB962C8B-B14F-4D97-AF65-F5344CB8AC3E}">
        <p14:creationId xmlns:p14="http://schemas.microsoft.com/office/powerpoint/2010/main" val="332434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40AFE-998D-6B36-3ECA-EC720CF82A82}"/>
              </a:ext>
            </a:extLst>
          </p:cNvPr>
          <p:cNvSpPr>
            <a:spLocks noGrp="1"/>
          </p:cNvSpPr>
          <p:nvPr>
            <p:ph type="title"/>
          </p:nvPr>
        </p:nvSpPr>
        <p:spPr>
          <a:xfrm>
            <a:off x="114300" y="108741"/>
            <a:ext cx="9159702" cy="524859"/>
          </a:xfrm>
        </p:spPr>
        <p:txBody>
          <a:bodyPr>
            <a:normAutofit fontScale="90000"/>
          </a:bodyPr>
          <a:lstStyle/>
          <a:p>
            <a:r>
              <a:rPr lang="fr-FR" dirty="0"/>
              <a:t>UML Innovative Pro Assistant Use case</a:t>
            </a:r>
          </a:p>
        </p:txBody>
      </p:sp>
      <p:pic>
        <p:nvPicPr>
          <p:cNvPr id="5" name="Espace réservé du contenu 4">
            <a:extLst>
              <a:ext uri="{FF2B5EF4-FFF2-40B4-BE49-F238E27FC236}">
                <a16:creationId xmlns:a16="http://schemas.microsoft.com/office/drawing/2014/main" id="{188C3C69-A3DF-EDC5-5621-185914A69874}"/>
              </a:ext>
            </a:extLst>
          </p:cNvPr>
          <p:cNvPicPr>
            <a:picLocks noGrp="1" noChangeAspect="1"/>
          </p:cNvPicPr>
          <p:nvPr>
            <p:ph idx="1"/>
          </p:nvPr>
        </p:nvPicPr>
        <p:blipFill>
          <a:blip r:embed="rId2"/>
          <a:stretch>
            <a:fillRect/>
          </a:stretch>
        </p:blipFill>
        <p:spPr>
          <a:xfrm>
            <a:off x="694848" y="633600"/>
            <a:ext cx="6739200" cy="6115659"/>
          </a:xfrm>
        </p:spPr>
      </p:pic>
    </p:spTree>
    <p:extLst>
      <p:ext uri="{BB962C8B-B14F-4D97-AF65-F5344CB8AC3E}">
        <p14:creationId xmlns:p14="http://schemas.microsoft.com/office/powerpoint/2010/main" val="85687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5F402-A418-2830-5AF9-64E133A38A88}"/>
              </a:ext>
            </a:extLst>
          </p:cNvPr>
          <p:cNvSpPr>
            <a:spLocks noGrp="1"/>
          </p:cNvSpPr>
          <p:nvPr>
            <p:ph type="title"/>
          </p:nvPr>
        </p:nvSpPr>
        <p:spPr>
          <a:xfrm>
            <a:off x="108066" y="99754"/>
            <a:ext cx="8995830" cy="421614"/>
          </a:xfrm>
        </p:spPr>
        <p:txBody>
          <a:bodyPr>
            <a:normAutofit fontScale="90000"/>
          </a:bodyPr>
          <a:lstStyle/>
          <a:p>
            <a:r>
              <a:rPr lang="fr-FR" sz="3100" dirty="0"/>
              <a:t>Example prompt(1)</a:t>
            </a:r>
            <a:br>
              <a:rPr lang="fr-FR" sz="3100" dirty="0"/>
            </a:br>
            <a:br>
              <a:rPr lang="fr-FR" dirty="0"/>
            </a:br>
            <a:endParaRPr lang="fr-FR" dirty="0"/>
          </a:p>
        </p:txBody>
      </p:sp>
      <p:sp>
        <p:nvSpPr>
          <p:cNvPr id="3" name="Espace réservé du contenu 2">
            <a:extLst>
              <a:ext uri="{FF2B5EF4-FFF2-40B4-BE49-F238E27FC236}">
                <a16:creationId xmlns:a16="http://schemas.microsoft.com/office/drawing/2014/main" id="{F92C727F-169D-593C-5C5A-36CF029A246C}"/>
              </a:ext>
            </a:extLst>
          </p:cNvPr>
          <p:cNvSpPr>
            <a:spLocks noGrp="1"/>
          </p:cNvSpPr>
          <p:nvPr>
            <p:ph idx="1"/>
          </p:nvPr>
        </p:nvSpPr>
        <p:spPr>
          <a:xfrm>
            <a:off x="108066" y="616226"/>
            <a:ext cx="9165936" cy="5425137"/>
          </a:xfrm>
        </p:spPr>
        <p:txBody>
          <a:bodyPr>
            <a:normAutofit/>
          </a:bodyPr>
          <a:lstStyle/>
          <a:p>
            <a:pPr marL="0" indent="0">
              <a:buNone/>
            </a:pPr>
            <a:r>
              <a:rPr lang="en-US" b="1" kern="100" dirty="0">
                <a:latin typeface="Calibri" panose="020F0502020204030204" pitchFamily="34" charset="0"/>
                <a:ea typeface="Calibri" panose="020F0502020204030204" pitchFamily="34" charset="0"/>
                <a:cs typeface="Times New Roman" panose="02020603050405020304" pitchFamily="18" charset="0"/>
              </a:rPr>
              <a:t>Feature : Schedule Meeting</a:t>
            </a:r>
          </a:p>
          <a:p>
            <a:pPr marL="0" indent="0">
              <a:buNone/>
            </a:pP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Scenario:</a:t>
            </a: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fr-CH"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are a proficient assistant with the goal of helping employees in an insurance company 	in their daily tasks. One of your features is that you can help employees schedule meetings 	between them and their coworkers, by setting the meeting in a database and sending a 	notification to all the participants of the meeting.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To do so, an employee has to provide 	you with a date, time, the meeting title, room number (rooms go from 1 to 999) and the 	other participants that will attend the meeting and receive the notification</a:t>
            </a:r>
            <a:endParaRPr lang="fr-CH" dirty="0"/>
          </a:p>
          <a:p>
            <a:pPr marL="0" indent="0" algn="just">
              <a:buNone/>
            </a:pPr>
            <a:endParaRPr lang="fr-CH"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endParaRPr>
          </a:p>
          <a:p>
            <a:pPr marL="0" indent="0" algn="just">
              <a:buNone/>
            </a:pPr>
            <a:r>
              <a:rPr lang="en-US" sz="18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Prompt:</a:t>
            </a: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am Markus an employee with the status of Project Manager at this insurance company 	and 	prompts you with this</a:t>
            </a:r>
          </a:p>
          <a:p>
            <a:pPr marL="0" indent="0" algn="just">
              <a:buNone/>
            </a:pPr>
            <a:r>
              <a:rPr lang="en-US" b="1" kern="100" dirty="0">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tx1"/>
                </a:solidFill>
                <a:latin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 would like to schedule a meeting between me, Johana, Ravi and Nelly, the title of the 	meeting should be "advancement of the current project" and it should be scheduled for 	the 12th of December at 15h00 in the room 101.</a:t>
            </a:r>
            <a:r>
              <a:rPr lang="fr-FR" sz="1800" b="1" dirty="0">
                <a:solidFill>
                  <a:schemeClr val="tx1"/>
                </a:solidFill>
                <a:latin typeface="Calibri" panose="020F0502020204030204" pitchFamily="34" charset="0"/>
                <a:cs typeface="Calibri" panose="020F0502020204030204" pitchFamily="34" charset="0"/>
              </a:rPr>
              <a:t> </a:t>
            </a:r>
            <a:r>
              <a:rPr lang="fr-FR" sz="1800" dirty="0">
                <a:solidFill>
                  <a:schemeClr val="tx1"/>
                </a:solidFill>
                <a:latin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How do you proceed to help me in the best way? </a:t>
            </a:r>
            <a:endParaRPr lang="fr-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fr-CH" b="1"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fr-FR" dirty="0"/>
          </a:p>
        </p:txBody>
      </p:sp>
    </p:spTree>
    <p:extLst>
      <p:ext uri="{BB962C8B-B14F-4D97-AF65-F5344CB8AC3E}">
        <p14:creationId xmlns:p14="http://schemas.microsoft.com/office/powerpoint/2010/main" val="412743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0AA477-55CC-2B45-A3B1-5002F322D414}"/>
              </a:ext>
            </a:extLst>
          </p:cNvPr>
          <p:cNvSpPr>
            <a:spLocks noGrp="1"/>
          </p:cNvSpPr>
          <p:nvPr>
            <p:ph idx="1"/>
          </p:nvPr>
        </p:nvSpPr>
        <p:spPr>
          <a:xfrm>
            <a:off x="0" y="1"/>
            <a:ext cx="10505208" cy="7076660"/>
          </a:xfrm>
        </p:spPr>
        <p:txBody>
          <a:bodyPr>
            <a:normAutofit fontScale="92500" lnSpcReduction="10000"/>
          </a:bodyPr>
          <a:lstStyle/>
          <a:p>
            <a:pPr marL="0" indent="0">
              <a:buNone/>
            </a:pPr>
            <a:endParaRPr lang="en-US" sz="19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endParaRPr>
          </a:p>
          <a:p>
            <a:pPr marL="0" indent="0">
              <a:buNone/>
            </a:pPr>
            <a:r>
              <a:rPr lang="en-US" sz="1900" b="1" u="sng" kern="100" dirty="0">
                <a:solidFill>
                  <a:srgbClr val="000000"/>
                </a:solidFill>
                <a:effectLst/>
                <a:uFill>
                  <a:solidFill>
                    <a:srgbClr val="FF0000"/>
                  </a:solidFill>
                </a:uFill>
                <a:latin typeface="Calibri" panose="020F0502020204030204" pitchFamily="34" charset="0"/>
                <a:ea typeface="Calibri" panose="020F0502020204030204" pitchFamily="34" charset="0"/>
                <a:cs typeface="Times New Roman (Corps CS)"/>
              </a:rPr>
              <a:t>Response:</a:t>
            </a:r>
          </a:p>
          <a:p>
            <a:pPr marL="0" indent="0">
              <a:buNone/>
            </a:pPr>
            <a:r>
              <a:rPr lang="fr-FR" sz="1900" dirty="0">
                <a:solidFill>
                  <a:schemeClr val="tx1"/>
                </a:solidFill>
                <a:latin typeface="Calibri" panose="020F0502020204030204" pitchFamily="34" charset="0"/>
                <a:cs typeface="Calibri" panose="020F0502020204030204" pitchFamily="34" charset="0"/>
              </a:rPr>
              <a:t>« As an assistant, I </a:t>
            </a:r>
            <a:r>
              <a:rPr lang="fr-FR" sz="1900" dirty="0" err="1">
                <a:solidFill>
                  <a:schemeClr val="tx1"/>
                </a:solidFill>
                <a:latin typeface="Calibri" panose="020F0502020204030204" pitchFamily="34" charset="0"/>
                <a:cs typeface="Calibri" panose="020F0502020204030204" pitchFamily="34" charset="0"/>
              </a:rPr>
              <a:t>would</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proceed</a:t>
            </a:r>
            <a:r>
              <a:rPr lang="fr-FR" sz="1900" dirty="0">
                <a:solidFill>
                  <a:schemeClr val="tx1"/>
                </a:solidFill>
                <a:latin typeface="Calibri" panose="020F0502020204030204" pitchFamily="34" charset="0"/>
                <a:cs typeface="Calibri" panose="020F0502020204030204" pitchFamily="34" charset="0"/>
              </a:rPr>
              <a:t> to help </a:t>
            </a:r>
            <a:r>
              <a:rPr lang="fr-FR" sz="1900" dirty="0" err="1">
                <a:solidFill>
                  <a:schemeClr val="tx1"/>
                </a:solidFill>
                <a:latin typeface="Calibri" panose="020F0502020204030204" pitchFamily="34" charset="0"/>
                <a:cs typeface="Calibri" panose="020F0502020204030204" pitchFamily="34" charset="0"/>
              </a:rPr>
              <a:t>you</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schedule</a:t>
            </a:r>
            <a:r>
              <a:rPr lang="fr-FR" sz="1900" dirty="0">
                <a:solidFill>
                  <a:schemeClr val="tx1"/>
                </a:solidFill>
                <a:latin typeface="Calibri" panose="020F0502020204030204" pitchFamily="34" charset="0"/>
                <a:cs typeface="Calibri" panose="020F0502020204030204" pitchFamily="34" charset="0"/>
              </a:rPr>
              <a:t> the meeting as </a:t>
            </a:r>
            <a:r>
              <a:rPr lang="fr-FR" sz="1900" dirty="0" err="1">
                <a:solidFill>
                  <a:schemeClr val="tx1"/>
                </a:solidFill>
                <a:latin typeface="Calibri" panose="020F0502020204030204" pitchFamily="34" charset="0"/>
                <a:cs typeface="Calibri" panose="020F0502020204030204" pitchFamily="34" charset="0"/>
              </a:rPr>
              <a:t>follows</a:t>
            </a:r>
            <a:r>
              <a:rPr lang="fr-FR" sz="1900" dirty="0">
                <a:solidFill>
                  <a:schemeClr val="tx1"/>
                </a:solidFill>
                <a:latin typeface="Calibri" panose="020F0502020204030204" pitchFamily="34" charset="0"/>
                <a:cs typeface="Calibri" panose="020F0502020204030204" pitchFamily="34" charset="0"/>
              </a:rPr>
              <a:t> :</a:t>
            </a:r>
          </a:p>
          <a:p>
            <a:pPr marL="0" indent="0" algn="just">
              <a:buNone/>
            </a:pPr>
            <a:r>
              <a:rPr lang="fr-FR" sz="1900" dirty="0">
                <a:solidFill>
                  <a:schemeClr val="tx1"/>
                </a:solidFill>
                <a:latin typeface="Calibri" panose="020F0502020204030204" pitchFamily="34" charset="0"/>
                <a:cs typeface="Calibri" panose="020F0502020204030204" pitchFamily="34" charset="0"/>
              </a:rPr>
              <a:t>	1.	</a:t>
            </a:r>
            <a:r>
              <a:rPr lang="fr-FR" sz="1900" b="1" dirty="0" err="1">
                <a:solidFill>
                  <a:schemeClr val="tx1"/>
                </a:solidFill>
                <a:latin typeface="Calibri" panose="020F0502020204030204" pitchFamily="34" charset="0"/>
                <a:cs typeface="Calibri" panose="020F0502020204030204" pitchFamily="34" charset="0"/>
              </a:rPr>
              <a:t>Confirm</a:t>
            </a:r>
            <a:r>
              <a:rPr lang="fr-FR" sz="1900" b="1" dirty="0">
                <a:solidFill>
                  <a:schemeClr val="tx1"/>
                </a:solidFill>
                <a:latin typeface="Calibri" panose="020F0502020204030204" pitchFamily="34" charset="0"/>
                <a:cs typeface="Calibri" panose="020F0502020204030204" pitchFamily="34" charset="0"/>
              </a:rPr>
              <a:t> the meeting </a:t>
            </a:r>
            <a:r>
              <a:rPr lang="fr-FR" sz="1900" b="1" dirty="0" err="1">
                <a:solidFill>
                  <a:schemeClr val="tx1"/>
                </a:solidFill>
                <a:latin typeface="Calibri" panose="020F0502020204030204" pitchFamily="34" charset="0"/>
                <a:cs typeface="Calibri" panose="020F0502020204030204" pitchFamily="34" charset="0"/>
              </a:rPr>
              <a:t>details</a:t>
            </a:r>
            <a:r>
              <a:rPr lang="fr-FR" sz="1900" b="1" dirty="0">
                <a:solidFill>
                  <a:schemeClr val="tx1"/>
                </a:solidFill>
                <a:latin typeface="Calibri" panose="020F0502020204030204" pitchFamily="34" charset="0"/>
                <a:cs typeface="Calibri" panose="020F0502020204030204" pitchFamily="34" charset="0"/>
              </a:rPr>
              <a:t> </a:t>
            </a:r>
            <a:r>
              <a:rPr lang="fr-FR" sz="1900" dirty="0">
                <a:solidFill>
                  <a:schemeClr val="tx1"/>
                </a:solidFill>
                <a:latin typeface="Calibri" panose="020F0502020204030204" pitchFamily="34" charset="0"/>
                <a:cs typeface="Calibri" panose="020F0502020204030204" pitchFamily="34" charset="0"/>
              </a:rPr>
              <a:t>: To </a:t>
            </a:r>
            <a:r>
              <a:rPr lang="fr-FR" sz="1900" dirty="0" err="1">
                <a:solidFill>
                  <a:schemeClr val="tx1"/>
                </a:solidFill>
                <a:latin typeface="Calibri" panose="020F0502020204030204" pitchFamily="34" charset="0"/>
                <a:cs typeface="Calibri" panose="020F0502020204030204" pitchFamily="34" charset="0"/>
              </a:rPr>
              <a:t>ensure</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accuracy</a:t>
            </a:r>
            <a:r>
              <a:rPr lang="fr-FR" sz="1900" dirty="0">
                <a:solidFill>
                  <a:schemeClr val="tx1"/>
                </a:solidFill>
                <a:latin typeface="Calibri" panose="020F0502020204030204" pitchFamily="34" charset="0"/>
                <a:cs typeface="Calibri" panose="020F0502020204030204" pitchFamily="34" charset="0"/>
              </a:rPr>
              <a:t>, I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verify</a:t>
            </a:r>
            <a:r>
              <a:rPr lang="fr-FR" sz="1900" dirty="0">
                <a:solidFill>
                  <a:schemeClr val="tx1"/>
                </a:solidFill>
                <a:latin typeface="Calibri" panose="020F0502020204030204" pitchFamily="34" charset="0"/>
                <a:cs typeface="Calibri" panose="020F0502020204030204" pitchFamily="34" charset="0"/>
              </a:rPr>
              <a:t> the </a:t>
            </a:r>
            <a:r>
              <a:rPr lang="fr-FR" sz="1900" dirty="0" err="1">
                <a:solidFill>
                  <a:schemeClr val="tx1"/>
                </a:solidFill>
                <a:latin typeface="Calibri" panose="020F0502020204030204" pitchFamily="34" charset="0"/>
                <a:cs typeface="Calibri" panose="020F0502020204030204" pitchFamily="34" charset="0"/>
              </a:rPr>
              <a:t>details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you</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provided</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According</a:t>
            </a:r>
            <a:r>
              <a:rPr lang="fr-FR" sz="1900" dirty="0">
                <a:solidFill>
                  <a:schemeClr val="tx1"/>
                </a:solidFill>
                <a:latin typeface="Calibri" panose="020F0502020204030204" pitchFamily="34" charset="0"/>
                <a:cs typeface="Calibri" panose="020F0502020204030204" pitchFamily="34" charset="0"/>
              </a:rPr>
              <a:t> to </a:t>
            </a:r>
            <a:r>
              <a:rPr lang="fr-FR" sz="1900" dirty="0" err="1">
                <a:solidFill>
                  <a:schemeClr val="tx1"/>
                </a:solidFill>
                <a:latin typeface="Calibri" panose="020F0502020204030204" pitchFamily="34" charset="0"/>
                <a:cs typeface="Calibri" panose="020F0502020204030204" pitchFamily="34" charset="0"/>
              </a:rPr>
              <a:t>your</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request</a:t>
            </a:r>
            <a:r>
              <a:rPr lang="fr-FR" sz="1900" dirty="0">
                <a:solidFill>
                  <a:schemeClr val="tx1"/>
                </a:solidFill>
                <a:latin typeface="Calibri" panose="020F0502020204030204" pitchFamily="34" charset="0"/>
                <a:cs typeface="Calibri" panose="020F0502020204030204" pitchFamily="34" charset="0"/>
              </a:rPr>
              <a:t>, the meeting </a:t>
            </a:r>
            <a:r>
              <a:rPr lang="fr-FR" sz="1900" dirty="0" err="1">
                <a:solidFill>
                  <a:schemeClr val="tx1"/>
                </a:solidFill>
                <a:latin typeface="Calibri" panose="020F0502020204030204" pitchFamily="34" charset="0"/>
                <a:cs typeface="Calibri" panose="020F0502020204030204" pitchFamily="34" charset="0"/>
              </a:rPr>
              <a:t>is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named</a:t>
            </a:r>
            <a:r>
              <a:rPr lang="fr-FR" sz="1900" dirty="0">
                <a:solidFill>
                  <a:schemeClr val="tx1"/>
                </a:solidFill>
                <a:latin typeface="Calibri" panose="020F0502020204030204" pitchFamily="34" charset="0"/>
                <a:cs typeface="Calibri" panose="020F0502020204030204" pitchFamily="34" charset="0"/>
              </a:rPr>
              <a:t> « </a:t>
            </a:r>
            <a:r>
              <a:rPr lang="fr-FR" sz="1900" dirty="0" err="1">
                <a:solidFill>
                  <a:schemeClr val="tx1"/>
                </a:solidFill>
                <a:latin typeface="Calibri" panose="020F0502020204030204" pitchFamily="34" charset="0"/>
                <a:cs typeface="Calibri" panose="020F0502020204030204" pitchFamily="34" charset="0"/>
              </a:rPr>
              <a:t>advancement</a:t>
            </a:r>
            <a:r>
              <a:rPr lang="fr-FR" sz="1900" dirty="0">
                <a:solidFill>
                  <a:schemeClr val="tx1"/>
                </a:solidFill>
                <a:latin typeface="Calibri" panose="020F0502020204030204" pitchFamily="34" charset="0"/>
                <a:cs typeface="Calibri" panose="020F0502020204030204" pitchFamily="34" charset="0"/>
              </a:rPr>
              <a:t> of the 						</a:t>
            </a:r>
            <a:r>
              <a:rPr lang="fr-FR" sz="1900" dirty="0" err="1">
                <a:solidFill>
                  <a:schemeClr val="tx1"/>
                </a:solidFill>
                <a:latin typeface="Calibri" panose="020F0502020204030204" pitchFamily="34" charset="0"/>
                <a:cs typeface="Calibri" panose="020F0502020204030204" pitchFamily="34" charset="0"/>
              </a:rPr>
              <a:t>current</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project</a:t>
            </a:r>
            <a:r>
              <a:rPr lang="fr-FR" sz="1900" dirty="0">
                <a:solidFill>
                  <a:schemeClr val="tx1"/>
                </a:solidFill>
                <a:latin typeface="Calibri" panose="020F0502020204030204" pitchFamily="34" charset="0"/>
                <a:cs typeface="Calibri" panose="020F0502020204030204" pitchFamily="34" charset="0"/>
              </a:rPr>
              <a:t> » and </a:t>
            </a:r>
            <a:r>
              <a:rPr lang="fr-FR" sz="1900" dirty="0" err="1">
                <a:solidFill>
                  <a:schemeClr val="tx1"/>
                </a:solidFill>
                <a:latin typeface="Calibri" panose="020F0502020204030204" pitchFamily="34" charset="0"/>
                <a:cs typeface="Calibri" panose="020F0502020204030204" pitchFamily="34" charset="0"/>
              </a:rPr>
              <a:t>is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scheduled</a:t>
            </a:r>
            <a:r>
              <a:rPr lang="fr-FR" sz="1900" dirty="0">
                <a:solidFill>
                  <a:schemeClr val="tx1"/>
                </a:solidFill>
                <a:latin typeface="Calibri" panose="020F0502020204030204" pitchFamily="34" charset="0"/>
                <a:cs typeface="Calibri" panose="020F0502020204030204" pitchFamily="34" charset="0"/>
              </a:rPr>
              <a:t> for 12th </a:t>
            </a:r>
            <a:r>
              <a:rPr lang="fr-FR" sz="1900" dirty="0" err="1">
                <a:solidFill>
                  <a:schemeClr val="tx1"/>
                </a:solidFill>
                <a:latin typeface="Calibri" panose="020F0502020204030204" pitchFamily="34" charset="0"/>
                <a:cs typeface="Calibri" panose="020F0502020204030204" pitchFamily="34" charset="0"/>
              </a:rPr>
              <a:t>December</a:t>
            </a:r>
            <a:r>
              <a:rPr lang="fr-FR" sz="1900" dirty="0">
                <a:solidFill>
                  <a:schemeClr val="tx1"/>
                </a:solidFill>
                <a:latin typeface="Calibri" panose="020F0502020204030204" pitchFamily="34" charset="0"/>
                <a:cs typeface="Calibri" panose="020F0502020204030204" pitchFamily="34" charset="0"/>
              </a:rPr>
              <a:t> at 15h00 in room 101.							The </a:t>
            </a:r>
            <a:r>
              <a:rPr lang="fr-FR" sz="1900" dirty="0" err="1">
                <a:solidFill>
                  <a:schemeClr val="tx1"/>
                </a:solidFill>
                <a:latin typeface="Calibri" panose="020F0502020204030204" pitchFamily="34" charset="0"/>
                <a:cs typeface="Calibri" panose="020F0502020204030204" pitchFamily="34" charset="0"/>
              </a:rPr>
              <a:t>attendees</a:t>
            </a:r>
            <a:r>
              <a:rPr lang="fr-FR" sz="1900" dirty="0">
                <a:solidFill>
                  <a:schemeClr val="tx1"/>
                </a:solidFill>
                <a:latin typeface="Calibri" panose="020F0502020204030204" pitchFamily="34" charset="0"/>
                <a:cs typeface="Calibri" panose="020F0502020204030204" pitchFamily="34" charset="0"/>
              </a:rPr>
              <a:t> are </a:t>
            </a:r>
            <a:r>
              <a:rPr lang="fr-FR" sz="1900" dirty="0" err="1">
                <a:solidFill>
                  <a:schemeClr val="tx1"/>
                </a:solidFill>
                <a:latin typeface="Calibri" panose="020F0502020204030204" pitchFamily="34" charset="0"/>
                <a:cs typeface="Calibri" panose="020F0502020204030204" pitchFamily="34" charset="0"/>
              </a:rPr>
              <a:t>yourself</a:t>
            </a:r>
            <a:r>
              <a:rPr lang="fr-FR" sz="1900" dirty="0">
                <a:solidFill>
                  <a:schemeClr val="tx1"/>
                </a:solidFill>
                <a:latin typeface="Calibri" panose="020F0502020204030204" pitchFamily="34" charset="0"/>
                <a:cs typeface="Calibri" panose="020F0502020204030204" pitchFamily="34" charset="0"/>
              </a:rPr>
              <a:t>, Johana, Ravi, and Nelly.</a:t>
            </a:r>
          </a:p>
          <a:p>
            <a:pPr marL="0" indent="0" algn="just">
              <a:buNone/>
            </a:pPr>
            <a:r>
              <a:rPr lang="fr-FR" sz="1900" dirty="0">
                <a:solidFill>
                  <a:schemeClr val="tx1"/>
                </a:solidFill>
                <a:latin typeface="Calibri" panose="020F0502020204030204" pitchFamily="34" charset="0"/>
                <a:cs typeface="Calibri" panose="020F0502020204030204" pitchFamily="34" charset="0"/>
              </a:rPr>
              <a:t>	2.	</a:t>
            </a:r>
            <a:r>
              <a:rPr lang="fr-FR" sz="1900" b="1" dirty="0">
                <a:solidFill>
                  <a:schemeClr val="tx1"/>
                </a:solidFill>
                <a:latin typeface="Calibri" panose="020F0502020204030204" pitchFamily="34" charset="0"/>
                <a:cs typeface="Calibri" panose="020F0502020204030204" pitchFamily="34" charset="0"/>
              </a:rPr>
              <a:t>Check </a:t>
            </a:r>
            <a:r>
              <a:rPr lang="fr-FR" sz="1900" b="1" dirty="0" err="1">
                <a:solidFill>
                  <a:schemeClr val="tx1"/>
                </a:solidFill>
                <a:latin typeface="Calibri" panose="020F0502020204030204" pitchFamily="34" charset="0"/>
                <a:cs typeface="Calibri" panose="020F0502020204030204" pitchFamily="34" charset="0"/>
              </a:rPr>
              <a:t>availability</a:t>
            </a:r>
            <a:r>
              <a:rPr lang="fr-FR" sz="1900" b="1" dirty="0">
                <a:solidFill>
                  <a:schemeClr val="tx1"/>
                </a:solidFill>
                <a:latin typeface="Calibri" panose="020F0502020204030204" pitchFamily="34" charset="0"/>
                <a:cs typeface="Calibri" panose="020F0502020204030204" pitchFamily="34" charset="0"/>
              </a:rPr>
              <a:t> </a:t>
            </a:r>
            <a:r>
              <a:rPr lang="fr-FR" sz="1900" dirty="0">
                <a:solidFill>
                  <a:schemeClr val="tx1"/>
                </a:solidFill>
                <a:latin typeface="Calibri" panose="020F0502020204030204" pitchFamily="34" charset="0"/>
                <a:cs typeface="Calibri" panose="020F0502020204030204" pitchFamily="34" charset="0"/>
              </a:rPr>
              <a:t>: I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check the </a:t>
            </a:r>
            <a:r>
              <a:rPr lang="fr-FR" sz="1900" dirty="0" err="1">
                <a:solidFill>
                  <a:schemeClr val="tx1"/>
                </a:solidFill>
                <a:latin typeface="Calibri" panose="020F0502020204030204" pitchFamily="34" charset="0"/>
                <a:cs typeface="Calibri" panose="020F0502020204030204" pitchFamily="34" charset="0"/>
              </a:rPr>
              <a:t>availability</a:t>
            </a:r>
            <a:r>
              <a:rPr lang="fr-FR" sz="1900" dirty="0">
                <a:solidFill>
                  <a:schemeClr val="tx1"/>
                </a:solidFill>
                <a:latin typeface="Calibri" panose="020F0502020204030204" pitchFamily="34" charset="0"/>
                <a:cs typeface="Calibri" panose="020F0502020204030204" pitchFamily="34" charset="0"/>
              </a:rPr>
              <a:t> of the </a:t>
            </a:r>
            <a:r>
              <a:rPr lang="fr-FR" sz="1900" dirty="0" err="1">
                <a:solidFill>
                  <a:schemeClr val="tx1"/>
                </a:solidFill>
                <a:latin typeface="Calibri" panose="020F0502020204030204" pitchFamily="34" charset="0"/>
                <a:cs typeface="Calibri" panose="020F0502020204030204" pitchFamily="34" charset="0"/>
              </a:rPr>
              <a:t>attendees</a:t>
            </a:r>
            <a:r>
              <a:rPr lang="fr-FR" sz="1900" dirty="0">
                <a:solidFill>
                  <a:schemeClr val="tx1"/>
                </a:solidFill>
                <a:latin typeface="Calibri" panose="020F0502020204030204" pitchFamily="34" charset="0"/>
                <a:cs typeface="Calibri" panose="020F0502020204030204" pitchFamily="34" charset="0"/>
              </a:rPr>
              <a:t> and the 								meeting room for the </a:t>
            </a:r>
            <a:r>
              <a:rPr lang="fr-FR" sz="1900" dirty="0" err="1">
                <a:solidFill>
                  <a:schemeClr val="tx1"/>
                </a:solidFill>
                <a:latin typeface="Calibri" panose="020F0502020204030204" pitchFamily="34" charset="0"/>
                <a:cs typeface="Calibri" panose="020F0502020204030204" pitchFamily="34" charset="0"/>
              </a:rPr>
              <a:t>specified</a:t>
            </a:r>
            <a:r>
              <a:rPr lang="fr-FR" sz="1900" dirty="0">
                <a:solidFill>
                  <a:schemeClr val="tx1"/>
                </a:solidFill>
                <a:latin typeface="Calibri" panose="020F0502020204030204" pitchFamily="34" charset="0"/>
                <a:cs typeface="Calibri" panose="020F0502020204030204" pitchFamily="34" charset="0"/>
              </a:rPr>
              <a:t> date and time.</a:t>
            </a:r>
          </a:p>
          <a:p>
            <a:pPr marL="0" indent="0" algn="just">
              <a:buNone/>
            </a:pPr>
            <a:r>
              <a:rPr lang="fr-FR" sz="1900" dirty="0">
                <a:solidFill>
                  <a:schemeClr val="tx1"/>
                </a:solidFill>
                <a:latin typeface="Calibri" panose="020F0502020204030204" pitchFamily="34" charset="0"/>
                <a:cs typeface="Calibri" panose="020F0502020204030204" pitchFamily="34" charset="0"/>
              </a:rPr>
              <a:t>	3.	</a:t>
            </a:r>
            <a:r>
              <a:rPr lang="fr-FR" sz="1900" b="1" dirty="0">
                <a:solidFill>
                  <a:schemeClr val="tx1"/>
                </a:solidFill>
                <a:latin typeface="Calibri" panose="020F0502020204030204" pitchFamily="34" charset="0"/>
                <a:cs typeface="Calibri" panose="020F0502020204030204" pitchFamily="34" charset="0"/>
              </a:rPr>
              <a:t>Schedule the meeting </a:t>
            </a:r>
            <a:r>
              <a:rPr lang="fr-FR" sz="1900" dirty="0">
                <a:solidFill>
                  <a:schemeClr val="tx1"/>
                </a:solidFill>
                <a:latin typeface="Calibri" panose="020F0502020204030204" pitchFamily="34" charset="0"/>
                <a:cs typeface="Calibri" panose="020F0502020204030204" pitchFamily="34" charset="0"/>
              </a:rPr>
              <a:t>: if the meeting room (101) and all participants are 								</a:t>
            </a:r>
            <a:r>
              <a:rPr lang="fr-FR" sz="1900" dirty="0" err="1">
                <a:solidFill>
                  <a:schemeClr val="tx1"/>
                </a:solidFill>
                <a:latin typeface="Calibri" panose="020F0502020204030204" pitchFamily="34" charset="0"/>
                <a:cs typeface="Calibri" panose="020F0502020204030204" pitchFamily="34" charset="0"/>
              </a:rPr>
              <a:t>available</a:t>
            </a:r>
            <a:r>
              <a:rPr lang="fr-FR" sz="1900" dirty="0">
                <a:solidFill>
                  <a:schemeClr val="tx1"/>
                </a:solidFill>
                <a:latin typeface="Calibri" panose="020F0502020204030204" pitchFamily="34" charset="0"/>
                <a:cs typeface="Calibri" panose="020F0502020204030204" pitchFamily="34" charset="0"/>
              </a:rPr>
              <a:t>, I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proceed</a:t>
            </a:r>
            <a:r>
              <a:rPr lang="fr-FR" sz="1900" dirty="0">
                <a:solidFill>
                  <a:schemeClr val="tx1"/>
                </a:solidFill>
                <a:latin typeface="Calibri" panose="020F0502020204030204" pitchFamily="34" charset="0"/>
                <a:cs typeface="Calibri" panose="020F0502020204030204" pitchFamily="34" charset="0"/>
              </a:rPr>
              <a:t> to </a:t>
            </a:r>
            <a:r>
              <a:rPr lang="fr-FR" sz="1900" dirty="0" err="1">
                <a:solidFill>
                  <a:schemeClr val="tx1"/>
                </a:solidFill>
                <a:latin typeface="Calibri" panose="020F0502020204030204" pitchFamily="34" charset="0"/>
                <a:cs typeface="Calibri" panose="020F0502020204030204" pitchFamily="34" charset="0"/>
              </a:rPr>
              <a:t>register</a:t>
            </a:r>
            <a:r>
              <a:rPr lang="fr-FR" sz="1900" dirty="0">
                <a:solidFill>
                  <a:schemeClr val="tx1"/>
                </a:solidFill>
                <a:latin typeface="Calibri" panose="020F0502020204030204" pitchFamily="34" charset="0"/>
                <a:cs typeface="Calibri" panose="020F0502020204030204" pitchFamily="34" charset="0"/>
              </a:rPr>
              <a:t> the meeting in the </a:t>
            </a:r>
            <a:r>
              <a:rPr lang="fr-FR" sz="1900" dirty="0" err="1">
                <a:solidFill>
                  <a:schemeClr val="tx1"/>
                </a:solidFill>
                <a:latin typeface="Calibri" panose="020F0502020204030204" pitchFamily="34" charset="0"/>
                <a:cs typeface="Calibri" panose="020F0502020204030204" pitchFamily="34" charset="0"/>
              </a:rPr>
              <a:t>database</a:t>
            </a:r>
            <a:r>
              <a:rPr lang="fr-FR" sz="1900" dirty="0">
                <a:solidFill>
                  <a:schemeClr val="tx1"/>
                </a:solidFill>
                <a:latin typeface="Calibri" panose="020F0502020204030204" pitchFamily="34" charset="0"/>
                <a:cs typeface="Calibri" panose="020F0502020204030204" pitchFamily="34" charset="0"/>
              </a:rPr>
              <a:t>. This </a:t>
            </a:r>
            <a:r>
              <a:rPr lang="fr-FR" sz="1900" dirty="0" err="1">
                <a:solidFill>
                  <a:schemeClr val="tx1"/>
                </a:solidFill>
                <a:latin typeface="Calibri" panose="020F0502020204030204" pitchFamily="34" charset="0"/>
                <a:cs typeface="Calibri" panose="020F0502020204030204" pitchFamily="34" charset="0"/>
              </a:rPr>
              <a:t>includes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recording</a:t>
            </a:r>
            <a:r>
              <a:rPr lang="fr-FR" sz="1900" dirty="0">
                <a:solidFill>
                  <a:schemeClr val="tx1"/>
                </a:solidFill>
                <a:latin typeface="Calibri" panose="020F0502020204030204" pitchFamily="34" charset="0"/>
                <a:cs typeface="Calibri" panose="020F0502020204030204" pitchFamily="34" charset="0"/>
              </a:rPr>
              <a:t> the date, time, meeting </a:t>
            </a:r>
            <a:r>
              <a:rPr lang="fr-FR" sz="1900" dirty="0" err="1">
                <a:solidFill>
                  <a:schemeClr val="tx1"/>
                </a:solidFill>
                <a:latin typeface="Calibri" panose="020F0502020204030204" pitchFamily="34" charset="0"/>
                <a:cs typeface="Calibri" panose="020F0502020204030204" pitchFamily="34" charset="0"/>
              </a:rPr>
              <a:t>title</a:t>
            </a:r>
            <a:r>
              <a:rPr lang="fr-FR" sz="1900" dirty="0">
                <a:solidFill>
                  <a:schemeClr val="tx1"/>
                </a:solidFill>
                <a:latin typeface="Calibri" panose="020F0502020204030204" pitchFamily="34" charset="0"/>
                <a:cs typeface="Calibri" panose="020F0502020204030204" pitchFamily="34" charset="0"/>
              </a:rPr>
              <a:t>, room </a:t>
            </a:r>
            <a:r>
              <a:rPr lang="fr-FR" sz="1900" dirty="0" err="1">
                <a:solidFill>
                  <a:schemeClr val="tx1"/>
                </a:solidFill>
                <a:latin typeface="Calibri" panose="020F0502020204030204" pitchFamily="34" charset="0"/>
                <a:cs typeface="Calibri" panose="020F0502020204030204" pitchFamily="34" charset="0"/>
              </a:rPr>
              <a:t>number</a:t>
            </a:r>
            <a:r>
              <a:rPr lang="fr-FR" sz="1900" dirty="0">
                <a:solidFill>
                  <a:schemeClr val="tx1"/>
                </a:solidFill>
                <a:latin typeface="Calibri" panose="020F0502020204030204" pitchFamily="34" charset="0"/>
                <a:cs typeface="Calibri" panose="020F0502020204030204" pitchFamily="34" charset="0"/>
              </a:rPr>
              <a:t>, and </a:t>
            </a:r>
            <a:r>
              <a:rPr lang="fr-FR" sz="1900" dirty="0" err="1">
                <a:solidFill>
                  <a:schemeClr val="tx1"/>
                </a:solidFill>
                <a:latin typeface="Calibri" panose="020F0502020204030204" pitchFamily="34" charset="0"/>
                <a:cs typeface="Calibri" panose="020F0502020204030204" pitchFamily="34" charset="0"/>
              </a:rPr>
              <a:t>attendees</a:t>
            </a:r>
            <a:r>
              <a:rPr lang="fr-FR" sz="1900" dirty="0">
                <a:solidFill>
                  <a:schemeClr val="tx1"/>
                </a:solidFill>
                <a:latin typeface="Calibri" panose="020F0502020204030204" pitchFamily="34" charset="0"/>
                <a:cs typeface="Calibri" panose="020F0502020204030204" pitchFamily="34" charset="0"/>
              </a:rPr>
              <a:t>.</a:t>
            </a:r>
          </a:p>
          <a:p>
            <a:pPr marL="0" indent="0" algn="just">
              <a:buNone/>
            </a:pPr>
            <a:r>
              <a:rPr lang="fr-FR" sz="1900" dirty="0">
                <a:solidFill>
                  <a:schemeClr val="tx1"/>
                </a:solidFill>
                <a:latin typeface="Calibri" panose="020F0502020204030204" pitchFamily="34" charset="0"/>
                <a:cs typeface="Calibri" panose="020F0502020204030204" pitchFamily="34" charset="0"/>
              </a:rPr>
              <a:t>	4.	</a:t>
            </a:r>
            <a:r>
              <a:rPr lang="fr-FR" sz="1900" b="1" dirty="0" err="1">
                <a:solidFill>
                  <a:schemeClr val="tx1"/>
                </a:solidFill>
                <a:latin typeface="Calibri" panose="020F0502020204030204" pitchFamily="34" charset="0"/>
                <a:cs typeface="Calibri" panose="020F0502020204030204" pitchFamily="34" charset="0"/>
              </a:rPr>
              <a:t>Notify</a:t>
            </a:r>
            <a:r>
              <a:rPr lang="fr-FR" sz="1900" b="1" dirty="0">
                <a:solidFill>
                  <a:schemeClr val="tx1"/>
                </a:solidFill>
                <a:latin typeface="Calibri" panose="020F0502020204030204" pitchFamily="34" charset="0"/>
                <a:cs typeface="Calibri" panose="020F0502020204030204" pitchFamily="34" charset="0"/>
              </a:rPr>
              <a:t> participants </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After</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registering</a:t>
            </a:r>
            <a:r>
              <a:rPr lang="fr-FR" sz="1900" dirty="0">
                <a:solidFill>
                  <a:schemeClr val="tx1"/>
                </a:solidFill>
                <a:latin typeface="Calibri" panose="020F0502020204030204" pitchFamily="34" charset="0"/>
                <a:cs typeface="Calibri" panose="020F0502020204030204" pitchFamily="34" charset="0"/>
              </a:rPr>
              <a:t> the meeting, I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send</a:t>
            </a:r>
            <a:r>
              <a:rPr lang="fr-FR" sz="1900" dirty="0">
                <a:solidFill>
                  <a:schemeClr val="tx1"/>
                </a:solidFill>
                <a:latin typeface="Calibri" panose="020F0502020204030204" pitchFamily="34" charset="0"/>
                <a:cs typeface="Calibri" panose="020F0502020204030204" pitchFamily="34" charset="0"/>
              </a:rPr>
              <a:t> a notification to all 						participants (</a:t>
            </a:r>
            <a:r>
              <a:rPr lang="fr-FR" sz="1900" dirty="0" err="1">
                <a:solidFill>
                  <a:schemeClr val="tx1"/>
                </a:solidFill>
                <a:latin typeface="Calibri" panose="020F0502020204030204" pitchFamily="34" charset="0"/>
                <a:cs typeface="Calibri" panose="020F0502020204030204" pitchFamily="34" charset="0"/>
              </a:rPr>
              <a:t>yourself</a:t>
            </a:r>
            <a:r>
              <a:rPr lang="fr-FR" sz="1900" dirty="0">
                <a:solidFill>
                  <a:schemeClr val="tx1"/>
                </a:solidFill>
                <a:latin typeface="Calibri" panose="020F0502020204030204" pitchFamily="34" charset="0"/>
                <a:cs typeface="Calibri" panose="020F0502020204030204" pitchFamily="34" charset="0"/>
              </a:rPr>
              <a:t>, Johana, Ravi and Nelly), </a:t>
            </a:r>
            <a:r>
              <a:rPr lang="fr-FR" sz="1900" dirty="0" err="1">
                <a:solidFill>
                  <a:schemeClr val="tx1"/>
                </a:solidFill>
                <a:latin typeface="Calibri" panose="020F0502020204030204" pitchFamily="34" charset="0"/>
                <a:cs typeface="Calibri" panose="020F0502020204030204" pitchFamily="34" charset="0"/>
              </a:rPr>
              <a:t>informing</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them</a:t>
            </a:r>
            <a:r>
              <a:rPr lang="fr-FR" sz="1900" dirty="0">
                <a:solidFill>
                  <a:schemeClr val="tx1"/>
                </a:solidFill>
                <a:latin typeface="Calibri" panose="020F0502020204030204" pitchFamily="34" charset="0"/>
                <a:cs typeface="Calibri" panose="020F0502020204030204" pitchFamily="34" charset="0"/>
              </a:rPr>
              <a:t> about the </a:t>
            </a:r>
            <a:r>
              <a:rPr lang="fr-FR" sz="1900" dirty="0" err="1">
                <a:solidFill>
                  <a:schemeClr val="tx1"/>
                </a:solidFill>
                <a:latin typeface="Calibri" panose="020F0502020204030204" pitchFamily="34" charset="0"/>
                <a:cs typeface="Calibri" panose="020F0502020204030204" pitchFamily="34" charset="0"/>
              </a:rPr>
              <a:t>scheduled</a:t>
            </a:r>
            <a:r>
              <a:rPr lang="fr-FR" sz="1900" dirty="0">
                <a:solidFill>
                  <a:schemeClr val="tx1"/>
                </a:solidFill>
                <a:latin typeface="Calibri" panose="020F0502020204030204" pitchFamily="34" charset="0"/>
                <a:cs typeface="Calibri" panose="020F0502020204030204" pitchFamily="34" charset="0"/>
              </a:rPr>
              <a:t> 					meeting. The notification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contain</a:t>
            </a:r>
            <a:r>
              <a:rPr lang="fr-FR" sz="1900" dirty="0">
                <a:solidFill>
                  <a:schemeClr val="tx1"/>
                </a:solidFill>
                <a:latin typeface="Calibri" panose="020F0502020204030204" pitchFamily="34" charset="0"/>
                <a:cs typeface="Calibri" panose="020F0502020204030204" pitchFamily="34" charset="0"/>
              </a:rPr>
              <a:t> the meeting </a:t>
            </a:r>
            <a:r>
              <a:rPr lang="fr-FR" sz="1900" dirty="0" err="1">
                <a:solidFill>
                  <a:schemeClr val="tx1"/>
                </a:solidFill>
                <a:latin typeface="Calibri" panose="020F0502020204030204" pitchFamily="34" charset="0"/>
                <a:cs typeface="Calibri" panose="020F0502020204030204" pitchFamily="34" charset="0"/>
              </a:rPr>
              <a:t>details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including</a:t>
            </a:r>
            <a:r>
              <a:rPr lang="fr-FR" sz="1900" dirty="0">
                <a:solidFill>
                  <a:schemeClr val="tx1"/>
                </a:solidFill>
                <a:latin typeface="Calibri" panose="020F0502020204030204" pitchFamily="34" charset="0"/>
                <a:cs typeface="Calibri" panose="020F0502020204030204" pitchFamily="34" charset="0"/>
              </a:rPr>
              <a:t> date, time, 						meeting </a:t>
            </a:r>
            <a:r>
              <a:rPr lang="fr-FR" sz="1900" dirty="0" err="1">
                <a:solidFill>
                  <a:schemeClr val="tx1"/>
                </a:solidFill>
                <a:latin typeface="Calibri" panose="020F0502020204030204" pitchFamily="34" charset="0"/>
                <a:cs typeface="Calibri" panose="020F0502020204030204" pitchFamily="34" charset="0"/>
              </a:rPr>
              <a:t>title</a:t>
            </a:r>
            <a:r>
              <a:rPr lang="fr-FR" sz="1900" dirty="0">
                <a:solidFill>
                  <a:schemeClr val="tx1"/>
                </a:solidFill>
                <a:latin typeface="Calibri" panose="020F0502020204030204" pitchFamily="34" charset="0"/>
                <a:cs typeface="Calibri" panose="020F0502020204030204" pitchFamily="34" charset="0"/>
              </a:rPr>
              <a:t>, and room </a:t>
            </a:r>
            <a:r>
              <a:rPr lang="fr-FR" sz="1900" dirty="0" err="1">
                <a:solidFill>
                  <a:schemeClr val="tx1"/>
                </a:solidFill>
                <a:latin typeface="Calibri" panose="020F0502020204030204" pitchFamily="34" charset="0"/>
                <a:cs typeface="Calibri" panose="020F0502020204030204" pitchFamily="34" charset="0"/>
              </a:rPr>
              <a:t>number</a:t>
            </a:r>
            <a:r>
              <a:rPr lang="fr-FR" sz="1900" dirty="0">
                <a:solidFill>
                  <a:schemeClr val="tx1"/>
                </a:solidFill>
                <a:latin typeface="Calibri" panose="020F0502020204030204" pitchFamily="34" charset="0"/>
                <a:cs typeface="Calibri" panose="020F0502020204030204" pitchFamily="34" charset="0"/>
              </a:rPr>
              <a:t>.</a:t>
            </a:r>
          </a:p>
          <a:p>
            <a:pPr marL="0" indent="0" algn="just">
              <a:buNone/>
            </a:pPr>
            <a:r>
              <a:rPr lang="fr-FR" sz="1900" dirty="0">
                <a:solidFill>
                  <a:schemeClr val="tx1"/>
                </a:solidFill>
                <a:latin typeface="Calibri" panose="020F0502020204030204" pitchFamily="34" charset="0"/>
                <a:cs typeface="Calibri" panose="020F0502020204030204" pitchFamily="34" charset="0"/>
              </a:rPr>
              <a:t>	5.	</a:t>
            </a:r>
            <a:r>
              <a:rPr lang="fr-FR" sz="1900" b="1" dirty="0">
                <a:solidFill>
                  <a:schemeClr val="tx1"/>
                </a:solidFill>
                <a:latin typeface="Calibri" panose="020F0502020204030204" pitchFamily="34" charset="0"/>
                <a:cs typeface="Calibri" panose="020F0502020204030204" pitchFamily="34" charset="0"/>
              </a:rPr>
              <a:t>Confirmation</a:t>
            </a:r>
            <a:r>
              <a:rPr lang="fr-FR" sz="1900" dirty="0">
                <a:solidFill>
                  <a:schemeClr val="tx1"/>
                </a:solidFill>
                <a:latin typeface="Calibri" panose="020F0502020204030204" pitchFamily="34" charset="0"/>
                <a:cs typeface="Calibri" panose="020F0502020204030204" pitchFamily="34" charset="0"/>
              </a:rPr>
              <a:t> : Once all the </a:t>
            </a:r>
            <a:r>
              <a:rPr lang="fr-FR" sz="1900" dirty="0" err="1">
                <a:solidFill>
                  <a:schemeClr val="tx1"/>
                </a:solidFill>
                <a:latin typeface="Calibri" panose="020F0502020204030204" pitchFamily="34" charset="0"/>
                <a:cs typeface="Calibri" panose="020F0502020204030204" pitchFamily="34" charset="0"/>
              </a:rPr>
              <a:t>above</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steps</a:t>
            </a:r>
            <a:r>
              <a:rPr lang="fr-FR" sz="1900" dirty="0">
                <a:solidFill>
                  <a:schemeClr val="tx1"/>
                </a:solidFill>
                <a:latin typeface="Calibri" panose="020F0502020204030204" pitchFamily="34" charset="0"/>
                <a:cs typeface="Calibri" panose="020F0502020204030204" pitchFamily="34" charset="0"/>
              </a:rPr>
              <a:t> are </a:t>
            </a:r>
            <a:r>
              <a:rPr lang="fr-FR" sz="1900" dirty="0" err="1">
                <a:solidFill>
                  <a:schemeClr val="tx1"/>
                </a:solidFill>
                <a:latin typeface="Calibri" panose="020F0502020204030204" pitchFamily="34" charset="0"/>
                <a:cs typeface="Calibri" panose="020F0502020204030204" pitchFamily="34" charset="0"/>
              </a:rPr>
              <a:t>completed</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sucessfully</a:t>
            </a:r>
            <a:r>
              <a:rPr lang="fr-FR" sz="1900" dirty="0">
                <a:solidFill>
                  <a:schemeClr val="tx1"/>
                </a:solidFill>
                <a:latin typeface="Calibri" panose="020F0502020204030204" pitchFamily="34" charset="0"/>
                <a:cs typeface="Calibri" panose="020F0502020204030204" pitchFamily="34" charset="0"/>
              </a:rPr>
              <a:t>, I </a:t>
            </a:r>
            <a:r>
              <a:rPr lang="fr-FR" sz="1900" dirty="0" err="1">
                <a:solidFill>
                  <a:schemeClr val="tx1"/>
                </a:solidFill>
                <a:latin typeface="Calibri" panose="020F0502020204030204" pitchFamily="34" charset="0"/>
                <a:cs typeface="Calibri" panose="020F0502020204030204" pitchFamily="34" charset="0"/>
              </a:rPr>
              <a:t>will</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confirm</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with</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you</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that</a:t>
            </a:r>
            <a:r>
              <a:rPr lang="fr-FR" sz="1900" dirty="0">
                <a:solidFill>
                  <a:schemeClr val="tx1"/>
                </a:solidFill>
                <a:latin typeface="Calibri" panose="020F0502020204030204" pitchFamily="34" charset="0"/>
                <a:cs typeface="Calibri" panose="020F0502020204030204" pitchFamily="34" charset="0"/>
              </a:rPr>
              <a:t> the meeting has been </a:t>
            </a:r>
            <a:r>
              <a:rPr lang="fr-FR" sz="1900" dirty="0" err="1">
                <a:solidFill>
                  <a:schemeClr val="tx1"/>
                </a:solidFill>
                <a:latin typeface="Calibri" panose="020F0502020204030204" pitchFamily="34" charset="0"/>
                <a:cs typeface="Calibri" panose="020F0502020204030204" pitchFamily="34" charset="0"/>
              </a:rPr>
              <a:t>scheduled</a:t>
            </a:r>
            <a:r>
              <a:rPr lang="fr-FR" sz="1900" dirty="0">
                <a:solidFill>
                  <a:schemeClr val="tx1"/>
                </a:solidFill>
                <a:latin typeface="Calibri" panose="020F0502020204030204" pitchFamily="34" charset="0"/>
                <a:cs typeface="Calibri" panose="020F0502020204030204" pitchFamily="34" charset="0"/>
              </a:rPr>
              <a:t> and notifications have been sent to all						participants.</a:t>
            </a:r>
          </a:p>
          <a:p>
            <a:pPr marL="0" indent="0" algn="just">
              <a:buNone/>
            </a:pP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Additionally</a:t>
            </a:r>
            <a:r>
              <a:rPr lang="fr-FR" sz="1900" dirty="0">
                <a:solidFill>
                  <a:schemeClr val="tx1"/>
                </a:solidFill>
                <a:latin typeface="Calibri" panose="020F0502020204030204" pitchFamily="34" charset="0"/>
                <a:cs typeface="Calibri" panose="020F0502020204030204" pitchFamily="34" charset="0"/>
              </a:rPr>
              <a:t>, I can </a:t>
            </a:r>
            <a:r>
              <a:rPr lang="fr-FR" sz="1900" dirty="0" err="1">
                <a:solidFill>
                  <a:schemeClr val="tx1"/>
                </a:solidFill>
                <a:latin typeface="Calibri" panose="020F0502020204030204" pitchFamily="34" charset="0"/>
                <a:cs typeface="Calibri" panose="020F0502020204030204" pitchFamily="34" charset="0"/>
              </a:rPr>
              <a:t>provide</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further</a:t>
            </a:r>
            <a:r>
              <a:rPr lang="fr-FR" sz="1900" dirty="0">
                <a:solidFill>
                  <a:schemeClr val="tx1"/>
                </a:solidFill>
                <a:latin typeface="Calibri" panose="020F0502020204030204" pitchFamily="34" charset="0"/>
                <a:cs typeface="Calibri" panose="020F0502020204030204" pitchFamily="34" charset="0"/>
              </a:rPr>
              <a:t> assistance, </a:t>
            </a:r>
            <a:r>
              <a:rPr lang="fr-FR" sz="1900" dirty="0" err="1">
                <a:solidFill>
                  <a:schemeClr val="tx1"/>
                </a:solidFill>
                <a:latin typeface="Calibri" panose="020F0502020204030204" pitchFamily="34" charset="0"/>
                <a:cs typeface="Calibri" panose="020F0502020204030204" pitchFamily="34" charset="0"/>
              </a:rPr>
              <a:t>such</a:t>
            </a:r>
            <a:r>
              <a:rPr lang="fr-FR" sz="1900" dirty="0">
                <a:solidFill>
                  <a:schemeClr val="tx1"/>
                </a:solidFill>
                <a:latin typeface="Calibri" panose="020F0502020204030204" pitchFamily="34" charset="0"/>
                <a:cs typeface="Calibri" panose="020F0502020204030204" pitchFamily="34" charset="0"/>
              </a:rPr>
              <a:t> as </a:t>
            </a:r>
            <a:r>
              <a:rPr lang="fr-FR" sz="1900" dirty="0" err="1">
                <a:solidFill>
                  <a:schemeClr val="tx1"/>
                </a:solidFill>
                <a:latin typeface="Calibri" panose="020F0502020204030204" pitchFamily="34" charset="0"/>
                <a:cs typeface="Calibri" panose="020F0502020204030204" pitchFamily="34" charset="0"/>
              </a:rPr>
              <a:t>sending</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reminders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closer</a:t>
            </a:r>
            <a:r>
              <a:rPr lang="fr-FR" sz="1900" dirty="0">
                <a:solidFill>
                  <a:schemeClr val="tx1"/>
                </a:solidFill>
                <a:latin typeface="Calibri" panose="020F0502020204030204" pitchFamily="34" charset="0"/>
                <a:cs typeface="Calibri" panose="020F0502020204030204" pitchFamily="34" charset="0"/>
              </a:rPr>
              <a:t> to						the meeting date, </a:t>
            </a:r>
            <a:r>
              <a:rPr lang="fr-FR" sz="1900" dirty="0" err="1">
                <a:solidFill>
                  <a:schemeClr val="tx1"/>
                </a:solidFill>
                <a:latin typeface="Calibri" panose="020F0502020204030204" pitchFamily="34" charset="0"/>
                <a:cs typeface="Calibri" panose="020F0502020204030204" pitchFamily="34" charset="0"/>
              </a:rPr>
              <a:t>managing</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any</a:t>
            </a:r>
            <a:r>
              <a:rPr lang="fr-FR" sz="1900" dirty="0">
                <a:solidFill>
                  <a:schemeClr val="tx1"/>
                </a:solidFill>
                <a:latin typeface="Calibri" panose="020F0502020204030204" pitchFamily="34" charset="0"/>
                <a:cs typeface="Calibri" panose="020F0502020204030204" pitchFamily="34" charset="0"/>
              </a:rPr>
              <a:t> changes or </a:t>
            </a:r>
            <a:r>
              <a:rPr lang="fr-FR" sz="1900" dirty="0" err="1">
                <a:solidFill>
                  <a:schemeClr val="tx1"/>
                </a:solidFill>
                <a:latin typeface="Calibri" panose="020F0502020204030204" pitchFamily="34" charset="0"/>
                <a:cs typeface="Calibri" panose="020F0502020204030204" pitchFamily="34" charset="0"/>
              </a:rPr>
              <a:t>cancellations</a:t>
            </a:r>
            <a:r>
              <a:rPr lang="fr-FR" sz="1900" dirty="0">
                <a:solidFill>
                  <a:schemeClr val="tx1"/>
                </a:solidFill>
                <a:latin typeface="Calibri" panose="020F0502020204030204" pitchFamily="34" charset="0"/>
                <a:cs typeface="Calibri" panose="020F0502020204030204" pitchFamily="34" charset="0"/>
              </a:rPr>
              <a:t>, or </a:t>
            </a:r>
            <a:r>
              <a:rPr lang="fr-FR" sz="1900" dirty="0" err="1">
                <a:solidFill>
                  <a:schemeClr val="tx1"/>
                </a:solidFill>
                <a:latin typeface="Calibri" panose="020F0502020204030204" pitchFamily="34" charset="0"/>
                <a:cs typeface="Calibri" panose="020F0502020204030204" pitchFamily="34" charset="0"/>
              </a:rPr>
              <a:t>assisting</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with</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any</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other</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tasks</a:t>
            </a:r>
            <a:r>
              <a:rPr lang="fr-FR" sz="1900" dirty="0">
                <a:solidFill>
                  <a:schemeClr val="tx1"/>
                </a:solidFill>
                <a:latin typeface="Calibri" panose="020F0502020204030204" pitchFamily="34" charset="0"/>
                <a:cs typeface="Calibri" panose="020F0502020204030204" pitchFamily="34" charset="0"/>
              </a:rPr>
              <a:t> </a:t>
            </a:r>
            <a:r>
              <a:rPr lang="fr-FR" sz="1900" dirty="0" err="1">
                <a:solidFill>
                  <a:schemeClr val="tx1"/>
                </a:solidFill>
                <a:latin typeface="Calibri" panose="020F0502020204030204" pitchFamily="34" charset="0"/>
                <a:cs typeface="Calibri" panose="020F0502020204030204" pitchFamily="34" charset="0"/>
              </a:rPr>
              <a:t>related</a:t>
            </a:r>
            <a:r>
              <a:rPr lang="fr-FR" sz="1900" dirty="0">
                <a:solidFill>
                  <a:schemeClr val="tx1"/>
                </a:solidFill>
                <a:latin typeface="Calibri" panose="020F0502020204030204" pitchFamily="34" charset="0"/>
                <a:cs typeface="Calibri" panose="020F0502020204030204" pitchFamily="34" charset="0"/>
              </a:rPr>
              <a:t> to </a:t>
            </a:r>
            <a:r>
              <a:rPr lang="fr-FR" sz="1900" dirty="0" err="1">
                <a:solidFill>
                  <a:schemeClr val="tx1"/>
                </a:solidFill>
                <a:latin typeface="Calibri" panose="020F0502020204030204" pitchFamily="34" charset="0"/>
                <a:cs typeface="Calibri" panose="020F0502020204030204" pitchFamily="34" charset="0"/>
              </a:rPr>
              <a:t>your</a:t>
            </a:r>
            <a:r>
              <a:rPr lang="fr-FR" sz="1900" dirty="0">
                <a:solidFill>
                  <a:schemeClr val="tx1"/>
                </a:solidFill>
                <a:latin typeface="Calibri" panose="020F0502020204030204" pitchFamily="34" charset="0"/>
                <a:cs typeface="Calibri" panose="020F0502020204030204" pitchFamily="34" charset="0"/>
              </a:rPr>
              <a:t> meetings. »</a:t>
            </a:r>
          </a:p>
          <a:p>
            <a:pPr marL="0" indent="0" algn="just">
              <a:buNone/>
            </a:pPr>
            <a:r>
              <a:rPr lang="fr-FR" dirty="0"/>
              <a:t>		</a:t>
            </a:r>
          </a:p>
          <a:p>
            <a:pPr marL="0" indent="0">
              <a:buNone/>
            </a:pPr>
            <a:endParaRPr lang="fr-FR" b="1" dirty="0"/>
          </a:p>
        </p:txBody>
      </p:sp>
    </p:spTree>
    <p:extLst>
      <p:ext uri="{BB962C8B-B14F-4D97-AF65-F5344CB8AC3E}">
        <p14:creationId xmlns:p14="http://schemas.microsoft.com/office/powerpoint/2010/main" val="100953115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Template>
  <TotalTime>8188</TotalTime>
  <Words>1492</Words>
  <Application>Microsoft Macintosh PowerPoint</Application>
  <PresentationFormat>Grand écran</PresentationFormat>
  <Paragraphs>98</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Trebuchet MS</vt:lpstr>
      <vt:lpstr>Wingdings</vt:lpstr>
      <vt:lpstr>Wingdings 3</vt:lpstr>
      <vt:lpstr>Facette</vt:lpstr>
      <vt:lpstr>The Innovative Pro Assistant</vt:lpstr>
      <vt:lpstr>Use case : Authentification</vt:lpstr>
      <vt:lpstr>Use case : Calendar</vt:lpstr>
      <vt:lpstr>Use case : Retrieve specific information</vt:lpstr>
      <vt:lpstr>Use case : Summarize document/information</vt:lpstr>
      <vt:lpstr>Use case : Send Notification</vt:lpstr>
      <vt:lpstr>UML Innovative Pro Assistant Use case</vt:lpstr>
      <vt:lpstr>Example prompt(1)  </vt:lpstr>
      <vt:lpstr>Présentation PowerPoint</vt:lpstr>
      <vt:lpstr>Analysis(1)</vt:lpstr>
      <vt:lpstr>Example prompt (2)  </vt:lpstr>
      <vt:lpstr>Présentation PowerPoint</vt:lpstr>
      <vt:lpstr>Présentation PowerPoint</vt:lpstr>
      <vt:lpstr>Analysis(2)</vt:lpstr>
      <vt:lpstr>UML Class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Innovative Pro Assistant</dc:title>
  <dc:creator>ZEKAJ Butrind</dc:creator>
  <cp:lastModifiedBy>ZEKAJ Butrind</cp:lastModifiedBy>
  <cp:revision>8</cp:revision>
  <dcterms:created xsi:type="dcterms:W3CDTF">2023-10-19T01:41:00Z</dcterms:created>
  <dcterms:modified xsi:type="dcterms:W3CDTF">2023-11-21T03:10:06Z</dcterms:modified>
</cp:coreProperties>
</file>