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40975D-E694-4CA4-AABB-0410EAC39971}" type="datetimeFigureOut">
              <a:rPr lang="es-NI" smtClean="0"/>
              <a:t>10/03/2015</a:t>
            </a:fld>
            <a:endParaRPr lang="es-NI"/>
          </a:p>
        </p:txBody>
      </p:sp>
      <p:sp>
        <p:nvSpPr>
          <p:cNvPr id="5" name="Footer Placeholder 4"/>
          <p:cNvSpPr>
            <a:spLocks noGrp="1"/>
          </p:cNvSpPr>
          <p:nvPr>
            <p:ph type="ftr" sz="quarter" idx="11"/>
          </p:nvPr>
        </p:nvSpPr>
        <p:spPr>
          <a:xfrm>
            <a:off x="1876424" y="5410201"/>
            <a:ext cx="5124886" cy="365125"/>
          </a:xfrm>
        </p:spPr>
        <p:txBody>
          <a:bodyPr/>
          <a:lstStyle/>
          <a:p>
            <a:endParaRPr lang="es-NI"/>
          </a:p>
        </p:txBody>
      </p:sp>
      <p:sp>
        <p:nvSpPr>
          <p:cNvPr id="6" name="Slide Number Placeholder 5"/>
          <p:cNvSpPr>
            <a:spLocks noGrp="1"/>
          </p:cNvSpPr>
          <p:nvPr>
            <p:ph type="sldNum" sz="quarter" idx="12"/>
          </p:nvPr>
        </p:nvSpPr>
        <p:spPr>
          <a:xfrm>
            <a:off x="9896911" y="5410199"/>
            <a:ext cx="771089" cy="365125"/>
          </a:xfrm>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32072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127825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4149993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493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41305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140975D-E694-4CA4-AABB-0410EAC39971}" type="datetimeFigureOut">
              <a:rPr lang="es-NI" smtClean="0"/>
              <a:t>10/03/2015</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143523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140975D-E694-4CA4-AABB-0410EAC39971}" type="datetimeFigureOut">
              <a:rPr lang="es-NI" smtClean="0"/>
              <a:t>10/03/2015</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7577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40975D-E694-4CA4-AABB-0410EAC39971}" type="datetimeFigureOut">
              <a:rPr lang="es-NI" smtClean="0"/>
              <a:t>10/03/2015</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2742199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40975D-E694-4CA4-AABB-0410EAC39971}" type="datetimeFigureOut">
              <a:rPr lang="es-NI" smtClean="0"/>
              <a:t>10/03/2015</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3923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140975D-E694-4CA4-AABB-0410EAC39971}" type="datetimeFigureOut">
              <a:rPr lang="es-NI" smtClean="0"/>
              <a:t>10/03/2015</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9354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140975D-E694-4CA4-AABB-0410EAC39971}" type="datetimeFigureOut">
              <a:rPr lang="es-NI" smtClean="0"/>
              <a:t>10/03/2015</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13657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255101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140975D-E694-4CA4-AABB-0410EAC39971}" type="datetimeFigureOut">
              <a:rPr lang="es-NI" smtClean="0"/>
              <a:t>10/03/2015</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2265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140975D-E694-4CA4-AABB-0410EAC39971}" type="datetimeFigureOut">
              <a:rPr lang="es-NI" smtClean="0"/>
              <a:t>10/03/2015</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226558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0975D-E694-4CA4-AABB-0410EAC39971}" type="datetimeFigureOut">
              <a:rPr lang="es-NI" smtClean="0"/>
              <a:t>10/03/2015</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197422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295555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140975D-E694-4CA4-AABB-0410EAC39971}" type="datetimeFigureOut">
              <a:rPr lang="es-NI" smtClean="0"/>
              <a:t>10/03/2015</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B7BEA234-5BAF-47A6-B0B2-CD8DF5EC6E79}" type="slidenum">
              <a:rPr lang="es-NI" smtClean="0"/>
              <a:t>‹Nº›</a:t>
            </a:fld>
            <a:endParaRPr lang="es-NI"/>
          </a:p>
        </p:txBody>
      </p:sp>
    </p:spTree>
    <p:extLst>
      <p:ext uri="{BB962C8B-B14F-4D97-AF65-F5344CB8AC3E}">
        <p14:creationId xmlns:p14="http://schemas.microsoft.com/office/powerpoint/2010/main" val="38750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40975D-E694-4CA4-AABB-0410EAC39971}" type="datetimeFigureOut">
              <a:rPr lang="es-NI" smtClean="0"/>
              <a:t>10/03/2015</a:t>
            </a:fld>
            <a:endParaRPr lang="es-NI"/>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BEA234-5BAF-47A6-B0B2-CD8DF5EC6E79}" type="slidenum">
              <a:rPr lang="es-NI" smtClean="0"/>
              <a:t>‹Nº›</a:t>
            </a:fld>
            <a:endParaRPr lang="es-NI"/>
          </a:p>
        </p:txBody>
      </p:sp>
    </p:spTree>
    <p:extLst>
      <p:ext uri="{BB962C8B-B14F-4D97-AF65-F5344CB8AC3E}">
        <p14:creationId xmlns:p14="http://schemas.microsoft.com/office/powerpoint/2010/main" val="3667096242"/>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980331" y="4165012"/>
            <a:ext cx="8791575" cy="2593571"/>
          </a:xfrm>
        </p:spPr>
        <p:txBody>
          <a:bodyPr>
            <a:normAutofit/>
          </a:bodyPr>
          <a:lstStyle/>
          <a:p>
            <a:pPr lvl="0" eaLnBrk="0" fontAlgn="base" hangingPunct="0">
              <a:lnSpc>
                <a:spcPct val="100000"/>
              </a:lnSpc>
              <a:spcBef>
                <a:spcPct val="0"/>
              </a:spcBef>
              <a:spcAft>
                <a:spcPct val="0"/>
              </a:spcAft>
              <a:buSzTx/>
            </a:pPr>
            <a:r>
              <a:rPr lang="es-NI" sz="1800" b="1" cap="none" dirty="0">
                <a:solidFill>
                  <a:schemeClr val="tx1"/>
                </a:solidFill>
                <a:effectLst/>
                <a:latin typeface="Arial" panose="020B0604020202020204" pitchFamily="34" charset="0"/>
                <a:ea typeface="Calibri" panose="020F0502020204030204" pitchFamily="34" charset="0"/>
                <a:cs typeface="Arial" panose="020B0604020202020204" pitchFamily="34" charset="0"/>
              </a:rPr>
              <a:t>TEMA</a:t>
            </a:r>
            <a:r>
              <a:rPr lang="es-NI" sz="1800" b="1"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lvl="0" algn="ctr" eaLnBrk="0" fontAlgn="base" hangingPunct="0">
              <a:lnSpc>
                <a:spcPct val="100000"/>
              </a:lnSpc>
              <a:spcBef>
                <a:spcPct val="0"/>
              </a:spcBef>
              <a:spcAft>
                <a:spcPct val="0"/>
              </a:spcAft>
              <a:buSzTx/>
            </a:pPr>
            <a:endParaRPr lang="es-NI" sz="1000" cap="none" dirty="0">
              <a:solidFill>
                <a:schemeClr val="tx1"/>
              </a:solidFill>
              <a:effectLst/>
            </a:endParaRPr>
          </a:p>
          <a:p>
            <a:pPr lvl="0" algn="ctr" eaLnBrk="0" fontAlgn="base" hangingPunct="0">
              <a:lnSpc>
                <a:spcPct val="100000"/>
              </a:lnSpc>
              <a:spcBef>
                <a:spcPct val="0"/>
              </a:spcBef>
              <a:spcAft>
                <a:spcPct val="0"/>
              </a:spcAft>
              <a:buSzTx/>
            </a:pPr>
            <a:r>
              <a:rPr lang="es-NI" sz="2800" cap="none" dirty="0" smtClean="0">
                <a:solidFill>
                  <a:schemeClr val="tx1"/>
                </a:solidFill>
                <a:effectLst>
                  <a:outerShdw blurRad="38100" dist="38100" dir="2700000" algn="tl">
                    <a:srgbClr val="000000">
                      <a:alpha val="43137"/>
                    </a:srgbClr>
                  </a:outerShdw>
                </a:effectLst>
              </a:rPr>
              <a:t>Green Tic</a:t>
            </a:r>
            <a:endParaRPr lang="es-NI" sz="2800" cap="none" dirty="0">
              <a:solidFill>
                <a:schemeClr val="tx1"/>
              </a:solidFill>
              <a:effectLst>
                <a:outerShdw blurRad="38100" dist="38100" dir="2700000" algn="tl">
                  <a:srgbClr val="000000">
                    <a:alpha val="43137"/>
                  </a:srgbClr>
                </a:outerShdw>
              </a:effectLst>
            </a:endParaRPr>
          </a:p>
          <a:p>
            <a:pPr lvl="0" eaLnBrk="0" fontAlgn="base" hangingPunct="0">
              <a:lnSpc>
                <a:spcPct val="100000"/>
              </a:lnSpc>
              <a:spcBef>
                <a:spcPct val="0"/>
              </a:spcBef>
              <a:spcAft>
                <a:spcPct val="0"/>
              </a:spcAft>
              <a:buSzTx/>
            </a:pPr>
            <a:r>
              <a:rPr lang="es-NI" sz="1800" b="1" cap="none" dirty="0">
                <a:solidFill>
                  <a:schemeClr val="tx1"/>
                </a:solidFill>
                <a:effectLst/>
                <a:latin typeface="Arial" panose="020B0604020202020204" pitchFamily="34" charset="0"/>
                <a:ea typeface="Calibri" panose="020F0502020204030204" pitchFamily="34" charset="0"/>
                <a:cs typeface="Arial" panose="020B0604020202020204" pitchFamily="34" charset="0"/>
              </a:rPr>
              <a:t>REALIZADO:</a:t>
            </a:r>
            <a:endParaRPr lang="es-NI" sz="1600" cap="none" dirty="0">
              <a:solidFill>
                <a:schemeClr val="tx1"/>
              </a:solidFill>
              <a:effectLst/>
            </a:endParaRPr>
          </a:p>
          <a:p>
            <a:pPr lvl="0" algn="ctr" eaLnBrk="0" fontAlgn="base" hangingPunct="0">
              <a:lnSpc>
                <a:spcPct val="100000"/>
              </a:lnSpc>
              <a:spcBef>
                <a:spcPct val="0"/>
              </a:spcBef>
              <a:spcAft>
                <a:spcPct val="0"/>
              </a:spcAft>
              <a:buSzTx/>
            </a:pP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 Mar</a:t>
            </a:r>
            <a:r>
              <a:rPr lang="es-NI" sz="1600" cap="none" dirty="0" smtClean="0">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a </a:t>
            </a:r>
            <a:r>
              <a:rPr lang="es-NI" sz="1600" cap="none" dirty="0">
                <a:solidFill>
                  <a:schemeClr val="tx1"/>
                </a:solidFill>
                <a:effectLst/>
                <a:latin typeface="Arial" panose="020B0604020202020204" pitchFamily="34" charset="0"/>
                <a:ea typeface="Calibri" panose="020F0502020204030204" pitchFamily="34" charset="0"/>
                <a:cs typeface="Arial" panose="020B0604020202020204" pitchFamily="34" charset="0"/>
              </a:rPr>
              <a:t>Esther </a:t>
            </a: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Granados</a:t>
            </a:r>
            <a:endParaRPr lang="es-NI" sz="1600" cap="none" dirty="0" smtClean="0">
              <a:solidFill>
                <a:schemeClr val="tx1"/>
              </a:solidFill>
              <a:effectLst/>
            </a:endParaRPr>
          </a:p>
          <a:p>
            <a:pPr lvl="0" algn="ctr" eaLnBrk="0" fontAlgn="base" hangingPunct="0">
              <a:lnSpc>
                <a:spcPct val="100000"/>
              </a:lnSpc>
              <a:spcBef>
                <a:spcPct val="0"/>
              </a:spcBef>
              <a:spcAft>
                <a:spcPct val="0"/>
              </a:spcAft>
              <a:buSzTx/>
            </a:pP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Franco Antonio Ugarte</a:t>
            </a:r>
            <a:endParaRPr lang="es-NI" sz="1600" cap="none" dirty="0" smtClean="0">
              <a:solidFill>
                <a:schemeClr val="tx1"/>
              </a:solidFill>
              <a:effectLst/>
            </a:endParaRPr>
          </a:p>
          <a:p>
            <a:pPr lvl="0" algn="ctr" eaLnBrk="0" fontAlgn="base" hangingPunct="0">
              <a:lnSpc>
                <a:spcPct val="100000"/>
              </a:lnSpc>
              <a:spcBef>
                <a:spcPct val="0"/>
              </a:spcBef>
              <a:spcAft>
                <a:spcPct val="0"/>
              </a:spcAft>
              <a:buSzTx/>
            </a:pP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  Carlos  </a:t>
            </a:r>
            <a:r>
              <a:rPr lang="es-NI" sz="1600" cap="none" dirty="0">
                <a:solidFill>
                  <a:schemeClr val="tx1"/>
                </a:solidFill>
                <a:effectLst/>
                <a:latin typeface="Arial" panose="020B0604020202020204" pitchFamily="34" charset="0"/>
                <a:ea typeface="Calibri" panose="020F0502020204030204" pitchFamily="34" charset="0"/>
                <a:cs typeface="Arial" panose="020B0604020202020204" pitchFamily="34" charset="0"/>
              </a:rPr>
              <a:t>Alberto </a:t>
            </a:r>
            <a:r>
              <a:rPr lang="es-NI" sz="1600" cap="none"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Quintero</a:t>
            </a:r>
          </a:p>
          <a:p>
            <a:pPr lvl="0" algn="ctr" eaLnBrk="0" fontAlgn="base" hangingPunct="0">
              <a:lnSpc>
                <a:spcPct val="100000"/>
              </a:lnSpc>
              <a:spcBef>
                <a:spcPct val="0"/>
              </a:spcBef>
              <a:spcAft>
                <a:spcPct val="0"/>
              </a:spcAft>
              <a:buSzTx/>
            </a:pPr>
            <a:endParaRPr lang="es-NI" sz="1000" cap="none" dirty="0">
              <a:solidFill>
                <a:schemeClr val="tx1"/>
              </a:solidFill>
              <a:effectLst/>
            </a:endParaRPr>
          </a:p>
          <a:p>
            <a:pPr lvl="0" algn="ctr" eaLnBrk="0" fontAlgn="base" hangingPunct="0">
              <a:lnSpc>
                <a:spcPct val="100000"/>
              </a:lnSpc>
              <a:spcBef>
                <a:spcPct val="0"/>
              </a:spcBef>
              <a:spcAft>
                <a:spcPct val="0"/>
              </a:spcAft>
              <a:buSzTx/>
            </a:pPr>
            <a:r>
              <a:rPr lang="es-NI" sz="2400" cap="none" dirty="0">
                <a:solidFill>
                  <a:schemeClr val="tx1"/>
                </a:solidFill>
                <a:effectLst/>
                <a:latin typeface="Arial" panose="020B0604020202020204" pitchFamily="34" charset="0"/>
                <a:ea typeface="Calibri" panose="020F0502020204030204" pitchFamily="34" charset="0"/>
                <a:cs typeface="Arial" panose="020B0604020202020204" pitchFamily="34" charset="0"/>
              </a:rPr>
              <a:t>Managua, Nicaragua</a:t>
            </a:r>
            <a:endParaRPr lang="es-NI" cap="none" dirty="0">
              <a:solidFill>
                <a:schemeClr val="tx1"/>
              </a:solidFill>
              <a:effectLst/>
              <a:latin typeface="Arial" panose="020B0604020202020204" pitchFamily="34" charset="0"/>
            </a:endParaRPr>
          </a:p>
          <a:p>
            <a:endParaRPr lang="es-NI" dirty="0"/>
          </a:p>
        </p:txBody>
      </p:sp>
      <p:pic>
        <p:nvPicPr>
          <p:cNvPr id="5" name="Imagen 4" descr="http://www.cnap.uni.edu.ni/uni-fec/logoUNI.jpg"/>
          <p:cNvPicPr/>
          <p:nvPr/>
        </p:nvPicPr>
        <p:blipFill>
          <a:blip r:embed="rId2">
            <a:extLst>
              <a:ext uri="{28A0092B-C50C-407E-A947-70E740481C1C}">
                <a14:useLocalDpi xmlns:a14="http://schemas.microsoft.com/office/drawing/2010/main" val="0"/>
              </a:ext>
            </a:extLst>
          </a:blip>
          <a:srcRect/>
          <a:stretch>
            <a:fillRect/>
          </a:stretch>
        </p:blipFill>
        <p:spPr bwMode="auto">
          <a:xfrm>
            <a:off x="3564082" y="1806281"/>
            <a:ext cx="4862945" cy="21621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NI"/>
          </a:p>
        </p:txBody>
      </p:sp>
      <p:sp>
        <p:nvSpPr>
          <p:cNvPr id="7" name="Rectangle 4"/>
          <p:cNvSpPr>
            <a:spLocks noChangeArrowheads="1"/>
          </p:cNvSpPr>
          <p:nvPr/>
        </p:nvSpPr>
        <p:spPr bwMode="auto">
          <a:xfrm>
            <a:off x="2105023" y="228600"/>
            <a:ext cx="806767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kumimoji="0" lang="es-NI" sz="3200" b="1" i="0" u="none" strike="noStrike" cap="none" normalizeH="0" baseline="0" dirty="0" smtClean="0">
                <a:ln>
                  <a:noFill/>
                </a:ln>
                <a:solidFill>
                  <a:srgbClr val="1F4E79"/>
                </a:solidFill>
                <a:effectLst/>
                <a:latin typeface="Arial" panose="020B0604020202020204" pitchFamily="34" charset="0"/>
                <a:ea typeface="Calibri" panose="020F0502020204030204" pitchFamily="34" charset="0"/>
                <a:cs typeface="Arial" panose="020B0604020202020204" pitchFamily="34" charset="0"/>
              </a:rPr>
              <a:t>Universidad Nacional De Ingenier</a:t>
            </a:r>
            <a:r>
              <a:rPr kumimoji="0" lang="es-NI" sz="3200" b="1" i="0" u="none" strike="noStrike" cap="none" normalizeH="0" baseline="0" dirty="0" smtClean="0">
                <a:ln>
                  <a:noFill/>
                </a:ln>
                <a:solidFill>
                  <a:srgbClr val="1F4E79"/>
                </a:solidFill>
                <a:effectLst/>
                <a:latin typeface="Calibri" panose="020F0502020204030204" pitchFamily="34" charset="0"/>
                <a:ea typeface="Calibri" panose="020F0502020204030204" pitchFamily="34" charset="0"/>
                <a:cs typeface="Arial" panose="020B0604020202020204" pitchFamily="34" charset="0"/>
              </a:rPr>
              <a:t>í</a:t>
            </a:r>
            <a:r>
              <a:rPr kumimoji="0" lang="es-NI" sz="3200" b="1" i="0" u="none" strike="noStrike" cap="none" normalizeH="0" baseline="0" dirty="0" smtClean="0">
                <a:ln>
                  <a:noFill/>
                </a:ln>
                <a:solidFill>
                  <a:srgbClr val="1F4E79"/>
                </a:solidFill>
                <a:effectLst/>
                <a:latin typeface="Arial" panose="020B0604020202020204" pitchFamily="34" charset="0"/>
                <a:ea typeface="Calibri" panose="020F0502020204030204" pitchFamily="34" charset="0"/>
                <a:cs typeface="Arial" panose="020B0604020202020204" pitchFamily="34" charset="0"/>
              </a:rPr>
              <a:t>a</a:t>
            </a:r>
            <a:endParaRPr kumimoji="0" lang="es-NI" sz="3200" b="0" i="0" u="none" strike="noStrike" cap="none" normalizeH="0" baseline="0" dirty="0" smtClean="0">
              <a:ln>
                <a:noFill/>
              </a:ln>
              <a:solidFill>
                <a:schemeClr val="tx1"/>
              </a:solidFill>
              <a:effectLst/>
            </a:endParaRPr>
          </a:p>
          <a:p>
            <a:pPr lvl="0" algn="ctr" eaLnBrk="0" fontAlgn="base" hangingPunct="0">
              <a:spcBef>
                <a:spcPct val="0"/>
              </a:spcBef>
              <a:spcAft>
                <a:spcPct val="0"/>
              </a:spcAft>
            </a:pPr>
            <a:r>
              <a:rPr kumimoji="0" lang="es-NI" b="0" i="0" u="none" strike="noStrike" cap="none" normalizeH="0" baseline="0" dirty="0" smtClean="0">
                <a:ln>
                  <a:noFill/>
                </a:ln>
                <a:solidFill>
                  <a:srgbClr val="1F4E79"/>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Facultad de Electrotecnia Y Computaci</a:t>
            </a:r>
            <a:r>
              <a:rPr kumimoji="0" lang="es-NI" b="0" i="0" u="none" strike="noStrike" cap="none" normalizeH="0" baseline="0" dirty="0" smtClean="0">
                <a:ln>
                  <a:noFill/>
                </a:ln>
                <a:solidFill>
                  <a:srgbClr val="1F4E79"/>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ó</a:t>
            </a:r>
            <a:r>
              <a:rPr kumimoji="0" lang="es-NI" b="0" i="0" u="none" strike="noStrike" cap="none" normalizeH="0" baseline="0" dirty="0" smtClean="0">
                <a:ln>
                  <a:noFill/>
                </a:ln>
                <a:solidFill>
                  <a:srgbClr val="1F4E79"/>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n</a:t>
            </a:r>
            <a:endParaRPr lang="es-NI" sz="800" dirty="0" smtClean="0">
              <a:effectLst>
                <a:outerShdw blurRad="38100" dist="38100" dir="2700000" algn="tl">
                  <a:srgbClr val="000000">
                    <a:alpha val="43137"/>
                  </a:srgbClr>
                </a:outerShdw>
              </a:effectLst>
            </a:endParaRPr>
          </a:p>
          <a:p>
            <a:pPr lvl="0" algn="ctr" eaLnBrk="0" fontAlgn="base" hangingPunct="0">
              <a:spcBef>
                <a:spcPct val="0"/>
              </a:spcBef>
              <a:spcAft>
                <a:spcPct val="0"/>
              </a:spcAft>
            </a:pPr>
            <a:r>
              <a:rPr kumimoji="0" lang="es-ES" sz="1600" b="0" i="0" u="none" strike="noStrike" cap="none" normalizeH="0" baseline="0" dirty="0" smtClean="0">
                <a:ln>
                  <a:noFill/>
                </a:ln>
                <a:solidFill>
                  <a:srgbClr val="1F4E79"/>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F.E.C</a:t>
            </a:r>
            <a:endParaRPr lang="es-NI" dirty="0">
              <a:effectLst>
                <a:outerShdw blurRad="38100" dist="38100" dir="2700000" algn="tl">
                  <a:srgbClr val="000000">
                    <a:alpha val="43137"/>
                  </a:srgbClr>
                </a:outerShdw>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NI" sz="2400" b="0" i="0" u="none" strike="noStrike" cap="none" normalizeH="0" baseline="0" dirty="0" smtClean="0">
                <a:ln>
                  <a:noFill/>
                </a:ln>
                <a:solidFill>
                  <a:srgbClr val="0070C0"/>
                </a:solidFill>
                <a:effectLst>
                  <a:outerShdw blurRad="38100" dist="38100" dir="2700000" algn="tl">
                    <a:srgbClr val="000000">
                      <a:alpha val="43137"/>
                    </a:srgbClr>
                  </a:outerShdw>
                </a:effectLst>
                <a:latin typeface="Arial" panose="020B0604020202020204" pitchFamily="34" charset="0"/>
              </a:rPr>
              <a:t>Inteligencia Artificial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NI"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3637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NI" dirty="0"/>
              <a:t>En el marco del proyecto también se están definiendo criterios de compra verde para promover la adquisición de equipos y dispositivos más sostenibles, al mismo tiempo que se elaborará un código de buenas prácticas medioambientales para los usuarios de equipos informáticos y dispositivos móviles.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327" y="4264736"/>
            <a:ext cx="3591663" cy="2465126"/>
          </a:xfrm>
          <a:prstGeom prst="rect">
            <a:avLst/>
          </a:prstGeom>
        </p:spPr>
      </p:pic>
    </p:spTree>
    <p:extLst>
      <p:ext uri="{BB962C8B-B14F-4D97-AF65-F5344CB8AC3E}">
        <p14:creationId xmlns:p14="http://schemas.microsoft.com/office/powerpoint/2010/main" val="2054502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NI" dirty="0"/>
              <a:t>Finalmente, en el marco del proyecto se ha creado un Laboratorio de sostenibilidad #</a:t>
            </a:r>
            <a:r>
              <a:rPr lang="es-NI" dirty="0" err="1"/>
              <a:t>mihuellatic</a:t>
            </a:r>
            <a:r>
              <a:rPr lang="es-NI" dirty="0"/>
              <a:t> para promover la iniciativa de los ciudadanos y las pequeñas empresas para desarrollar ideas y soluciones TIC que contribuyan a fortalecer la gestión ambiental mediante el uso de datos abiertos, información ambiental y redes sociales.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011" y="4040905"/>
            <a:ext cx="3495134" cy="2817095"/>
          </a:xfrm>
          <a:prstGeom prst="rect">
            <a:avLst/>
          </a:prstGeom>
        </p:spPr>
      </p:pic>
    </p:spTree>
    <p:extLst>
      <p:ext uri="{BB962C8B-B14F-4D97-AF65-F5344CB8AC3E}">
        <p14:creationId xmlns:p14="http://schemas.microsoft.com/office/powerpoint/2010/main" val="2239756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NI" dirty="0"/>
          </a:p>
        </p:txBody>
      </p:sp>
      <p:sp>
        <p:nvSpPr>
          <p:cNvPr id="4" name="Rectángulo 3"/>
          <p:cNvSpPr/>
          <p:nvPr/>
        </p:nvSpPr>
        <p:spPr>
          <a:xfrm>
            <a:off x="2743325" y="2967335"/>
            <a:ext cx="6705362" cy="923330"/>
          </a:xfrm>
          <a:prstGeom prst="rect">
            <a:avLst/>
          </a:prstGeom>
          <a:noFill/>
          <a:ln>
            <a:solidFill>
              <a:schemeClr val="tx1">
                <a:lumMod val="95000"/>
              </a:schemeClr>
            </a:solidFill>
          </a:ln>
          <a:effectLst>
            <a:outerShdw blurRad="50800" dist="38100" dir="13500000" algn="br" rotWithShape="0">
              <a:prstClr val="black">
                <a:alpha val="40000"/>
              </a:prstClr>
            </a:outerShdw>
            <a:softEdge rad="12700"/>
          </a:effectLst>
          <a:scene3d>
            <a:camera prst="obliqueBottomLeft"/>
            <a:lightRig rig="threePt" dir="t"/>
          </a:scene3d>
        </p:spPr>
        <p:txBody>
          <a:bodyPr wrap="none" lIns="91440" tIns="45720" rIns="91440" bIns="45720">
            <a:spAutoFit/>
          </a:bodyPr>
          <a:lstStyle/>
          <a:p>
            <a:pPr algn="ctr"/>
            <a:r>
              <a:rPr lang="es-E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Gracias por su atención</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050" name="Picture 2" descr="http://2.blogs.elcomercio.pe/tallerdehistorias/wp-content/uploads/sites/254/2014/12/5162596aplauso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53500" y="3790950"/>
            <a:ext cx="32385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846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NI"/>
          </a:p>
        </p:txBody>
      </p:sp>
      <p:pic>
        <p:nvPicPr>
          <p:cNvPr id="4" name="Imagen 3"/>
          <p:cNvPicPr>
            <a:picLocks noChangeAspect="1"/>
          </p:cNvPicPr>
          <p:nvPr/>
        </p:nvPicPr>
        <p:blipFill>
          <a:blip r:embed="rId2"/>
          <a:stretch>
            <a:fillRect/>
          </a:stretch>
        </p:blipFill>
        <p:spPr>
          <a:xfrm>
            <a:off x="1140771" y="2249487"/>
            <a:ext cx="9862949" cy="2772379"/>
          </a:xfrm>
          <a:prstGeom prst="rect">
            <a:avLst/>
          </a:prstGeom>
        </p:spPr>
      </p:pic>
    </p:spTree>
    <p:extLst>
      <p:ext uri="{BB962C8B-B14F-4D97-AF65-F5344CB8AC3E}">
        <p14:creationId xmlns:p14="http://schemas.microsoft.com/office/powerpoint/2010/main" val="37354659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NI" dirty="0">
                <a:effectLst/>
              </a:rPr>
              <a:t>El semillero de investigación "GREEN TIC" tiene como visión generar procesos investigativos relacionados con la logística inversa en aparatos eléctricos y electrónicos, los cuales permita generar cambios en los proceso y entornos donde se involucre estos,  dando hincapié a la conservación del medio ambiente</a:t>
            </a:r>
            <a:r>
              <a:rPr lang="es-NI" dirty="0" smtClean="0">
                <a:effectLst/>
              </a:rPr>
              <a:t>.</a:t>
            </a:r>
          </a:p>
          <a:p>
            <a:r>
              <a:rPr lang="es-NI" dirty="0" smtClean="0">
                <a:effectLst/>
              </a:rPr>
              <a:t> </a:t>
            </a:r>
            <a:r>
              <a:rPr lang="es-NI" dirty="0"/>
              <a:t>TIC (Tecnologías de la Información y de la Comunicación)</a:t>
            </a:r>
          </a:p>
        </p:txBody>
      </p:sp>
    </p:spTree>
    <p:extLst>
      <p:ext uri="{BB962C8B-B14F-4D97-AF65-F5344CB8AC3E}">
        <p14:creationId xmlns:p14="http://schemas.microsoft.com/office/powerpoint/2010/main" val="142528774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3497" y="1238834"/>
            <a:ext cx="9905999" cy="3541714"/>
          </a:xfrm>
        </p:spPr>
        <p:txBody>
          <a:bodyPr/>
          <a:lstStyle/>
          <a:p>
            <a:r>
              <a:rPr lang="es-NI" dirty="0"/>
              <a:t>El consumo de energía por el uso de las TIC (Tecnologías de la Información y de la Comunicación) está avanzando de forma exponencial a nivel mundial, sus emisiones de CO2 se aproximan a las del sector de la aviación. Prácticas como olvidar los cargadores de batería enchufados a la red eléctrica, no cerrar las aplicaciones, mantener los salvapantallas activos o dejar activado permanentemente el </a:t>
            </a:r>
            <a:r>
              <a:rPr lang="es-NI" dirty="0" err="1"/>
              <a:t>Wi</a:t>
            </a:r>
            <a:r>
              <a:rPr lang="es-NI" dirty="0"/>
              <a:t>-Fi o el Bluetooth contribuyen a disminuir la vida útil de la batería de nuestros equipos y a consumir energía innecesariamente.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041" y="4320862"/>
            <a:ext cx="3357223" cy="2537138"/>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446" y="4381008"/>
            <a:ext cx="3630323" cy="2416845"/>
          </a:xfrm>
          <a:prstGeom prst="rect">
            <a:avLst/>
          </a:prstGeom>
        </p:spPr>
      </p:pic>
    </p:spTree>
    <p:extLst>
      <p:ext uri="{BB962C8B-B14F-4D97-AF65-F5344CB8AC3E}">
        <p14:creationId xmlns:p14="http://schemas.microsoft.com/office/powerpoint/2010/main" val="18154403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dirty="0" smtClean="0"/>
              <a:t>QUE ES EL CO2, DIOXIDO DE CARBONO?</a:t>
            </a:r>
            <a:endParaRPr lang="es-NI" dirty="0"/>
          </a:p>
        </p:txBody>
      </p:sp>
      <p:sp>
        <p:nvSpPr>
          <p:cNvPr id="3" name="Marcador de contenido 2"/>
          <p:cNvSpPr>
            <a:spLocks noGrp="1"/>
          </p:cNvSpPr>
          <p:nvPr>
            <p:ph idx="1"/>
          </p:nvPr>
        </p:nvSpPr>
        <p:spPr/>
        <p:txBody>
          <a:bodyPr>
            <a:normAutofit fontScale="85000" lnSpcReduction="20000"/>
          </a:bodyPr>
          <a:lstStyle/>
          <a:p>
            <a:r>
              <a:rPr lang="es-NI" dirty="0"/>
              <a:t>Los efectos ambientales del dióxido de carbono atmosférico generan un creciente interés. Actualmente existe una </a:t>
            </a:r>
            <a:r>
              <a:rPr lang="es-NI" dirty="0" smtClean="0"/>
              <a:t>fuerte controversia </a:t>
            </a:r>
            <a:r>
              <a:rPr lang="es-NI" dirty="0"/>
              <a:t>sobre el calentamiento global y la relación que el CO2 tiene con éste. El dióxido de carbono es un importante gas que regula el calentamiento global de la superficie de la Tierra, además de ser la primera fuente de carbono para la vida en la Tierra. Su concentración en la atmósfera se ha mantenido constante desde el final del Precámbrico hasta la Revolución Industrial, pero debido al crecimiento desmesurado de la combustión de combustibles fósiles la concentración está aumentando, incrementando el calentamiento global y causando un cambio climático antropogénico. Sin embargo, los opositores a esta teoría se basan en la falta de evidencias científicas significativas que soporten el argumento de que el dióxido de carbono es el principal causante del calentamiento global, o incluso, tenga alguna relación con ésta.</a:t>
            </a:r>
          </a:p>
          <a:p>
            <a:endParaRPr lang="es-NI"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8371" y="4680278"/>
            <a:ext cx="2903629" cy="2177722"/>
          </a:xfrm>
          <a:prstGeom prst="rect">
            <a:avLst/>
          </a:prstGeom>
        </p:spPr>
      </p:pic>
    </p:spTree>
    <p:extLst>
      <p:ext uri="{BB962C8B-B14F-4D97-AF65-F5344CB8AC3E}">
        <p14:creationId xmlns:p14="http://schemas.microsoft.com/office/powerpoint/2010/main" val="181938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2422" y="690851"/>
            <a:ext cx="9905999" cy="3541714"/>
          </a:xfrm>
        </p:spPr>
        <p:txBody>
          <a:bodyPr/>
          <a:lstStyle/>
          <a:p>
            <a:r>
              <a:rPr lang="es-NI" dirty="0"/>
              <a:t>Las TIC, en el otro lado de la balanza, contribuyen a reducir la huella ecológica en muchos sectores de la actividad humana, como en el transporte, por ejemplo, a través de la gestión inteligente de las flotas de autobuses o del uso de los vehículos compartidos, o en los edificios a través de la domótica y la gestión inteligente de la energía, etc.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996" y="4137348"/>
            <a:ext cx="3581266" cy="2720652"/>
          </a:xfrm>
          <a:prstGeom prst="rect">
            <a:avLst/>
          </a:prstGeom>
        </p:spPr>
      </p:pic>
      <p:pic>
        <p:nvPicPr>
          <p:cNvPr id="5" name="Picture 2" descr="http://www.clielsa.com/portals/0/Domotica%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101" y="3208259"/>
            <a:ext cx="4780107" cy="342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10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NI" dirty="0"/>
              <a:t>Las TIC también reducen la huella de carbono que genera nuestro sistema social o laboral porque permiten cambios en nuestras pautas de comportamiento y trabajo: el teletrabajo, las videoconferencias, el comercio electrónico, etc. </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140" y="3914775"/>
            <a:ext cx="1552575" cy="2943225"/>
          </a:xfrm>
          <a:prstGeom prst="rect">
            <a:avLst/>
          </a:prstGeom>
        </p:spPr>
      </p:pic>
    </p:spTree>
    <p:extLst>
      <p:ext uri="{BB962C8B-B14F-4D97-AF65-F5344CB8AC3E}">
        <p14:creationId xmlns:p14="http://schemas.microsoft.com/office/powerpoint/2010/main" val="15986609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NI" dirty="0"/>
              <a:t>La basura tecnológica comienza a ser un grave problema. En la Unión Europea se dejan de utilizar al año más de 100 millones de teléfonos móviles; en nuestras casas se acumulan móviles y cargadores de batería que no se utilizan, pero se desconoce algo sorprendente: albergan materias primas valiosas como el oro, la plata o el cobre, y al mismo tiempo contienen sustancias altamente tóxicas (plomo, cadmio, compuestos bromados, etc.) que requieren normas para un reciclaje seguro.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3027" y="3690410"/>
            <a:ext cx="2708973" cy="3167590"/>
          </a:xfrm>
          <a:prstGeom prst="rect">
            <a:avLst/>
          </a:prstGeom>
        </p:spPr>
      </p:pic>
      <p:pic>
        <p:nvPicPr>
          <p:cNvPr id="5" name="Imagen 4"/>
          <p:cNvPicPr>
            <a:picLocks noChangeAspect="1"/>
          </p:cNvPicPr>
          <p:nvPr/>
        </p:nvPicPr>
        <p:blipFill>
          <a:blip r:embed="rId3"/>
          <a:stretch>
            <a:fillRect/>
          </a:stretch>
        </p:blipFill>
        <p:spPr>
          <a:xfrm>
            <a:off x="10104436" y="156636"/>
            <a:ext cx="1885950" cy="2466975"/>
          </a:xfrm>
          <a:prstGeom prst="rect">
            <a:avLst/>
          </a:prstGeom>
        </p:spPr>
      </p:pic>
    </p:spTree>
    <p:extLst>
      <p:ext uri="{BB962C8B-B14F-4D97-AF65-F5344CB8AC3E}">
        <p14:creationId xmlns:p14="http://schemas.microsoft.com/office/powerpoint/2010/main" val="134138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NI" dirty="0"/>
              <a:t>El proyecto LIFE GREEN TIC tiene como objetivo principal demostrar y cuantificar el gran potencial de las TIC para reducir las emisiones de CO2 a nivel mundial, tanto reduciendo su propia huella de carbono mediante un uso mejor y más inteligente, como por la contribución de estas tecnologías para conseguir mejores servicios medioambientales. Para ello se están desarrollando tres acciones piloto en los ámbitos administrativo, educativo y de gestión urbana para demostrar los efectos positivos de la virtualización, los campus virtuales y las </a:t>
            </a:r>
            <a:r>
              <a:rPr lang="es-NI" dirty="0" err="1"/>
              <a:t>smart</a:t>
            </a:r>
            <a:r>
              <a:rPr lang="es-NI" dirty="0"/>
              <a:t> </a:t>
            </a:r>
            <a:r>
              <a:rPr lang="es-NI" dirty="0" err="1"/>
              <a:t>cities</a:t>
            </a:r>
            <a:r>
              <a:rPr lang="es-NI" dirty="0"/>
              <a:t>.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214" y="106362"/>
            <a:ext cx="3448050" cy="206692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94" y="1578934"/>
            <a:ext cx="3945967" cy="4070952"/>
          </a:xfrm>
          <a:prstGeom prst="rect">
            <a:avLst/>
          </a:prstGeom>
        </p:spPr>
      </p:pic>
    </p:spTree>
    <p:extLst>
      <p:ext uri="{BB962C8B-B14F-4D97-AF65-F5344CB8AC3E}">
        <p14:creationId xmlns:p14="http://schemas.microsoft.com/office/powerpoint/2010/main" val="25809852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160</TotalTime>
  <Words>588</Words>
  <Application>Microsoft Office PowerPoint</Application>
  <PresentationFormat>Panorámica</PresentationFormat>
  <Paragraphs>25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Trebuchet MS</vt:lpstr>
      <vt:lpstr>Tw Cen MT</vt:lpstr>
      <vt:lpstr>Circuito</vt:lpstr>
      <vt:lpstr>Presentación de PowerPoint</vt:lpstr>
      <vt:lpstr>Presentación de PowerPoint</vt:lpstr>
      <vt:lpstr>Presentación de PowerPoint</vt:lpstr>
      <vt:lpstr>Presentación de PowerPoint</vt:lpstr>
      <vt:lpstr>QUE ES EL CO2, DIOXIDO DE CARBONO?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Quintero Grande</dc:creator>
  <cp:lastModifiedBy>Franco Ugarte</cp:lastModifiedBy>
  <cp:revision>14</cp:revision>
  <dcterms:created xsi:type="dcterms:W3CDTF">2015-03-09T15:35:53Z</dcterms:created>
  <dcterms:modified xsi:type="dcterms:W3CDTF">2015-03-10T18:37:44Z</dcterms:modified>
</cp:coreProperties>
</file>