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maitrise des coûts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avantages du point de vue du client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Cambria"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None/>
              <a:def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IDEAS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An </a:t>
            </a:r>
            <a:r>
              <a:rPr b="1" lang="fr" sz="1800"/>
              <a:t>I</a:t>
            </a:r>
            <a:r>
              <a:rPr lang="fr" sz="1800"/>
              <a:t>nternet of things </a:t>
            </a:r>
            <a:r>
              <a:rPr b="1" lang="fr" sz="1800"/>
              <a:t>D</a:t>
            </a:r>
            <a:r>
              <a:rPr lang="fr" sz="1800"/>
              <a:t>ashboard </a:t>
            </a:r>
            <a:r>
              <a:rPr b="1" lang="fr" sz="1800"/>
              <a:t>E</a:t>
            </a:r>
            <a:r>
              <a:rPr lang="fr" sz="1800"/>
              <a:t>xtensible </a:t>
            </a:r>
            <a:r>
              <a:rPr b="1" lang="fr" sz="1800"/>
              <a:t>A</a:t>
            </a:r>
            <a:r>
              <a:rPr lang="fr" sz="1800"/>
              <a:t>pplication for </a:t>
            </a:r>
            <a:r>
              <a:rPr b="1" lang="fr" sz="1800"/>
              <a:t>S</a:t>
            </a:r>
            <a:r>
              <a:rPr lang="fr" sz="1800"/>
              <a:t>martlab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 rtl="0" algn="ctr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457200" lvl="0" marL="4114800" rtl="0" algn="ctr">
              <a:spcBef>
                <a:spcPts val="0"/>
              </a:spcBef>
              <a:buNone/>
            </a:pPr>
            <a:r>
              <a:rPr i="1" lang="fr" sz="1800"/>
              <a:t>Les mauvais chasseurs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659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600"/>
              <a:t>Architecture 3-tiers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800" y="740775"/>
            <a:ext cx="3643099" cy="42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fr" sz="3600"/>
              <a:t>Architecture et Technologies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Architecture générale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Architecture 3 tiers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b="1" lang="fr">
                <a:latin typeface="Cambria"/>
                <a:ea typeface="Cambria"/>
                <a:cs typeface="Cambria"/>
                <a:sym typeface="Cambria"/>
              </a:rPr>
              <a:t> MVC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600"/>
              <a:t>Model-View-Controller (MVC)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00" y="1116500"/>
            <a:ext cx="45799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600"/>
              <a:t>DoM</a:t>
            </a:r>
          </a:p>
        </p:txBody>
      </p:sp>
      <p:pic>
        <p:nvPicPr>
          <p:cNvPr descr="dom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7" y="572700"/>
            <a:ext cx="8783525" cy="46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600"/>
              <a:t>Storyboard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3 templates </a:t>
            </a:r>
            <a:r>
              <a:rPr lang="fr">
                <a:latin typeface="Cambria"/>
                <a:ea typeface="Cambria"/>
                <a:cs typeface="Cambria"/>
                <a:sym typeface="Cambria"/>
              </a:rPr>
              <a:t>principaux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b="1" lang="fr">
                <a:latin typeface="Cambria"/>
                <a:ea typeface="Cambria"/>
                <a:cs typeface="Cambria"/>
                <a:sym typeface="Cambria"/>
              </a:rPr>
              <a:t>Écran</a:t>
            </a:r>
            <a:r>
              <a:rPr b="1" lang="fr">
                <a:latin typeface="Cambria"/>
                <a:ea typeface="Cambria"/>
                <a:cs typeface="Cambria"/>
                <a:sym typeface="Cambria"/>
              </a:rPr>
              <a:t> de login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Écran</a:t>
            </a:r>
            <a:r>
              <a:rPr lang="fr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">
                <a:latin typeface="Cambria"/>
                <a:ea typeface="Cambria"/>
                <a:cs typeface="Cambria"/>
                <a:sym typeface="Cambria"/>
              </a:rPr>
              <a:t>d'accueil</a:t>
            </a:r>
            <a:r>
              <a:rPr lang="fr">
                <a:latin typeface="Cambria"/>
                <a:ea typeface="Cambria"/>
                <a:cs typeface="Cambria"/>
                <a:sym typeface="Cambria"/>
              </a:rPr>
              <a:t>: resource overview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Listes (appareils, workstation)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n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Storyboard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3 templates principaux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Écran</a:t>
            </a:r>
            <a:r>
              <a:rPr lang="fr">
                <a:latin typeface="Cambria"/>
                <a:ea typeface="Cambria"/>
                <a:cs typeface="Cambria"/>
                <a:sym typeface="Cambria"/>
              </a:rPr>
              <a:t> de login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b="1" lang="fr">
                <a:latin typeface="Cambria"/>
                <a:ea typeface="Cambria"/>
                <a:cs typeface="Cambria"/>
                <a:sym typeface="Cambria"/>
              </a:rPr>
              <a:t>Écran</a:t>
            </a:r>
            <a:r>
              <a:rPr b="1" lang="fr">
                <a:latin typeface="Cambria"/>
                <a:ea typeface="Cambria"/>
                <a:cs typeface="Cambria"/>
                <a:sym typeface="Cambria"/>
              </a:rPr>
              <a:t> d'accueil: resource overview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Listes (appareils, workstation)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930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Storyboard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fr"/>
              <a:t>3 templates principaux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fr"/>
              <a:t>Écran</a:t>
            </a:r>
            <a:r>
              <a:rPr lang="fr"/>
              <a:t> de login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fr"/>
              <a:t>Écran</a:t>
            </a:r>
            <a:r>
              <a:rPr lang="fr"/>
              <a:t> d'accueil: resource overview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b="1" lang="fr"/>
              <a:t>Listes (appareils, workstation)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eManager.png" id="160" name="Shape 160"/>
          <p:cNvPicPr preferRelativeResize="0"/>
          <p:nvPr/>
        </p:nvPicPr>
        <p:blipFill rotWithShape="1">
          <a:blip r:embed="rId3">
            <a:alphaModFix/>
          </a:blip>
          <a:srcRect b="59198" l="0" r="2666" t="-879"/>
          <a:stretch/>
        </p:blipFill>
        <p:spPr>
          <a:xfrm>
            <a:off x="0" y="-105499"/>
            <a:ext cx="9144001" cy="524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45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600">
                <a:latin typeface="Cambria"/>
                <a:ea typeface="Cambria"/>
                <a:cs typeface="Cambria"/>
                <a:sym typeface="Cambria"/>
              </a:rPr>
              <a:t>SmartLAB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Bureau intelligent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Senseurs/capteurs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Internet of Things (IoT)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Récupération de données et communication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Rôles principaux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eSysAdmin.png" id="165" name="Shape 165"/>
          <p:cNvPicPr preferRelativeResize="0"/>
          <p:nvPr/>
        </p:nvPicPr>
        <p:blipFill rotWithShape="1">
          <a:blip r:embed="rId3">
            <a:alphaModFix/>
          </a:blip>
          <a:srcRect b="58906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Aspects économiques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Marché visé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Avantages du point de vue du client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Distribution 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Produit de base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Abonnement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Références: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Cambria"/>
              <a:buChar char="-"/>
            </a:pPr>
            <a:r>
              <a:rPr lang="f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Departamento de Informática Nova Lincs Faculdade de Ciências e Tecnologia Universidade Nova  de Lisboa, </a:t>
            </a:r>
            <a:r>
              <a:rPr i="1" lang="f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Smart Open Space</a:t>
            </a:r>
            <a:r>
              <a:rPr lang="f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Lisbonne, 2017, p.5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Cambria"/>
              <a:buChar char="-"/>
            </a:pPr>
            <a:r>
              <a:rPr lang="f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Hostettler Steve, </a:t>
            </a:r>
            <a:r>
              <a:rPr i="1" lang="f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Projet informatique</a:t>
            </a:r>
            <a:r>
              <a:rPr lang="f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2017, Genève, p.3-4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50" y="712174"/>
            <a:ext cx="8770325" cy="42789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309500" y="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Description of the Smart Lab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Physical Setup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87" y="683150"/>
            <a:ext cx="8889024" cy="43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IDEAS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Features: </a:t>
            </a:r>
          </a:p>
          <a:p>
            <a:pPr indent="-228600" lvl="0" marL="457200" rtl="0"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Monitorer des ressources</a:t>
            </a:r>
          </a:p>
          <a:p>
            <a:pPr indent="-228600" lvl="0" marL="457200" rtl="0"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Contrôle des appareils à distance</a:t>
            </a:r>
          </a:p>
          <a:p>
            <a:pPr indent="-228600" lvl="0" marL="457200" rtl="0"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Surveillance du statut des appareils (batterie, on/off)</a:t>
            </a:r>
          </a:p>
          <a:p>
            <a:pPr indent="-228600" lvl="0" marL="457200" rtl="0"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Personnalisable</a:t>
            </a:r>
          </a:p>
          <a:p>
            <a:pPr indent="-228600" lvl="0" marL="457200" rtl="0"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Application extensible (ajout d’appareils, senseurs,...)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600">
                <a:latin typeface="Cambria"/>
                <a:ea typeface="Cambria"/>
                <a:cs typeface="Cambria"/>
                <a:sym typeface="Cambria"/>
              </a:rPr>
              <a:t>User Stories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En tant qu’utilisateur je veux m’authentifier afin d’accéder au Dashboard.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En tant qu’administrateur système, je veux contrôler les appareils (on/off).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En tant qu’utilisateur, je veux visualiser la consommation des ressources.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600"/>
              <a:t>Architecture et Technologies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b="1" lang="fr">
                <a:latin typeface="Cambria"/>
                <a:ea typeface="Cambria"/>
                <a:cs typeface="Cambria"/>
                <a:sym typeface="Cambria"/>
              </a:rPr>
              <a:t>Architecture générale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Architecture 3 tiers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 MVC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600"/>
              <a:t>Architecture générale</a:t>
            </a:r>
          </a:p>
        </p:txBody>
      </p:sp>
      <p:pic>
        <p:nvPicPr>
          <p:cNvPr descr="WS02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74" y="1042949"/>
            <a:ext cx="7092575" cy="326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fr" sz="3600"/>
              <a:t>Architecture et Technologies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Architecture générale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b="1" lang="fr">
                <a:latin typeface="Cambria"/>
                <a:ea typeface="Cambria"/>
                <a:cs typeface="Cambria"/>
                <a:sym typeface="Cambria"/>
              </a:rPr>
              <a:t>Architecture 3 tiers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Cambria"/>
              <a:buChar char="-"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 MVC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