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303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3043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st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fage_Template_PP_Informatique2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dress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00" y="8991600"/>
            <a:ext cx="7972214" cy="4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fage_Template_PP_Informatique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2700"/>
            <a:ext cx="130048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0" y="3537091"/>
            <a:ext cx="8496300" cy="2108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0" y="5803900"/>
            <a:ext cx="8496300" cy="1384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05103" y="9080500"/>
            <a:ext cx="594594" cy="582774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fage_Template_PP_Informatique2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fage_Template_PP_Informatiqu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2700"/>
            <a:ext cx="130048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0" y="9293013"/>
            <a:ext cx="13004800" cy="460588"/>
          </a:xfrm>
          <a:prstGeom prst="rect">
            <a:avLst/>
          </a:prstGeom>
          <a:solidFill>
            <a:srgbClr val="004C95"/>
          </a:solidFill>
          <a:ln>
            <a:miter lim="400000"/>
          </a:ln>
          <a:effectLst>
            <a:outerShdw blurRad="38100" dist="25400" dir="5400000" rotWithShape="0">
              <a:srgbClr val="929292">
                <a:alpha val="34999"/>
              </a:srgbClr>
            </a:outerShdw>
          </a:effectLst>
        </p:spPr>
        <p:txBody>
          <a:bodyPr lIns="50800" tIns="50800" rIns="50800" bIns="50800" anchor="ctr"/>
          <a:lstStyle/>
          <a:p>
            <a:pPr marL="57799" marR="57799" defTabSz="647700">
              <a:defRPr sz="3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54378" y="4305300"/>
            <a:ext cx="12141201" cy="20701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1pPr>
            <a:lvl2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2pPr>
            <a:lvl3pPr marL="0" indent="0" algn="ctr">
              <a:buClrTx/>
              <a:buSz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3pPr>
            <a:lvl4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4pPr>
            <a:lvl5pPr marL="0" indent="0" algn="ctr">
              <a:buClrTx/>
              <a:buSzTx/>
              <a:buFontTx/>
              <a:buNone/>
              <a:defRPr sz="44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0926960" y="9347200"/>
            <a:ext cx="320280" cy="342900"/>
          </a:xfrm>
          <a:prstGeom prst="rect">
            <a:avLst/>
          </a:prstGeom>
        </p:spPr>
        <p:txBody>
          <a:bodyPr anchor="t"/>
          <a:lstStyle>
            <a:lvl1pPr>
              <a:defRPr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457200">
              <a:spcBef>
                <a:spcPts val="1600"/>
              </a:spcBef>
              <a:buClrTx/>
              <a:buSzTx/>
              <a:buFontTx/>
              <a:buNone/>
              <a:defRPr sz="2400">
                <a:uFillTx/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457200">
              <a:spcBef>
                <a:spcPts val="1600"/>
              </a:spcBef>
              <a:buClrTx/>
              <a:buSzTx/>
              <a:buFontTx/>
              <a:buNone/>
              <a:defRPr sz="9600">
                <a:uFillTx/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anchor="t"/>
          <a:lstStyle>
            <a:lvl1pPr defTabSz="584200">
              <a:defRPr sz="18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 marL="0" marR="0" defTabSz="584200">
              <a:defRPr sz="5000" b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marR="0" indent="-571500" defTabSz="584200">
              <a:spcBef>
                <a:spcPts val="2400"/>
              </a:spcBef>
              <a:buClrTx/>
              <a:buSzPct val="171000"/>
              <a:buFont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1333500" marR="0" indent="-571500" defTabSz="584200">
              <a:spcBef>
                <a:spcPts val="2400"/>
              </a:spcBef>
              <a:buClrTx/>
              <a:buSzPct val="171000"/>
              <a:buFont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17780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22225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2667000" marR="0" indent="-571500" defTabSz="584200">
              <a:spcBef>
                <a:spcPts val="2400"/>
              </a:spcBef>
              <a:buClrTx/>
              <a:buSzPct val="171000"/>
              <a:buFontTx/>
              <a:buChar char="•"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anchor="t"/>
          <a:lstStyle>
            <a:lvl1pPr defTabSz="584200">
              <a:defRPr sz="18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fage_Template_PP_Informatique2.png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6900" y="215900"/>
            <a:ext cx="11887200" cy="55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293013"/>
            <a:ext cx="13004800" cy="460588"/>
          </a:xfrm>
          <a:prstGeom prst="rect">
            <a:avLst/>
          </a:prstGeom>
          <a:solidFill>
            <a:srgbClr val="004C95"/>
          </a:solidFill>
          <a:ln>
            <a:miter lim="400000"/>
          </a:ln>
          <a:effectLst>
            <a:outerShdw blurRad="38100" dist="25400" dir="5400000" rotWithShape="0">
              <a:srgbClr val="929292">
                <a:alpha val="34999"/>
              </a:srgbClr>
            </a:outerShdw>
          </a:effectLst>
        </p:spPr>
        <p:txBody>
          <a:bodyPr lIns="50800" tIns="50800" rIns="50800" bIns="50800" anchor="ctr"/>
          <a:lstStyle/>
          <a:p>
            <a:pPr marL="57799" marR="57799" defTabSz="647700">
              <a:defRPr sz="3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53156" y="2895600"/>
            <a:ext cx="118872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700"/>
              </a:spcBef>
              <a:defRPr sz="3200"/>
            </a:lvl2pPr>
            <a:lvl3pPr marL="1183639" indent="-228600">
              <a:spcBef>
                <a:spcPts val="600"/>
              </a:spcBef>
              <a:buClr>
                <a:srgbClr val="000000"/>
              </a:buClr>
              <a:buFont typeface="Lucida Grande"/>
              <a:buChar char="−"/>
              <a:defRPr sz="2800"/>
            </a:lvl3pPr>
            <a:lvl4pPr marL="1640839" indent="-228600">
              <a:spcBef>
                <a:spcPts val="500"/>
              </a:spcBef>
              <a:buClr>
                <a:srgbClr val="000000"/>
              </a:buClr>
              <a:buChar char="−"/>
              <a:defRPr sz="2200"/>
            </a:lvl4pPr>
            <a:lvl5pPr marL="2098039" indent="-228600">
              <a:spcBef>
                <a:spcPts val="400"/>
              </a:spcBef>
              <a:buClr>
                <a:srgbClr val="000000"/>
              </a:buClr>
              <a:buChar char="−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0919341" y="9353408"/>
            <a:ext cx="320279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ransition spd="med"/>
  <p:txStyles>
    <p:titleStyle>
      <a:lvl1pPr marL="57799" marR="57799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1pPr>
      <a:lvl2pPr marL="57799" marR="57799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2pPr>
      <a:lvl3pPr marL="57799" marR="57799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3pPr>
      <a:lvl4pPr marL="57799" marR="57799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4pPr>
      <a:lvl5pPr marL="57799" marR="57799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5pPr>
      <a:lvl6pPr marL="57799" marR="57799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6pPr>
      <a:lvl7pPr marL="57799" marR="57799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7pPr>
      <a:lvl8pPr marL="57799" marR="57799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8pPr>
      <a:lvl9pPr marL="57799" marR="57799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4C95"/>
          </a:solidFill>
          <a:uFill>
            <a:solidFill>
              <a:srgbClr val="004C95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57799" indent="-3429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819308" marR="57799" indent="-321468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248954" marR="57799" indent="-293914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786312" marR="57799" indent="-374072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2326639" marR="57799" indent="-457200" algn="l" defTabSz="6477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004C95"/>
        </a:buClr>
        <a:buSzPct val="100000"/>
        <a:buFont typeface="Arial"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Steve Hostettler</a:t>
            </a:r>
          </a:p>
        </p:txBody>
      </p:sp>
      <p:sp>
        <p:nvSpPr>
          <p:cNvPr id="94" name="Shape 94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 algn="ctr">
              <a:spcBef>
                <a:spcPts val="1600"/>
              </a:spcBef>
              <a:defRPr sz="4700">
                <a:latin typeface="Myriad Pro"/>
                <a:ea typeface="Myriad Pro"/>
                <a:cs typeface="Myriad Pro"/>
                <a:sym typeface="Myriad Pro"/>
              </a:defRPr>
            </a:pPr>
            <a:r>
              <a:rPr smtClean="0"/>
              <a:t>201</a:t>
            </a:r>
            <a:r>
              <a:rPr lang="en-US" smtClean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16" name="Shape 4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87400" y="3879850"/>
            <a:ext cx="104648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C’est la possibilité d’interroger et de manipuler dynamiquement les elements d’une application écrite en JAVA.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647700" y="2470150"/>
            <a:ext cx="30607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Débogueurs</a:t>
            </a:r>
          </a:p>
        </p:txBody>
      </p:sp>
      <p:sp>
        <p:nvSpPr>
          <p:cNvPr id="422" name="Shape 422"/>
          <p:cNvSpPr/>
          <p:nvPr/>
        </p:nvSpPr>
        <p:spPr>
          <a:xfrm>
            <a:off x="7137400" y="3530600"/>
            <a:ext cx="30607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GUI</a:t>
            </a:r>
          </a:p>
        </p:txBody>
      </p:sp>
      <p:sp>
        <p:nvSpPr>
          <p:cNvPr id="423" name="Shape 423"/>
          <p:cNvSpPr/>
          <p:nvPr/>
        </p:nvSpPr>
        <p:spPr>
          <a:xfrm>
            <a:off x="647700" y="4648199"/>
            <a:ext cx="4483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Cross-language calls</a:t>
            </a:r>
          </a:p>
        </p:txBody>
      </p:sp>
      <p:sp>
        <p:nvSpPr>
          <p:cNvPr id="424" name="Shape 424"/>
          <p:cNvSpPr/>
          <p:nvPr/>
        </p:nvSpPr>
        <p:spPr>
          <a:xfrm>
            <a:off x="6464300" y="6235699"/>
            <a:ext cx="5118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Dynamic programming</a:t>
            </a:r>
          </a:p>
        </p:txBody>
      </p:sp>
      <p:sp>
        <p:nvSpPr>
          <p:cNvPr id="425" name="Shape 425"/>
          <p:cNvSpPr/>
          <p:nvPr/>
        </p:nvSpPr>
        <p:spPr>
          <a:xfrm>
            <a:off x="647700" y="7251699"/>
            <a:ext cx="5118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Diminuer le couplage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457200" y="2981343"/>
            <a:ext cx="10951704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 and the type of the public fields.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printFieldNames(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Field[] publicFields = c.getFields();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publicFields.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fieldName = publicFields[i].getName();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 typeClass = publicFields[i].getType();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fieldType = typeClass.getName();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fieldName + </a:t>
            </a:r>
            <a:r>
              <a:rPr>
                <a:solidFill>
                  <a:srgbClr val="3933FF"/>
                </a:solidFill>
              </a:rPr>
              <a:t>", Type: "</a:t>
            </a:r>
            <a:r>
              <a:t> + fieldType);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431800" y="1838343"/>
            <a:ext cx="11911980" cy="675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name, the parameters and the return type of the public methods.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showMethods(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Method[] meths = c.getMethods();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meths.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methName = meths[i].getName();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methName);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retName = meths[i].getReturnType().getName();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 Return Type: "</a:t>
            </a:r>
            <a:r>
              <a:t> + retName);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Class&lt;?&gt;[] paramTypes = meths[i].getParameterTypes();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Parameter Types:"</a:t>
            </a:r>
            <a: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k = 0; k &lt; paramTypes.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k++)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String paramName = paramTypes[k].getName();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"</a:t>
            </a:r>
            <a:r>
              <a:t> + paramName);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31800" y="1997093"/>
            <a:ext cx="11911980" cy="643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Prints out the name, the parameters and the return type of the public methods.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</a:t>
            </a:r>
            <a:r>
              <a:rPr>
                <a:solidFill>
                  <a:srgbClr val="91AFCB"/>
                </a:solidFill>
              </a:rPr>
              <a:t>@param</a:t>
            </a:r>
            <a:r>
              <a:t> o  the object to scan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showMethods(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Object o)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o.getClass();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Method[] meths = c.getMethods();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meths.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i++)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methName = meths[i].getName();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"Name: "</a:t>
            </a:r>
            <a:r>
              <a:t> + methName);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String retName = meths[i].getReturnType().getName();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3933FF"/>
                </a:solidFill>
              </a:rPr>
              <a:t>" Return Type: "</a:t>
            </a:r>
            <a:r>
              <a:t> + retName);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Class&lt;?&gt;[] paramTypes = meths[i].getParameterTypes();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Parameter Types:"</a:t>
            </a:r>
            <a:r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k = 0; k &lt; paramTypes.</a:t>
            </a:r>
            <a:r>
              <a:rPr>
                <a:solidFill>
                  <a:srgbClr val="0326CC"/>
                </a:solidFill>
              </a:rPr>
              <a:t>length</a:t>
            </a:r>
            <a:r>
              <a:t>; k++)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String paramName = paramTypes[k].getName();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3933FF"/>
                </a:solidFill>
              </a:rPr>
              <a:t>" "</a:t>
            </a:r>
            <a:r>
              <a:t> + paramName);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14400" y="2835293"/>
            <a:ext cx="8756787" cy="516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</a:t>
            </a:r>
            <a:r>
              <a:rPr u="sng"/>
              <a:t>Concats</a:t>
            </a:r>
            <a:r>
              <a:t> Hello to World using the reflection API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 c = String.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Class&lt;?&gt;[] paramTypes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Class[] { String.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String result 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Method method = c.getMethod(</a:t>
            </a:r>
            <a:r>
              <a:rPr>
                <a:solidFill>
                  <a:srgbClr val="3933FF"/>
                </a:solidFill>
              </a:rPr>
              <a:t>"concat"</a:t>
            </a:r>
            <a:r>
              <a:t>, paramTypes);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Object[] args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Object[] { </a:t>
            </a:r>
            <a:r>
              <a:rPr>
                <a:solidFill>
                  <a:srgbClr val="3933FF"/>
                </a:solidFill>
              </a:rPr>
              <a:t>"World!"</a:t>
            </a:r>
            <a:r>
              <a:t> 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result = (String) method.invoke(</a:t>
            </a:r>
            <a:r>
              <a:rPr>
                <a:solidFill>
                  <a:srgbClr val="3933FF"/>
                </a:solidFill>
              </a:rPr>
              <a:t>"Hello"</a:t>
            </a:r>
            <a:r>
              <a:t>, args);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(NoSuchMethodException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(IllegalAccessException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(InvocationTargetException e)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    e.printStackTrace();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.println(result);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Exercices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idx="1"/>
          </p:nvPr>
        </p:nvSpPr>
        <p:spPr>
          <a:xfrm>
            <a:off x="324556" y="1689100"/>
            <a:ext cx="11887201" cy="78740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Exercice 1: Rajouter une nouvelle propriété  “gender” à l’étudiant dans le modèle et le fixer à la valeur “F”.</a:t>
            </a:r>
          </a:p>
          <a:p>
            <a:pPr>
              <a:buClr>
                <a:srgbClr val="004C95"/>
              </a:buClr>
              <a:defRPr sz="3300"/>
            </a:pPr>
            <a:r>
              <a:t>Exercice 2: Afficher le genre dans la liste</a:t>
            </a:r>
          </a:p>
          <a:p>
            <a:pPr>
              <a:buClr>
                <a:srgbClr val="004C95"/>
              </a:buClr>
              <a:defRPr sz="3300"/>
            </a:pPr>
            <a:r>
              <a:t>Exercice 3: Permettre la saisie du genre (et sa validation)</a:t>
            </a:r>
          </a:p>
          <a:p>
            <a:pPr>
              <a:buClr>
                <a:srgbClr val="004C95"/>
              </a:buClr>
              <a:defRPr sz="3300"/>
            </a:pPr>
            <a:r>
              <a:t>Exercice 4: Utiliser le bon widget</a:t>
            </a:r>
          </a:p>
          <a:p>
            <a:pPr>
              <a:buClr>
                <a:srgbClr val="004C95"/>
              </a:buClr>
              <a:defRPr sz="3300"/>
            </a:pPr>
            <a:r>
              <a:t>Exercice 5: Rajouter un graphe sur la répartition des genres</a:t>
            </a:r>
          </a:p>
          <a:p>
            <a:pPr>
              <a:buClr>
                <a:srgbClr val="004C95"/>
              </a:buClr>
              <a:defRPr sz="3300"/>
            </a:pPr>
            <a:r>
              <a:t>Exercice 6 : Faites vous plaisir</a:t>
            </a:r>
          </a:p>
        </p:txBody>
      </p:sp>
      <p:sp>
        <p:nvSpPr>
          <p:cNvPr id="557" name="Shape 5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Résumé  des épisodes précédents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553156" y="2387600"/>
            <a:ext cx="11887201" cy="6756400"/>
          </a:xfrm>
          <a:prstGeom prst="rect">
            <a:avLst/>
          </a:prstGeom>
        </p:spPr>
        <p:txBody>
          <a:bodyPr/>
          <a:lstStyle/>
          <a:p>
            <a:r>
              <a:rPr sz="2400" dirty="0"/>
              <a:t>Base de la </a:t>
            </a:r>
            <a:r>
              <a:rPr sz="2400" dirty="0" err="1"/>
              <a:t>programmation</a:t>
            </a:r>
            <a:r>
              <a:rPr sz="2400" dirty="0"/>
              <a:t> Java Web : JSP + Servlet</a:t>
            </a:r>
          </a:p>
          <a:p>
            <a:pPr lvl="1"/>
            <a:r>
              <a:rPr sz="2400" dirty="0"/>
              <a:t>Architecture </a:t>
            </a:r>
            <a:r>
              <a:rPr sz="2400" dirty="0" err="1"/>
              <a:t>très</a:t>
            </a:r>
            <a:r>
              <a:rPr sz="2400" dirty="0"/>
              <a:t> simple</a:t>
            </a:r>
          </a:p>
          <a:p>
            <a:pPr lvl="1"/>
            <a:r>
              <a:rPr sz="2400" dirty="0"/>
              <a:t>Portable (pas de vendor-lock)</a:t>
            </a:r>
          </a:p>
          <a:p>
            <a:r>
              <a:rPr sz="2400" dirty="0" err="1"/>
              <a:t>Principaux</a:t>
            </a:r>
            <a:r>
              <a:rPr sz="2400" dirty="0"/>
              <a:t> </a:t>
            </a:r>
            <a:r>
              <a:rPr sz="2400" dirty="0" err="1"/>
              <a:t>problèmes</a:t>
            </a:r>
            <a:endParaRPr sz="2400" dirty="0"/>
          </a:p>
          <a:p>
            <a:pPr lvl="1"/>
            <a:r>
              <a:rPr sz="2400" dirty="0" err="1"/>
              <a:t>Risque</a:t>
            </a:r>
            <a:r>
              <a:rPr sz="2400" dirty="0"/>
              <a:t> de </a:t>
            </a:r>
            <a:r>
              <a:rPr sz="2400" dirty="0" err="1"/>
              <a:t>mélanger</a:t>
            </a:r>
            <a:r>
              <a:rPr sz="2400" dirty="0"/>
              <a:t> les </a:t>
            </a:r>
            <a:r>
              <a:rPr sz="2400" dirty="0" err="1"/>
              <a:t>objectifs</a:t>
            </a:r>
            <a:r>
              <a:rPr sz="2400" dirty="0"/>
              <a:t> (separation of concerns)</a:t>
            </a:r>
          </a:p>
          <a:p>
            <a:pPr lvl="1"/>
            <a:r>
              <a:rPr sz="2400" dirty="0" err="1"/>
              <a:t>Requête</a:t>
            </a:r>
            <a:r>
              <a:rPr sz="2400" dirty="0"/>
              <a:t> à la base de </a:t>
            </a:r>
            <a:r>
              <a:rPr sz="2400" dirty="0" err="1"/>
              <a:t>données</a:t>
            </a:r>
            <a:r>
              <a:rPr sz="2400" dirty="0"/>
              <a:t> </a:t>
            </a:r>
            <a:r>
              <a:rPr sz="2400" dirty="0" err="1"/>
              <a:t>dans</a:t>
            </a:r>
            <a:r>
              <a:rPr sz="2400" dirty="0"/>
              <a:t> les Java Server Pages</a:t>
            </a:r>
          </a:p>
          <a:p>
            <a:pPr lvl="1"/>
            <a:r>
              <a:rPr sz="2400" dirty="0"/>
              <a:t>Tout </a:t>
            </a:r>
            <a:r>
              <a:rPr sz="2400" dirty="0" err="1"/>
              <a:t>est</a:t>
            </a:r>
            <a:r>
              <a:rPr sz="2400" dirty="0"/>
              <a:t> </a:t>
            </a:r>
            <a:r>
              <a:rPr sz="2400" dirty="0" err="1"/>
              <a:t>manuel</a:t>
            </a:r>
            <a:r>
              <a:rPr sz="2400" dirty="0"/>
              <a:t> (</a:t>
            </a:r>
            <a:r>
              <a:rPr sz="2400" dirty="0" err="1"/>
              <a:t>enchainement</a:t>
            </a:r>
            <a:r>
              <a:rPr sz="2400" dirty="0"/>
              <a:t> des pages, </a:t>
            </a:r>
            <a:r>
              <a:rPr sz="2400" dirty="0" err="1"/>
              <a:t>interprétations</a:t>
            </a:r>
            <a:r>
              <a:rPr sz="2400" dirty="0"/>
              <a:t> des </a:t>
            </a:r>
            <a:r>
              <a:rPr sz="2400" dirty="0" err="1"/>
              <a:t>formulaires</a:t>
            </a:r>
            <a:r>
              <a:rPr sz="2400" dirty="0"/>
              <a:t>, pas de </a:t>
            </a:r>
            <a:r>
              <a:rPr sz="2400" dirty="0" err="1"/>
              <a:t>composants</a:t>
            </a:r>
            <a:r>
              <a:rPr sz="2400" dirty="0"/>
              <a:t> </a:t>
            </a:r>
            <a:r>
              <a:rPr sz="2400" dirty="0" err="1"/>
              <a:t>réutilisables</a:t>
            </a:r>
            <a:r>
              <a:rPr sz="2400" dirty="0"/>
              <a:t>, </a:t>
            </a:r>
            <a:r>
              <a:rPr sz="2400" dirty="0" err="1"/>
              <a:t>sécurité</a:t>
            </a:r>
            <a:r>
              <a:rPr sz="2400" dirty="0"/>
              <a:t>)</a:t>
            </a:r>
          </a:p>
          <a:p>
            <a:pPr lvl="2"/>
            <a:r>
              <a:rPr sz="2400" dirty="0"/>
              <a:t>Pas “user-friendly”, </a:t>
            </a:r>
            <a:r>
              <a:rPr sz="2400" dirty="0" err="1"/>
              <a:t>ni</a:t>
            </a:r>
            <a:r>
              <a:rPr sz="2400" dirty="0"/>
              <a:t> “programmer-friendly”</a:t>
            </a:r>
          </a:p>
          <a:p>
            <a:pPr lvl="2"/>
            <a:r>
              <a:rPr sz="2400" dirty="0"/>
              <a:t>Beaucoup de temps perdu sur la </a:t>
            </a:r>
            <a:r>
              <a:rPr sz="2400" dirty="0" err="1"/>
              <a:t>partie</a:t>
            </a:r>
            <a:r>
              <a:rPr sz="2400" dirty="0"/>
              <a:t> </a:t>
            </a:r>
            <a:r>
              <a:rPr sz="2400" dirty="0" err="1"/>
              <a:t>opérationnelle</a:t>
            </a:r>
            <a:r>
              <a:rPr sz="2400" dirty="0"/>
              <a:t> vs la </a:t>
            </a:r>
            <a:r>
              <a:rPr sz="2400" dirty="0" err="1"/>
              <a:t>partie</a:t>
            </a:r>
            <a:r>
              <a:rPr sz="2400" dirty="0"/>
              <a:t> business.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2"/>
          <p:cNvGrpSpPr/>
          <p:nvPr/>
        </p:nvGrpSpPr>
        <p:grpSpPr>
          <a:xfrm>
            <a:off x="2908300" y="2603500"/>
            <a:ext cx="6299200" cy="5448301"/>
            <a:chOff x="0" y="667703"/>
            <a:chExt cx="6299200" cy="5415597"/>
          </a:xfrm>
        </p:grpSpPr>
        <p:sp>
          <p:nvSpPr>
            <p:cNvPr id="100" name="Shape 100"/>
            <p:cNvSpPr/>
            <p:nvPr/>
          </p:nvSpPr>
          <p:spPr>
            <a:xfrm>
              <a:off x="0" y="667703"/>
              <a:ext cx="6299200" cy="5415597"/>
            </a:xfrm>
            <a:prstGeom prst="roundRect">
              <a:avLst>
                <a:gd name="adj" fmla="val 3132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448300" y="927100"/>
              <a:ext cx="711200" cy="4903037"/>
            </a:xfrm>
            <a:prstGeom prst="roundRect">
              <a:avLst>
                <a:gd name="adj" fmla="val 26786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J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lang="en-US" dirty="0" smtClean="0"/>
                <a:t>7</a:t>
              </a:r>
              <a:endParaRPr dirty="0"/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-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W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E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L</a:t>
              </a:r>
            </a:p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dirty="0"/>
                <a:t>D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08300" y="177800"/>
            <a:ext cx="6299197" cy="2279650"/>
            <a:chOff x="0" y="0"/>
            <a:chExt cx="6299196" cy="16764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6299197" cy="1676400"/>
            </a:xfrm>
            <a:prstGeom prst="roundRect">
              <a:avLst>
                <a:gd name="adj" fmla="val 11364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2504246" y="1098550"/>
              <a:ext cx="130649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09" name="Group 109"/>
          <p:cNvGrpSpPr/>
          <p:nvPr/>
        </p:nvGrpSpPr>
        <p:grpSpPr>
          <a:xfrm>
            <a:off x="3073400" y="2762250"/>
            <a:ext cx="5067300" cy="1987550"/>
            <a:chOff x="0" y="889000"/>
            <a:chExt cx="5067300" cy="1701800"/>
          </a:xfrm>
        </p:grpSpPr>
        <p:sp>
          <p:nvSpPr>
            <p:cNvPr id="107" name="Shape 107"/>
            <p:cNvSpPr/>
            <p:nvPr/>
          </p:nvSpPr>
          <p:spPr>
            <a:xfrm>
              <a:off x="0" y="889000"/>
              <a:ext cx="5067300" cy="1701800"/>
            </a:xfrm>
            <a:prstGeom prst="roundRect">
              <a:avLst>
                <a:gd name="adj" fmla="val 7353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11429" y="1847850"/>
              <a:ext cx="3857142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Couche de présentation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3187700" y="2895600"/>
            <a:ext cx="4838700" cy="1054100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Rest</a:t>
            </a:r>
            <a:endParaRPr dirty="0"/>
          </a:p>
        </p:txBody>
      </p:sp>
      <p:grpSp>
        <p:nvGrpSpPr>
          <p:cNvPr id="114" name="Group 114"/>
          <p:cNvGrpSpPr/>
          <p:nvPr/>
        </p:nvGrpSpPr>
        <p:grpSpPr>
          <a:xfrm>
            <a:off x="3086100" y="5054600"/>
            <a:ext cx="5067300" cy="2743200"/>
            <a:chOff x="0" y="0"/>
            <a:chExt cx="5067300" cy="27432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5067300" cy="2743200"/>
            </a:xfrm>
            <a:prstGeom prst="roundRect">
              <a:avLst>
                <a:gd name="adj" fmla="val 6944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1314735" y="2000250"/>
              <a:ext cx="245053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Couche métier</a:t>
              </a:r>
            </a:p>
          </p:txBody>
        </p:sp>
      </p:grpSp>
      <p:sp>
        <p:nvSpPr>
          <p:cNvPr id="115" name="Shape 115"/>
          <p:cNvSpPr/>
          <p:nvPr/>
        </p:nvSpPr>
        <p:spPr>
          <a:xfrm>
            <a:off x="3276600" y="5269661"/>
            <a:ext cx="2743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Logique métier</a:t>
            </a:r>
          </a:p>
        </p:txBody>
      </p:sp>
      <p:sp>
        <p:nvSpPr>
          <p:cNvPr id="116" name="Shape 116"/>
          <p:cNvSpPr/>
          <p:nvPr/>
        </p:nvSpPr>
        <p:spPr>
          <a:xfrm>
            <a:off x="6146800" y="5270500"/>
            <a:ext cx="18161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DOM</a:t>
            </a:r>
          </a:p>
        </p:txBody>
      </p:sp>
      <p:sp>
        <p:nvSpPr>
          <p:cNvPr id="117" name="Shape 117"/>
          <p:cNvSpPr/>
          <p:nvPr/>
        </p:nvSpPr>
        <p:spPr>
          <a:xfrm>
            <a:off x="3058279" y="339545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118" name="Shape 118"/>
          <p:cNvSpPr/>
          <p:nvPr/>
        </p:nvSpPr>
        <p:spPr>
          <a:xfrm>
            <a:off x="3276600" y="6248400"/>
            <a:ext cx="46863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Persistence - JPA 2.0</a:t>
            </a:r>
          </a:p>
        </p:txBody>
      </p:sp>
      <p:sp>
        <p:nvSpPr>
          <p:cNvPr id="119" name="Shape 119"/>
          <p:cNvSpPr/>
          <p:nvPr/>
        </p:nvSpPr>
        <p:spPr>
          <a:xfrm>
            <a:off x="2908300" y="82431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12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0" y="8115300"/>
            <a:ext cx="698500" cy="965200"/>
          </a:xfrm>
          <a:prstGeom prst="rect">
            <a:avLst/>
          </a:prstGeom>
        </p:spPr>
      </p:pic>
      <p:pic>
        <p:nvPicPr>
          <p:cNvPr id="12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0" y="2794000"/>
            <a:ext cx="698500" cy="965200"/>
          </a:xfrm>
          <a:prstGeom prst="rect">
            <a:avLst/>
          </a:prstGeom>
        </p:spPr>
      </p:pic>
      <p:pic>
        <p:nvPicPr>
          <p:cNvPr id="122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0" y="5626100"/>
            <a:ext cx="698500" cy="965200"/>
          </a:xfrm>
          <a:prstGeom prst="rect">
            <a:avLst/>
          </a:prstGeom>
        </p:spPr>
      </p:pic>
      <p:pic>
        <p:nvPicPr>
          <p:cNvPr id="123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25000" y="711200"/>
            <a:ext cx="1066800" cy="1168400"/>
          </a:xfrm>
          <a:prstGeom prst="rect">
            <a:avLst/>
          </a:prstGeom>
        </p:spPr>
      </p:pic>
      <p:sp>
        <p:nvSpPr>
          <p:cNvPr id="26" name="Shape 117"/>
          <p:cNvSpPr/>
          <p:nvPr/>
        </p:nvSpPr>
        <p:spPr>
          <a:xfrm>
            <a:off x="3066171" y="1101545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Angular 2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4" animBg="1" advAuto="0"/>
      <p:bldP spid="105" grpId="1" animBg="1" advAuto="0"/>
      <p:bldP spid="109" grpId="5" animBg="1" advAuto="0"/>
      <p:bldP spid="110" grpId="7" animBg="1" advAuto="0"/>
      <p:bldP spid="114" grpId="9" animBg="1" advAuto="0"/>
      <p:bldP spid="115" grpId="12" animBg="1" advAuto="0"/>
      <p:bldP spid="116" grpId="11" animBg="1" advAuto="0"/>
      <p:bldP spid="117" grpId="3" animBg="1" advAuto="0"/>
      <p:bldP spid="118" grpId="13" animBg="1" advAuto="0"/>
      <p:bldP spid="119" grpId="14" animBg="1" advAuto="0"/>
      <p:bldP spid="120" grpId="15" animBg="1" advAuto="0"/>
      <p:bldP spid="121" grpId="6" animBg="1" advAuto="0"/>
      <p:bldP spid="122" grpId="10" animBg="1" advAuto="0"/>
      <p:bldP spid="123" grpId="2" animBg="1" advAuto="0"/>
      <p:bldP spid="2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Modèle-Vue-Contrôleur</a:t>
            </a:r>
          </a:p>
        </p:txBody>
      </p:sp>
      <p:sp>
        <p:nvSpPr>
          <p:cNvPr id="127" name="Shape 127"/>
          <p:cNvSpPr/>
          <p:nvPr/>
        </p:nvSpPr>
        <p:spPr>
          <a:xfrm>
            <a:off x="5867400" y="33401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Contrôleur</a:t>
            </a:r>
          </a:p>
        </p:txBody>
      </p:sp>
      <p:sp>
        <p:nvSpPr>
          <p:cNvPr id="128" name="Shape 128"/>
          <p:cNvSpPr/>
          <p:nvPr/>
        </p:nvSpPr>
        <p:spPr>
          <a:xfrm>
            <a:off x="7975600" y="60706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Modèle</a:t>
            </a:r>
          </a:p>
        </p:txBody>
      </p:sp>
      <p:sp>
        <p:nvSpPr>
          <p:cNvPr id="129" name="Shape 129"/>
          <p:cNvSpPr/>
          <p:nvPr/>
        </p:nvSpPr>
        <p:spPr>
          <a:xfrm>
            <a:off x="3759200" y="60706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Vue</a:t>
            </a:r>
          </a:p>
        </p:txBody>
      </p:sp>
      <p:sp>
        <p:nvSpPr>
          <p:cNvPr id="130" name="Shape 130"/>
          <p:cNvSpPr/>
          <p:nvPr/>
        </p:nvSpPr>
        <p:spPr>
          <a:xfrm rot="8100000">
            <a:off x="4572000" y="5016500"/>
            <a:ext cx="1270001" cy="482600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3500000" flipH="1">
            <a:off x="7122037" y="5013837"/>
            <a:ext cx="1270001" cy="482601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5140837" y="6461637"/>
            <a:ext cx="2679701" cy="482601"/>
          </a:xfrm>
          <a:prstGeom prst="rightArrow">
            <a:avLst>
              <a:gd name="adj1" fmla="val 41053"/>
              <a:gd name="adj2" fmla="val 8421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247637" y="6182352"/>
            <a:ext cx="2473966" cy="2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 flipH="1">
            <a:off x="4112260" y="4170679"/>
            <a:ext cx="1503681" cy="1529082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headEnd type="stealth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774700" y="5245100"/>
            <a:ext cx="41275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21400" y="4870450"/>
            <a:ext cx="7594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Constructeur par défault obligatoire</a:t>
            </a:r>
          </a:p>
        </p:txBody>
      </p:sp>
      <p:sp>
        <p:nvSpPr>
          <p:cNvPr id="391" name="Shape 391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394" name="Shape 3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232400" y="3060700"/>
            <a:ext cx="27432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121400" y="4870450"/>
            <a:ext cx="75946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La serialization est recommandée</a:t>
            </a:r>
          </a:p>
        </p:txBody>
      </p:sp>
      <p:sp>
        <p:nvSpPr>
          <p:cNvPr id="397" name="Shape 397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064000" y="5905500"/>
            <a:ext cx="24003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6121400" y="4870450"/>
            <a:ext cx="67310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Getter = get + Nom de la propriété avec la première lettre en majuscule</a:t>
            </a:r>
          </a:p>
        </p:txBody>
      </p:sp>
      <p:sp>
        <p:nvSpPr>
          <p:cNvPr id="403" name="Shape 403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06" name="Shape 4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403600" y="7162800"/>
            <a:ext cx="2400300" cy="863600"/>
          </a:xfrm>
          <a:prstGeom prst="ellipse">
            <a:avLst/>
          </a:prstGeom>
          <a:ln w="381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121400" y="4870450"/>
            <a:ext cx="62992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Setter = set + Nom de la propriété avec la première lettre en majuscule</a:t>
            </a:r>
          </a:p>
        </p:txBody>
      </p:sp>
      <p:sp>
        <p:nvSpPr>
          <p:cNvPr id="409" name="Shape 409"/>
          <p:cNvSpPr/>
          <p:nvPr/>
        </p:nvSpPr>
        <p:spPr>
          <a:xfrm>
            <a:off x="618476" y="2247900"/>
            <a:ext cx="11454633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java.io.Serializable;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java.util.Date;</a:t>
            </a: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931A68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solidFill>
                  <a:srgbClr val="4F76C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Student() {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</a:t>
            </a:r>
            <a:r>
              <a:rPr b="1">
                <a:solidFill>
                  <a:srgbClr val="0056D6"/>
                </a:solidFill>
              </a:rPr>
              <a:t>get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() {</a:t>
            </a:r>
          </a:p>
          <a:p>
            <a:pPr>
              <a:defRPr sz="2100">
                <a:solidFill>
                  <a:srgbClr val="0326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</a:t>
            </a:r>
            <a:r>
              <a:rPr b="1">
                <a:solidFill>
                  <a:srgbClr val="0056D6"/>
                </a:solidFill>
              </a:rPr>
              <a:t>set</a:t>
            </a:r>
            <a:r>
              <a:rPr b="1">
                <a:solidFill>
                  <a:srgbClr val="B92D5D"/>
                </a:solidFill>
              </a:rPr>
              <a:t>L</a:t>
            </a:r>
            <a:r>
              <a:rPr b="1"/>
              <a:t>astName</a:t>
            </a:r>
            <a:r>
              <a:t>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String lastName) {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mLastName</a:t>
            </a:r>
            <a:r>
              <a:t> = lastName;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	}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Properties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787400" y="3879850"/>
            <a:ext cx="104648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24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Les conventions de nommage des “beans” permet à une technologie appelée Reflection de retrouver une méthode à partir de son nom.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E4E4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7799" marR="57799" indent="0" algn="l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Custom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Résumé  des épisodes précédents</vt:lpstr>
      <vt:lpstr>PowerPoint Presentation</vt:lpstr>
      <vt:lpstr>Modèle-Vue-Contrôleur</vt:lpstr>
      <vt:lpstr>Bean Properties</vt:lpstr>
      <vt:lpstr>Bean Properties</vt:lpstr>
      <vt:lpstr>Bean Properties</vt:lpstr>
      <vt:lpstr>Bean Properties</vt:lpstr>
      <vt:lpstr>Bean Properties</vt:lpstr>
      <vt:lpstr>Reflection</vt:lpstr>
      <vt:lpstr>Reflection</vt:lpstr>
      <vt:lpstr>Reflection</vt:lpstr>
      <vt:lpstr>Reflection</vt:lpstr>
      <vt:lpstr>Reflection</vt:lpstr>
      <vt:lpstr>Reflection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3</cp:revision>
  <dcterms:modified xsi:type="dcterms:W3CDTF">2017-03-17T11:15:28Z</dcterms:modified>
</cp:coreProperties>
</file>