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1pPr>
    <a:lvl2pPr marL="0" marR="0" indent="3429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2pPr>
    <a:lvl3pPr marL="0" marR="0" indent="6858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3pPr>
    <a:lvl4pPr marL="0" marR="0" indent="10287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4pPr>
    <a:lvl5pPr marL="0" marR="0" indent="13716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5pPr>
    <a:lvl6pPr marL="0" marR="0" indent="17145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6pPr>
    <a:lvl7pPr marL="0" marR="0" indent="20574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7pPr>
    <a:lvl8pPr marL="0" marR="0" indent="24003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8pPr>
    <a:lvl9pPr marL="0" marR="0" indent="27432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DDDDD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36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998042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body" sz="quarter" idx="13"/>
          </p:nvPr>
        </p:nvSpPr>
        <p:spPr>
          <a:xfrm>
            <a:off x="5932321" y="3789680"/>
            <a:ext cx="1122884" cy="40894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defTabSz="457200">
              <a:spcBef>
                <a:spcPts val="1600"/>
              </a:spcBef>
              <a:defRPr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Authors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4"/>
          </p:nvPr>
        </p:nvSpPr>
        <p:spPr>
          <a:xfrm>
            <a:off x="5358536" y="1511300"/>
            <a:ext cx="2293012" cy="132080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defTabSz="457200">
              <a:spcBef>
                <a:spcPts val="1600"/>
              </a:spcBef>
              <a:defRPr sz="96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Title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mv_logo_full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3221" y="6654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25"/>
          <p:cNvSpPr/>
          <p:nvPr/>
        </p:nvSpPr>
        <p:spPr>
          <a:xfrm flipV="1">
            <a:off x="-125433" y="7321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7594600" y="7318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0" y="1476588"/>
            <a:ext cx="12992688" cy="1016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1270000" y="3175000"/>
            <a:ext cx="10464800" cy="2438400"/>
          </a:xfrm>
          <a:prstGeom prst="rect">
            <a:avLst/>
          </a:prstGeom>
        </p:spPr>
        <p:txBody>
          <a:bodyPr anchor="ctr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 flipV="1">
            <a:off x="-354033" y="9183220"/>
            <a:ext cx="11643307" cy="823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7" name="smv_logo_full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6021" y="8636000"/>
            <a:ext cx="1655279" cy="104140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1587500"/>
          </a:xfrm>
          <a:prstGeom prst="rect">
            <a:avLst/>
          </a:prstGeom>
        </p:spPr>
        <p:txBody>
          <a:bodyPr anchor="ctr"/>
          <a:lstStyle>
            <a:lvl1pPr>
              <a:defRPr sz="5000"/>
            </a:lvl1pPr>
          </a:lstStyle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anchor="ctr"/>
          <a:lstStyle>
            <a:lvl1pPr marL="889000" indent="-571500" algn="l">
              <a:spcBef>
                <a:spcPts val="2400"/>
              </a:spcBef>
              <a:buSzPct val="171000"/>
              <a:buChar char="•"/>
              <a:defRPr sz="4200"/>
            </a:lvl1pPr>
            <a:lvl2pPr marL="1333500" indent="-571500" algn="l">
              <a:spcBef>
                <a:spcPts val="2400"/>
              </a:spcBef>
              <a:buSzPct val="171000"/>
              <a:buChar char="•"/>
              <a:defRPr sz="4200"/>
            </a:lvl2pPr>
            <a:lvl3pPr marL="1778000" indent="-571500" algn="l">
              <a:spcBef>
                <a:spcPts val="2400"/>
              </a:spcBef>
              <a:buSzPct val="171000"/>
              <a:buChar char="•"/>
              <a:defRPr sz="4200"/>
            </a:lvl3pPr>
            <a:lvl4pPr marL="2222500" indent="-571500" algn="l">
              <a:spcBef>
                <a:spcPts val="2400"/>
              </a:spcBef>
              <a:buSzPct val="171000"/>
              <a:buChar char="•"/>
              <a:defRPr sz="4200"/>
            </a:lvl4pPr>
            <a:lvl5pPr marL="2667000" indent="-571500" algn="l">
              <a:spcBef>
                <a:spcPts val="2400"/>
              </a:spcBef>
              <a:buSzPct val="171000"/>
              <a:buChar char="•"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mv_logo_fullversio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93221" y="7416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 flipV="1">
            <a:off x="-125433" y="8083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7594600" y="8080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" name="Shape 5"/>
          <p:cNvSpPr/>
          <p:nvPr/>
        </p:nvSpPr>
        <p:spPr>
          <a:xfrm>
            <a:off x="3739589" y="5313680"/>
            <a:ext cx="5508347" cy="98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Software Modeling and Verification Group</a:t>
            </a:r>
          </a:p>
          <a:p>
            <a:r>
              <a:t>University of Geneva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/>
          <a:lstStyle/>
          <a:p>
            <a: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355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711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066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422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xml/ns/javaee/beans_1_0.xsd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eb.xml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epfind.sourceforge.net/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best-practice-software-engineering.ifs.tuwien.ac.at/patterns/dependency_injection.html" TargetMode="External"/><Relationship Id="rId2" Type="http://schemas.openxmlformats.org/officeDocument/2006/relationships/hyperlink" Target="http://martinfowler.com/articles/injection.html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body" idx="13"/>
          </p:nvPr>
        </p:nvSpPr>
        <p:spPr>
          <a:xfrm>
            <a:off x="5422848" y="3789680"/>
            <a:ext cx="2141830" cy="408940"/>
          </a:xfrm>
          <a:prstGeom prst="rect">
            <a:avLst/>
          </a:prstGeom>
        </p:spPr>
        <p:txBody>
          <a:bodyPr/>
          <a:lstStyle/>
          <a:p>
            <a:r>
              <a:t>Steve Hostettler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4"/>
          </p:nvPr>
        </p:nvSpPr>
        <p:spPr>
          <a:xfrm>
            <a:off x="1254405" y="917511"/>
            <a:ext cx="10501273" cy="2508379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Projet</a:t>
            </a:r>
            <a:r>
              <a:rPr dirty="0"/>
              <a:t> </a:t>
            </a:r>
            <a:r>
              <a:rPr dirty="0" err="1"/>
              <a:t>Informatique</a:t>
            </a:r>
            <a:endParaRPr dirty="0"/>
          </a:p>
          <a:p>
            <a:pPr>
              <a:defRPr sz="4700"/>
            </a:pPr>
            <a:r>
              <a:rPr dirty="0" smtClean="0"/>
              <a:t>201</a:t>
            </a:r>
            <a:r>
              <a:rPr lang="en-US" dirty="0" smtClean="0"/>
              <a:t>7</a:t>
            </a:r>
            <a:endParaRPr dirty="0"/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Factory: mise en oeuvre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95" name="Shape 95"/>
          <p:cNvSpPr/>
          <p:nvPr/>
        </p:nvSpPr>
        <p:spPr>
          <a:xfrm>
            <a:off x="2781300" y="2101850"/>
            <a:ext cx="7531100" cy="266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public class MyComponentFactory {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public static IMyComponent instance(){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return new MyComponent();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}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96" name="Shape 96"/>
          <p:cNvSpPr/>
          <p:nvPr/>
        </p:nvSpPr>
        <p:spPr>
          <a:xfrm>
            <a:off x="2781300" y="5041900"/>
            <a:ext cx="8445500" cy="377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public class MyClass {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IMyComponent component =   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       MyComponentFactory.instance();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public void myMethod(){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component.doSomething();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}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97" name="Shape 97"/>
          <p:cNvSpPr/>
          <p:nvPr/>
        </p:nvSpPr>
        <p:spPr>
          <a:xfrm>
            <a:off x="8216900" y="3492500"/>
            <a:ext cx="3505200" cy="1955800"/>
          </a:xfrm>
          <a:prstGeom prst="wedgeEllipseCallout">
            <a:avLst>
              <a:gd name="adj1" fmla="val -73696"/>
              <a:gd name="adj2" fmla="val -37403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Implémentation choisie</a:t>
            </a:r>
          </a:p>
        </p:txBody>
      </p:sp>
      <p:sp>
        <p:nvSpPr>
          <p:cNvPr id="98" name="Shape 98"/>
          <p:cNvSpPr/>
          <p:nvPr/>
        </p:nvSpPr>
        <p:spPr>
          <a:xfrm>
            <a:off x="520700" y="3454400"/>
            <a:ext cx="3556000" cy="1701800"/>
          </a:xfrm>
          <a:prstGeom prst="wedgeEllipseCallout">
            <a:avLst>
              <a:gd name="adj1" fmla="val 69643"/>
              <a:gd name="adj2" fmla="val -3626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mécanisme d’instantiation</a:t>
            </a:r>
          </a:p>
        </p:txBody>
      </p:sp>
      <p:sp>
        <p:nvSpPr>
          <p:cNvPr id="99" name="Shape 99"/>
          <p:cNvSpPr/>
          <p:nvPr/>
        </p:nvSpPr>
        <p:spPr>
          <a:xfrm>
            <a:off x="4597400" y="7835900"/>
            <a:ext cx="2946400" cy="1143000"/>
          </a:xfrm>
          <a:prstGeom prst="wedgeEllipseCallout">
            <a:avLst>
              <a:gd name="adj1" fmla="val -32241"/>
              <a:gd name="adj2" fmla="val -66222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Utilisation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Service Locator: objectifs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1270000" y="3187700"/>
            <a:ext cx="10464800" cy="21082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Séparer l’utilisation d’un composant par un autre de sa position effective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1270000" y="59817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l" defTabSz="584200">
              <a:spcBef>
                <a:spcPts val="240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Contrairement à Factory, le service locator n’instancie pas nécessairement le service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Service Locator: mise en oeuvre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685800" y="1365250"/>
            <a:ext cx="12369800" cy="487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public class MyServiceLocator {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lvl="1" indent="0"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private MyServiceLocator() {}</a:t>
            </a:r>
          </a:p>
          <a:p>
            <a:pPr lvl="1" indent="0"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public static MyServiceLocator instance(){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return new MyServiceLocator();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}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public IMyComponent getComponent() {</a:t>
            </a:r>
          </a:p>
          <a:p>
            <a:pPr lvl="2" indent="457200"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/*Get the service from wherever it is*/</a:t>
            </a:r>
          </a:p>
          <a:p>
            <a:pPr lvl="1" indent="228600"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09" name="Shape 109"/>
          <p:cNvSpPr/>
          <p:nvPr/>
        </p:nvSpPr>
        <p:spPr>
          <a:xfrm>
            <a:off x="685800" y="6248400"/>
            <a:ext cx="10071100" cy="303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public class MyClass {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public void myMethod(){</a:t>
            </a:r>
          </a:p>
          <a:p>
            <a:pPr lvl="1" indent="228600"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MyServiceLocator</a:t>
            </a:r>
            <a:r>
              <a:rPr>
                <a:solidFill>
                  <a:srgbClr val="333333"/>
                </a:solidFill>
              </a:rPr>
              <a:t>.get</a:t>
            </a:r>
            <a:r>
              <a:t>Component().doSomething();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}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Problèmes de ces approches</a:t>
            </a:r>
          </a:p>
        </p:txBody>
      </p:sp>
      <p:sp>
        <p:nvSpPr>
          <p:cNvPr id="112" name="Shape 1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Toujours des références vers la Factory ou le ServiceLocator</a:t>
            </a:r>
          </a:p>
          <a:p>
            <a:r>
              <a:t>Le singleton...c’est le mal</a:t>
            </a:r>
          </a:p>
          <a:p>
            <a:r>
              <a:t>Pas très souple pour les objets “mock”</a:t>
            </a:r>
          </a:p>
        </p:txBody>
      </p:sp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Injection de dépendances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Concepts</a:t>
            </a:r>
          </a:p>
        </p:txBody>
      </p:sp>
      <p:sp>
        <p:nvSpPr>
          <p:cNvPr id="120" name="Shape 120"/>
          <p:cNvSpPr/>
          <p:nvPr/>
        </p:nvSpPr>
        <p:spPr>
          <a:xfrm>
            <a:off x="553156" y="2489200"/>
            <a:ext cx="11887201" cy="591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marL="254952" lvl="1" indent="-214312" algn="l" defTabSz="584200">
              <a:lnSpc>
                <a:spcPct val="130000"/>
              </a:lnSpc>
              <a:spcBef>
                <a:spcPts val="700"/>
              </a:spcBef>
              <a:buClr>
                <a:srgbClr val="004C95"/>
              </a:buClr>
              <a:buSzPct val="100000"/>
              <a:buChar char="•"/>
              <a:defRPr sz="5200">
                <a:latin typeface="+mn-lt"/>
                <a:ea typeface="+mn-ea"/>
                <a:cs typeface="+mn-cs"/>
                <a:sym typeface="Gill Sans"/>
              </a:defRPr>
            </a:pPr>
            <a:r>
              <a:rPr sz="3900"/>
              <a:t>PUSH vs PULL</a:t>
            </a:r>
          </a:p>
          <a:p>
            <a:pPr marL="254952" lvl="1" indent="-214312" algn="l" defTabSz="584200">
              <a:lnSpc>
                <a:spcPct val="130000"/>
              </a:lnSpc>
              <a:spcBef>
                <a:spcPts val="700"/>
              </a:spcBef>
              <a:buClr>
                <a:srgbClr val="004C95"/>
              </a:buClr>
              <a:buSzPct val="100000"/>
              <a:buChar char="•"/>
              <a:defRPr sz="5200">
                <a:latin typeface="+mn-lt"/>
                <a:ea typeface="+mn-ea"/>
                <a:cs typeface="+mn-cs"/>
                <a:sym typeface="Gill Sans"/>
              </a:defRPr>
            </a:pPr>
            <a:r>
              <a:rPr sz="3900"/>
              <a:t>Sélection de dépendances @Runtime et non pas @Compiletime</a:t>
            </a:r>
          </a:p>
          <a:p>
            <a:pPr marL="254952" lvl="1" indent="-214312" algn="l" defTabSz="584200">
              <a:lnSpc>
                <a:spcPct val="130000"/>
              </a:lnSpc>
              <a:spcBef>
                <a:spcPts val="700"/>
              </a:spcBef>
              <a:buClr>
                <a:srgbClr val="004C95"/>
              </a:buClr>
              <a:buSzPct val="100000"/>
              <a:buChar char="•"/>
              <a:defRPr sz="5200">
                <a:latin typeface="+mn-lt"/>
                <a:ea typeface="+mn-ea"/>
                <a:cs typeface="+mn-cs"/>
                <a:sym typeface="Gill Sans"/>
              </a:defRPr>
            </a:pPr>
            <a:r>
              <a:rPr sz="3900"/>
              <a:t>Pour chaque objet, il suffit de préciser le contrat que doit satisfaire ses dépendances et le conteneur se chargera de trouver un objet valide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1" build="p" bldLvl="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Exemple avec JSR-299</a:t>
            </a:r>
          </a:p>
        </p:txBody>
      </p:sp>
      <p:sp>
        <p:nvSpPr>
          <p:cNvPr id="124" name="Shape 124"/>
          <p:cNvSpPr/>
          <p:nvPr/>
        </p:nvSpPr>
        <p:spPr>
          <a:xfrm>
            <a:off x="3136900" y="3473450"/>
            <a:ext cx="6731000" cy="414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public class MyClass {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@Inject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private IMyComponent component;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public void myMethod(){</a:t>
            </a:r>
          </a:p>
          <a:p>
            <a:pPr lvl="1" indent="0"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component.doSomething();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}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Avantages</a:t>
            </a:r>
          </a:p>
        </p:txBody>
      </p:sp>
      <p:sp>
        <p:nvSpPr>
          <p:cNvPr id="128" name="Shape 128"/>
          <p:cNvSpPr/>
          <p:nvPr/>
        </p:nvSpPr>
        <p:spPr>
          <a:xfrm>
            <a:off x="553156" y="2108200"/>
            <a:ext cx="11887201" cy="6438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marL="247352" lvl="1" indent="-206712" algn="l" defTabSz="584200">
              <a:lnSpc>
                <a:spcPct val="130000"/>
              </a:lnSpc>
              <a:spcBef>
                <a:spcPts val="700"/>
              </a:spcBef>
              <a:buClr>
                <a:srgbClr val="004C95"/>
              </a:buClr>
              <a:buSzPct val="100000"/>
              <a:buChar char="•"/>
              <a:defRPr sz="4700">
                <a:latin typeface="+mn-lt"/>
                <a:ea typeface="+mn-ea"/>
                <a:cs typeface="+mn-cs"/>
                <a:sym typeface="Gill Sans"/>
              </a:defRPr>
            </a:pPr>
            <a:r>
              <a:rPr sz="3400"/>
              <a:t>Elimination des patrons de conception “Singleton”, “Factory” et “Service Locator”</a:t>
            </a:r>
          </a:p>
          <a:p>
            <a:pPr marL="247352" lvl="1" indent="-206712" algn="l" defTabSz="584200">
              <a:lnSpc>
                <a:spcPct val="130000"/>
              </a:lnSpc>
              <a:spcBef>
                <a:spcPts val="700"/>
              </a:spcBef>
              <a:buClr>
                <a:srgbClr val="004C95"/>
              </a:buClr>
              <a:buSzPct val="100000"/>
              <a:buChar char="•"/>
              <a:defRPr sz="4700">
                <a:latin typeface="+mn-lt"/>
                <a:ea typeface="+mn-ea"/>
                <a:cs typeface="+mn-cs"/>
                <a:sym typeface="Gill Sans"/>
              </a:defRPr>
            </a:pPr>
            <a:r>
              <a:rPr sz="3400"/>
              <a:t>Elimination de code non-métier “inutile”</a:t>
            </a:r>
          </a:p>
          <a:p>
            <a:pPr marL="247352" lvl="1" indent="-206712" algn="l" defTabSz="584200">
              <a:lnSpc>
                <a:spcPct val="130000"/>
              </a:lnSpc>
              <a:spcBef>
                <a:spcPts val="700"/>
              </a:spcBef>
              <a:buClr>
                <a:srgbClr val="004C95"/>
              </a:buClr>
              <a:buSzPct val="100000"/>
              <a:buChar char="•"/>
              <a:defRPr sz="4700">
                <a:latin typeface="+mn-lt"/>
                <a:ea typeface="+mn-ea"/>
                <a:cs typeface="+mn-cs"/>
                <a:sym typeface="Gill Sans"/>
              </a:defRPr>
            </a:pPr>
            <a:r>
              <a:rPr sz="3400"/>
              <a:t>Flexibilité de la configuration</a:t>
            </a:r>
          </a:p>
          <a:p>
            <a:pPr marL="704552" lvl="2" indent="-206712" algn="l" defTabSz="584200">
              <a:lnSpc>
                <a:spcPct val="130000"/>
              </a:lnSpc>
              <a:spcBef>
                <a:spcPts val="700"/>
              </a:spcBef>
              <a:buClr>
                <a:srgbClr val="004C95"/>
              </a:buClr>
              <a:buSzPct val="100000"/>
              <a:buChar char="•"/>
              <a:defRPr sz="4700">
                <a:latin typeface="+mn-lt"/>
                <a:ea typeface="+mn-ea"/>
                <a:cs typeface="+mn-cs"/>
                <a:sym typeface="Gill Sans"/>
              </a:defRPr>
            </a:pPr>
            <a:r>
              <a:rPr sz="3400"/>
              <a:t>pratique pour les tests</a:t>
            </a:r>
          </a:p>
          <a:p>
            <a:pPr marL="704552" lvl="2" indent="-206712" algn="l" defTabSz="584200">
              <a:lnSpc>
                <a:spcPct val="130000"/>
              </a:lnSpc>
              <a:spcBef>
                <a:spcPts val="700"/>
              </a:spcBef>
              <a:buClr>
                <a:srgbClr val="004C95"/>
              </a:buClr>
              <a:buSzPct val="100000"/>
              <a:buChar char="•"/>
              <a:defRPr sz="4700">
                <a:latin typeface="+mn-lt"/>
                <a:ea typeface="+mn-ea"/>
                <a:cs typeface="+mn-cs"/>
                <a:sym typeface="Gill Sans"/>
              </a:defRPr>
            </a:pPr>
            <a:r>
              <a:rPr sz="3400"/>
              <a:t>fausses implémentations (mock)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1" build="p" bldLvl="5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Inconvénients</a:t>
            </a:r>
          </a:p>
        </p:txBody>
      </p:sp>
      <p:sp>
        <p:nvSpPr>
          <p:cNvPr id="132" name="Shape 132"/>
          <p:cNvSpPr/>
          <p:nvPr/>
        </p:nvSpPr>
        <p:spPr>
          <a:xfrm>
            <a:off x="1416756" y="1333500"/>
            <a:ext cx="8890001" cy="6438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algn="l" defTabSz="584200">
              <a:lnSpc>
                <a:spcPct val="130000"/>
              </a:lnSpc>
              <a:spcBef>
                <a:spcPts val="700"/>
              </a:spcBef>
              <a:defRPr sz="4700">
                <a:latin typeface="+mn-lt"/>
                <a:ea typeface="+mn-ea"/>
                <a:cs typeface="+mn-cs"/>
                <a:sym typeface="Gill Sans"/>
              </a:defRPr>
            </a:pPr>
            <a:endParaRPr sz="3400"/>
          </a:p>
          <a:p>
            <a:pPr marL="247352" lvl="1" indent="-206712" algn="l" defTabSz="584200">
              <a:lnSpc>
                <a:spcPct val="130000"/>
              </a:lnSpc>
              <a:spcBef>
                <a:spcPts val="700"/>
              </a:spcBef>
              <a:buClr>
                <a:srgbClr val="004C95"/>
              </a:buClr>
              <a:buSzPct val="100000"/>
              <a:buChar char="•"/>
              <a:defRPr sz="4700">
                <a:latin typeface="+mn-lt"/>
                <a:ea typeface="+mn-ea"/>
                <a:cs typeface="+mn-cs"/>
                <a:sym typeface="Gill Sans"/>
              </a:defRPr>
            </a:pPr>
            <a:r>
              <a:rPr sz="3400"/>
              <a:t>Les moins</a:t>
            </a:r>
          </a:p>
          <a:p>
            <a:pPr marL="704552" lvl="2" indent="-206712" algn="l" defTabSz="584200">
              <a:lnSpc>
                <a:spcPct val="130000"/>
              </a:lnSpc>
              <a:spcBef>
                <a:spcPts val="700"/>
              </a:spcBef>
              <a:buClr>
                <a:srgbClr val="004C95"/>
              </a:buClr>
              <a:buSzPct val="100000"/>
              <a:buChar char="•"/>
              <a:defRPr sz="4700">
                <a:latin typeface="+mn-lt"/>
                <a:ea typeface="+mn-ea"/>
                <a:cs typeface="+mn-cs"/>
                <a:sym typeface="Gill Sans"/>
              </a:defRPr>
            </a:pPr>
            <a:r>
              <a:rPr sz="3400"/>
              <a:t>Risque de “magie noire”</a:t>
            </a:r>
          </a:p>
          <a:p>
            <a:pPr marL="704552" lvl="2" indent="-206712" algn="l" defTabSz="584200">
              <a:lnSpc>
                <a:spcPct val="130000"/>
              </a:lnSpc>
              <a:spcBef>
                <a:spcPts val="700"/>
              </a:spcBef>
              <a:buClr>
                <a:srgbClr val="004C95"/>
              </a:buClr>
              <a:buSzPct val="100000"/>
              <a:buChar char="•"/>
              <a:defRPr sz="4700">
                <a:latin typeface="+mn-lt"/>
                <a:ea typeface="+mn-ea"/>
                <a:cs typeface="+mn-cs"/>
                <a:sym typeface="Gill Sans"/>
              </a:defRPr>
            </a:pPr>
            <a:r>
              <a:rPr sz="3400"/>
              <a:t>Besoin de code de “bootstrap”</a:t>
            </a:r>
          </a:p>
          <a:p>
            <a:pPr marL="704552" lvl="2" indent="-206712" algn="l" defTabSz="584200">
              <a:lnSpc>
                <a:spcPct val="130000"/>
              </a:lnSpc>
              <a:spcBef>
                <a:spcPts val="700"/>
              </a:spcBef>
              <a:buClr>
                <a:srgbClr val="004C95"/>
              </a:buClr>
              <a:buSzPct val="100000"/>
              <a:buChar char="•"/>
              <a:defRPr sz="4700">
                <a:latin typeface="+mn-lt"/>
                <a:ea typeface="+mn-ea"/>
                <a:cs typeface="+mn-cs"/>
                <a:sym typeface="Gill Sans"/>
              </a:defRPr>
            </a:pPr>
            <a:r>
              <a:rPr sz="3400"/>
              <a:t>Possible contraintes sur la forme des classes contenues (pas final)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1" build="p" bldLvl="5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Types d’injections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Type 1 : injection d’interface</a:t>
            </a:r>
          </a:p>
          <a:p>
            <a:r>
              <a:t>Type 2 : injection par mutateurs</a:t>
            </a:r>
          </a:p>
          <a:p>
            <a:r>
              <a:t>Type 3 : injection par constructeurs</a:t>
            </a:r>
          </a:p>
        </p:txBody>
      </p:sp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Injection de dépendances &amp; inversion de contrôle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Injection d’interface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393700" y="1943100"/>
            <a:ext cx="5740400" cy="156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interface Injected {</a:t>
            </a:r>
          </a:p>
          <a:p>
            <a:pPr lvl="5" indent="0"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void inject(IMyComponent);</a:t>
            </a:r>
          </a:p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41" name="Shape 141"/>
          <p:cNvSpPr/>
          <p:nvPr/>
        </p:nvSpPr>
        <p:spPr>
          <a:xfrm>
            <a:off x="2273300" y="5118100"/>
            <a:ext cx="8445500" cy="450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public class MyClass </a:t>
            </a:r>
            <a:r>
              <a:rPr b="1">
                <a:solidFill>
                  <a:srgbClr val="0061FF"/>
                </a:solidFill>
              </a:rPr>
              <a:t>implements Injected </a:t>
            </a:r>
            <a:r>
              <a:t>{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@Inject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private IMyComponent component;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>
                <a:solidFill>
                  <a:srgbClr val="005BFF"/>
                </a:solidFill>
              </a:rPr>
              <a:t> public void inject(IMyComponent c) {</a:t>
            </a:r>
          </a:p>
          <a:p>
            <a:pPr lvl="1" indent="0"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005BFF"/>
                </a:solidFill>
              </a:rPr>
              <a:t>      this.component = c;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005BFF"/>
                </a:solidFill>
              </a:rPr>
              <a:t>  }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 b="1">
              <a:solidFill>
                <a:srgbClr val="005BFF"/>
              </a:solidFill>
            </a:endParaRPr>
          </a:p>
          <a:p>
            <a:pPr algn="l">
              <a:spcBef>
                <a:spcPts val="0"/>
              </a:spcBef>
              <a:defRPr b="1">
                <a:solidFill>
                  <a:srgbClr val="791A3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>
                <a:solidFill>
                  <a:srgbClr val="0061FF"/>
                </a:solidFill>
              </a:rPr>
              <a:t> </a:t>
            </a:r>
            <a:r>
              <a:rPr b="0">
                <a:solidFill>
                  <a:srgbClr val="000000"/>
                </a:solidFill>
              </a:rPr>
              <a:t>public void myMethod(){</a:t>
            </a:r>
          </a:p>
          <a:p>
            <a:pPr algn="l">
              <a:spcBef>
                <a:spcPts val="0"/>
              </a:spcBef>
              <a:defRPr b="1">
                <a:solidFill>
                  <a:srgbClr val="791A3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component.doSomething();</a:t>
            </a:r>
          </a:p>
          <a:p>
            <a:pPr algn="l">
              <a:spcBef>
                <a:spcPts val="0"/>
              </a:spcBef>
              <a:defRPr b="1">
                <a:solidFill>
                  <a:srgbClr val="791A3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}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42" name="Shape 142"/>
          <p:cNvSpPr/>
          <p:nvPr/>
        </p:nvSpPr>
        <p:spPr>
          <a:xfrm>
            <a:off x="7251700" y="1936750"/>
            <a:ext cx="6692900" cy="303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Container</a:t>
            </a:r>
          </a:p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public Container() {</a:t>
            </a:r>
          </a:p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Injected c = new MyClass();</a:t>
            </a:r>
          </a:p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c.inject(</a:t>
            </a:r>
          </a:p>
          <a:p>
            <a:pPr lvl="2" indent="0"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new MyComponentImpl());</a:t>
            </a:r>
          </a:p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}</a:t>
            </a:r>
          </a:p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Injection par mutateurs</a:t>
            </a:r>
          </a:p>
        </p:txBody>
      </p:sp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2273300" y="1911350"/>
            <a:ext cx="8445500" cy="487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public class MyClass</a:t>
            </a:r>
            <a:r>
              <a:rPr b="1">
                <a:solidFill>
                  <a:srgbClr val="0061FF"/>
                </a:solidFill>
              </a:rPr>
              <a:t> </a:t>
            </a:r>
            <a:r>
              <a:t>{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@Inject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IMyComponent component;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 b="1">
                <a:solidFill>
                  <a:srgbClr val="791A3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>
                <a:solidFill>
                  <a:srgbClr val="0061FF"/>
                </a:solidFill>
              </a:rPr>
              <a:t> public void setComponent(</a:t>
            </a:r>
            <a:r>
              <a:rPr>
                <a:solidFill>
                  <a:srgbClr val="005BFF"/>
                </a:solidFill>
              </a:rPr>
              <a:t>IMyComponent c){</a:t>
            </a:r>
            <a:endParaRPr>
              <a:solidFill>
                <a:srgbClr val="0061FF"/>
              </a:solidFill>
            </a:endParaRPr>
          </a:p>
          <a:p>
            <a:pPr algn="l">
              <a:spcBef>
                <a:spcPts val="0"/>
              </a:spcBef>
              <a:defRPr b="1">
                <a:solidFill>
                  <a:srgbClr val="791A3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61FF"/>
                </a:solidFill>
              </a:rPr>
              <a:t>    this.component = c;</a:t>
            </a:r>
          </a:p>
          <a:p>
            <a:pPr algn="l">
              <a:spcBef>
                <a:spcPts val="0"/>
              </a:spcBef>
              <a:defRPr b="1">
                <a:solidFill>
                  <a:srgbClr val="791A3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61FF"/>
                </a:solidFill>
              </a:rPr>
              <a:t>  }</a:t>
            </a:r>
          </a:p>
          <a:p>
            <a:pPr algn="l">
              <a:spcBef>
                <a:spcPts val="0"/>
              </a:spcBef>
              <a:defRPr b="1">
                <a:solidFill>
                  <a:srgbClr val="791A3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61FF"/>
                </a:solidFill>
              </a:rPr>
              <a:t>  </a:t>
            </a:r>
          </a:p>
          <a:p>
            <a:pPr algn="l">
              <a:spcBef>
                <a:spcPts val="0"/>
              </a:spcBef>
              <a:defRPr b="1">
                <a:solidFill>
                  <a:srgbClr val="791A3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61FF"/>
                </a:solidFill>
              </a:rPr>
              <a:t>  </a:t>
            </a:r>
            <a:r>
              <a:rPr b="0">
                <a:solidFill>
                  <a:srgbClr val="000000"/>
                </a:solidFill>
              </a:rPr>
              <a:t>public void myMethod(){</a:t>
            </a:r>
          </a:p>
          <a:p>
            <a:pPr algn="l">
              <a:spcBef>
                <a:spcPts val="0"/>
              </a:spcBef>
              <a:defRPr b="1">
                <a:solidFill>
                  <a:srgbClr val="791A3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component.doSomething();</a:t>
            </a:r>
          </a:p>
          <a:p>
            <a:pPr algn="l">
              <a:spcBef>
                <a:spcPts val="0"/>
              </a:spcBef>
              <a:defRPr b="1">
                <a:solidFill>
                  <a:srgbClr val="791A3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}</a:t>
            </a:r>
          </a:p>
          <a:p>
            <a:pPr algn="l">
              <a:spcBef>
                <a:spcPts val="0"/>
              </a:spcBef>
              <a:defRPr b="1">
                <a:solidFill>
                  <a:srgbClr val="791A3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47" name="Shape 147"/>
          <p:cNvSpPr/>
          <p:nvPr/>
        </p:nvSpPr>
        <p:spPr>
          <a:xfrm>
            <a:off x="2463800" y="6781800"/>
            <a:ext cx="8064500" cy="266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Container</a:t>
            </a:r>
          </a:p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public Container() {</a:t>
            </a:r>
          </a:p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MyClass c = new MyClass();</a:t>
            </a:r>
          </a:p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c.setComponent(new MyComponentImpl());</a:t>
            </a:r>
          </a:p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}</a:t>
            </a:r>
          </a:p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Injection par constructeur</a:t>
            </a:r>
          </a:p>
        </p:txBody>
      </p:sp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1600200" y="2647950"/>
            <a:ext cx="8445500" cy="340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public class MyClass {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@Inject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IMyComponent component;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 b="1">
                <a:solidFill>
                  <a:srgbClr val="005BFF"/>
                </a:solidFill>
              </a:rPr>
              <a:t>public MyClass(IMyComponent c){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005BFF"/>
                </a:solidFill>
              </a:rPr>
              <a:t>    this.component = c;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005BFF"/>
                </a:solidFill>
              </a:rPr>
              <a:t>  }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52" name="Shape 152"/>
          <p:cNvSpPr/>
          <p:nvPr/>
        </p:nvSpPr>
        <p:spPr>
          <a:xfrm>
            <a:off x="1600200" y="6407150"/>
            <a:ext cx="97917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Container</a:t>
            </a:r>
          </a:p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public Container() {</a:t>
            </a:r>
          </a:p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MyClass c = new MyClass(new MyComponentImpl());</a:t>
            </a:r>
          </a:p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}</a:t>
            </a:r>
          </a:p>
          <a:p>
            <a:pPr algn="l">
              <a:spcBef>
                <a:spcPts val="0"/>
              </a:spcBef>
              <a:defRPr b="1">
                <a:solidFill>
                  <a:srgbClr val="0061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Injection de dépendances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1270000" y="2336800"/>
            <a:ext cx="10464800" cy="57150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Le code en bleu peut-être géré par un framework externe appelé conteneur</a:t>
            </a:r>
          </a:p>
        </p:txBody>
      </p:sp>
      <p:sp>
        <p:nvSpPr>
          <p:cNvPr id="156" name="Shape 1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JSR-299</a:t>
            </a:r>
          </a:p>
          <a:p>
            <a:pPr>
              <a:defRPr sz="4500"/>
            </a:pPr>
            <a:r>
              <a:t>constructor injection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Principales Fonctionnalités</a:t>
            </a:r>
          </a:p>
        </p:txBody>
      </p:sp>
      <p:sp>
        <p:nvSpPr>
          <p:cNvPr id="162" name="Shape 162"/>
          <p:cNvSpPr>
            <a:spLocks noGrp="1"/>
          </p:cNvSpPr>
          <p:nvPr>
            <p:ph type="body" idx="1"/>
          </p:nvPr>
        </p:nvSpPr>
        <p:spPr>
          <a:xfrm>
            <a:off x="203200" y="1955800"/>
            <a:ext cx="12598400" cy="7327900"/>
          </a:xfrm>
          <a:prstGeom prst="rect">
            <a:avLst/>
          </a:prstGeom>
        </p:spPr>
        <p:txBody>
          <a:bodyPr/>
          <a:lstStyle/>
          <a:p>
            <a:r>
              <a:t>Un bean n’a pas besoin d’être explicitement nommé</a:t>
            </a:r>
          </a:p>
          <a:p>
            <a:r>
              <a:t>Caractérisation possible par typage fort (annotations) ou par chaine de caractères</a:t>
            </a:r>
          </a:p>
          <a:p>
            <a:r>
              <a:t>Pas besoin de getters et de setters</a:t>
            </a:r>
          </a:p>
          <a:p>
            <a:r>
              <a:t>Gestion des implémentations alternatives</a:t>
            </a:r>
          </a:p>
          <a:p>
            <a:r>
              <a:t>Ajout du scope de Conversation permet une gestion très souple des flows de l’application</a:t>
            </a:r>
          </a:p>
          <a:p>
            <a:r>
              <a:t>Un mécanisme d’interception “à la AOP”</a:t>
            </a:r>
          </a:p>
        </p:txBody>
      </p:sp>
      <p:sp>
        <p:nvSpPr>
          <p:cNvPr id="163" name="Shape 1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xfrm>
            <a:off x="558800" y="3267286"/>
            <a:ext cx="11887200" cy="1320801"/>
          </a:xfrm>
          <a:prstGeom prst="rect">
            <a:avLst/>
          </a:prstGeom>
        </p:spPr>
        <p:txBody>
          <a:bodyPr/>
          <a:lstStyle/>
          <a:p>
            <a:r>
              <a:t>The Highlander Rule</a:t>
            </a: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558800" y="4775200"/>
            <a:ext cx="11887200" cy="2654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 b="1">
                <a:solidFill>
                  <a:srgbClr val="004C95"/>
                </a:solidFill>
                <a:uFill>
                  <a:solidFill>
                    <a:srgbClr val="004C95"/>
                  </a:solidFill>
                </a:uFill>
                <a:latin typeface="+mn-lt"/>
                <a:ea typeface="+mn-ea"/>
                <a:cs typeface="+mn-cs"/>
                <a:sym typeface="Gill Sans"/>
              </a:defRPr>
            </a:pPr>
            <a:r>
              <a:t>There can be only one </a:t>
            </a:r>
          </a:p>
          <a:p>
            <a:pPr defTabSz="584200">
              <a:spcBef>
                <a:spcPts val="0"/>
              </a:spcBef>
              <a:defRPr sz="4000" b="1">
                <a:solidFill>
                  <a:srgbClr val="004C95"/>
                </a:solidFill>
                <a:uFill>
                  <a:solidFill>
                    <a:srgbClr val="004C95"/>
                  </a:solidFill>
                </a:uFill>
                <a:latin typeface="+mn-lt"/>
                <a:ea typeface="+mn-ea"/>
                <a:cs typeface="+mn-cs"/>
                <a:sym typeface="Gill Sans"/>
              </a:defRPr>
            </a:pPr>
            <a:r>
              <a:t>... </a:t>
            </a:r>
          </a:p>
          <a:p>
            <a:pPr defTabSz="584200">
              <a:spcBef>
                <a:spcPts val="0"/>
              </a:spcBef>
              <a:defRPr sz="4000" b="1">
                <a:solidFill>
                  <a:srgbClr val="004C95"/>
                </a:solidFill>
                <a:uFill>
                  <a:solidFill>
                    <a:srgbClr val="004C95"/>
                  </a:solidFill>
                </a:uFill>
                <a:latin typeface="+mn-lt"/>
                <a:ea typeface="+mn-ea"/>
                <a:cs typeface="+mn-cs"/>
                <a:sym typeface="Gill Sans"/>
              </a:defRPr>
            </a:pPr>
            <a:r>
              <a:t>implementation that fullfils</a:t>
            </a:r>
          </a:p>
          <a:p>
            <a:pPr defTabSz="584200">
              <a:spcBef>
                <a:spcPts val="0"/>
              </a:spcBef>
              <a:defRPr sz="4000" b="1">
                <a:solidFill>
                  <a:srgbClr val="004C95"/>
                </a:solidFill>
                <a:uFill>
                  <a:solidFill>
                    <a:srgbClr val="004C95"/>
                  </a:solidFill>
                </a:uFill>
                <a:latin typeface="+mn-lt"/>
                <a:ea typeface="+mn-ea"/>
                <a:cs typeface="+mn-cs"/>
                <a:sym typeface="Gill Sans"/>
              </a:defRPr>
            </a:pPr>
            <a:r>
              <a:t>the contract</a:t>
            </a:r>
          </a:p>
        </p:txBody>
      </p:sp>
      <p:sp>
        <p:nvSpPr>
          <p:cNvPr id="168" name="Shape 168"/>
          <p:cNvSpPr/>
          <p:nvPr/>
        </p:nvSpPr>
        <p:spPr>
          <a:xfrm>
            <a:off x="558800" y="1095586"/>
            <a:ext cx="1188720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 b="1">
                <a:solidFill>
                  <a:srgbClr val="004C95"/>
                </a:solidFill>
                <a:uFill>
                  <a:solidFill>
                    <a:srgbClr val="004C95"/>
                  </a:solidFill>
                </a:u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Règle principale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Limites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571500" y="1841500"/>
            <a:ext cx="11163300" cy="57150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Un service doit implémenter Serializable et ne pas être “final” ➔ possible problème de design</a:t>
            </a:r>
          </a:p>
        </p:txBody>
      </p:sp>
      <p:sp>
        <p:nvSpPr>
          <p:cNvPr id="172" name="Shape 1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Architecture</a:t>
            </a:r>
          </a:p>
        </p:txBody>
      </p:sp>
      <p:sp>
        <p:nvSpPr>
          <p:cNvPr id="175" name="Shape 1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grpSp>
        <p:nvGrpSpPr>
          <p:cNvPr id="180" name="Group 180"/>
          <p:cNvGrpSpPr/>
          <p:nvPr/>
        </p:nvGrpSpPr>
        <p:grpSpPr>
          <a:xfrm>
            <a:off x="292100" y="2921000"/>
            <a:ext cx="6057900" cy="4927600"/>
            <a:chOff x="0" y="0"/>
            <a:chExt cx="6057900" cy="4927600"/>
          </a:xfrm>
        </p:grpSpPr>
        <p:sp>
          <p:nvSpPr>
            <p:cNvPr id="176" name="Shape 176"/>
            <p:cNvSpPr/>
            <p:nvPr/>
          </p:nvSpPr>
          <p:spPr>
            <a:xfrm>
              <a:off x="0" y="0"/>
              <a:ext cx="6057900" cy="4927600"/>
            </a:xfrm>
            <a:prstGeom prst="rect">
              <a:avLst/>
            </a:prstGeom>
            <a:solidFill>
              <a:srgbClr val="DDDD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spcBef>
                  <a:spcPts val="0"/>
                </a:spcBef>
                <a:defRPr sz="26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Application A</a:t>
              </a:r>
            </a:p>
            <a:p>
              <a:pPr defTabSz="584200">
                <a:spcBef>
                  <a:spcPts val="0"/>
                </a:spcBef>
                <a:defRPr sz="40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 sz="40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 sz="40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 sz="40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 sz="40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 sz="40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 sz="40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 sz="40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7468" y="584200"/>
              <a:ext cx="5650335" cy="4216400"/>
            </a:xfrm>
            <a:prstGeom prst="rect">
              <a:avLst/>
            </a:prstGeom>
            <a:solidFill>
              <a:srgbClr val="DDDD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Module Web</a:t>
              </a:r>
            </a:p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/WEB-NF/classes/...</a:t>
              </a:r>
            </a:p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/WEB-INF/beans.xml</a:t>
              </a:r>
            </a:p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/WEB-INF/lib</a:t>
              </a:r>
            </a:p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463142" y="2120900"/>
              <a:ext cx="4196070" cy="1219200"/>
            </a:xfrm>
            <a:prstGeom prst="rect">
              <a:avLst/>
            </a:prstGeom>
            <a:solidFill>
              <a:srgbClr val="DDDD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Module Standard 1</a:t>
              </a:r>
            </a:p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/.</a:t>
              </a:r>
            </a:p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/META-INF/beans.xml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463142" y="3454400"/>
              <a:ext cx="4196070" cy="1219200"/>
            </a:xfrm>
            <a:prstGeom prst="rect">
              <a:avLst/>
            </a:prstGeom>
            <a:solidFill>
              <a:srgbClr val="DDDD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Module Standard 2</a:t>
              </a:r>
            </a:p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/.</a:t>
              </a:r>
            </a:p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/META-INF/beans.xml</a:t>
              </a:r>
            </a:p>
          </p:txBody>
        </p:sp>
      </p:grpSp>
      <p:grpSp>
        <p:nvGrpSpPr>
          <p:cNvPr id="184" name="Group 184"/>
          <p:cNvGrpSpPr/>
          <p:nvPr/>
        </p:nvGrpSpPr>
        <p:grpSpPr>
          <a:xfrm>
            <a:off x="6642100" y="2921000"/>
            <a:ext cx="6057900" cy="4927599"/>
            <a:chOff x="0" y="0"/>
            <a:chExt cx="6057899" cy="4927598"/>
          </a:xfrm>
        </p:grpSpPr>
        <p:sp>
          <p:nvSpPr>
            <p:cNvPr id="181" name="Shape 181"/>
            <p:cNvSpPr/>
            <p:nvPr/>
          </p:nvSpPr>
          <p:spPr>
            <a:xfrm>
              <a:off x="0" y="0"/>
              <a:ext cx="6057900" cy="4927599"/>
            </a:xfrm>
            <a:prstGeom prst="rect">
              <a:avLst/>
            </a:prstGeom>
            <a:solidFill>
              <a:srgbClr val="DDDD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spcBef>
                  <a:spcPts val="0"/>
                </a:spcBef>
                <a:defRPr sz="26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Application B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501240" y="2132960"/>
              <a:ext cx="4196070" cy="2355332"/>
            </a:xfrm>
            <a:prstGeom prst="rect">
              <a:avLst/>
            </a:prstGeom>
            <a:solidFill>
              <a:srgbClr val="DDDD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Module Standard 1</a:t>
              </a:r>
            </a:p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/...</a:t>
              </a:r>
            </a:p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/META-INF/beans.xml</a:t>
              </a:r>
            </a:p>
          </p:txBody>
        </p:sp>
        <p:sp>
          <p:nvSpPr>
            <p:cNvPr id="183" name="Shape 183"/>
            <p:cNvSpPr/>
            <p:nvPr/>
          </p:nvSpPr>
          <p:spPr>
            <a:xfrm>
              <a:off x="108849" y="753622"/>
              <a:ext cx="2794001" cy="2044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/.</a:t>
              </a:r>
            </a:p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/META-INF/beans.xml</a:t>
              </a:r>
            </a:p>
            <a:p>
              <a:pPr defTabSz="584200">
                <a:spcBef>
                  <a:spcPts val="0"/>
                </a:spcBef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/lib</a:t>
              </a:r>
            </a:p>
          </p:txBody>
        </p:sp>
      </p:grpSp>
      <p:sp>
        <p:nvSpPr>
          <p:cNvPr id="185" name="Shape 185"/>
          <p:cNvSpPr/>
          <p:nvPr/>
        </p:nvSpPr>
        <p:spPr>
          <a:xfrm>
            <a:off x="2651918" y="2425700"/>
            <a:ext cx="3329782" cy="1810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254" y="0"/>
                </a:moveTo>
                <a:cubicBezTo>
                  <a:pt x="7344" y="0"/>
                  <a:pt x="6606" y="1356"/>
                  <a:pt x="6606" y="3030"/>
                </a:cubicBezTo>
                <a:lnTo>
                  <a:pt x="6606" y="8180"/>
                </a:lnTo>
                <a:cubicBezTo>
                  <a:pt x="6606" y="8370"/>
                  <a:pt x="6619" y="8554"/>
                  <a:pt x="6637" y="8734"/>
                </a:cubicBezTo>
                <a:lnTo>
                  <a:pt x="0" y="21600"/>
                </a:lnTo>
                <a:lnTo>
                  <a:pt x="7760" y="11058"/>
                </a:lnTo>
                <a:cubicBezTo>
                  <a:pt x="7916" y="11149"/>
                  <a:pt x="8080" y="11209"/>
                  <a:pt x="8254" y="11209"/>
                </a:cubicBezTo>
                <a:lnTo>
                  <a:pt x="19952" y="11209"/>
                </a:lnTo>
                <a:cubicBezTo>
                  <a:pt x="20862" y="11209"/>
                  <a:pt x="21600" y="9853"/>
                  <a:pt x="21600" y="8180"/>
                </a:cubicBezTo>
                <a:lnTo>
                  <a:pt x="21600" y="3030"/>
                </a:lnTo>
                <a:cubicBezTo>
                  <a:pt x="21600" y="1356"/>
                  <a:pt x="20862" y="0"/>
                  <a:pt x="19952" y="0"/>
                </a:cubicBezTo>
                <a:lnTo>
                  <a:pt x="8254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Classe java</a:t>
            </a:r>
          </a:p>
        </p:txBody>
      </p:sp>
      <p:sp>
        <p:nvSpPr>
          <p:cNvPr id="186" name="Shape 186"/>
          <p:cNvSpPr/>
          <p:nvPr/>
        </p:nvSpPr>
        <p:spPr>
          <a:xfrm>
            <a:off x="2814240" y="4470400"/>
            <a:ext cx="3446860" cy="2260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707" y="0"/>
                </a:moveTo>
                <a:cubicBezTo>
                  <a:pt x="8175" y="0"/>
                  <a:pt x="7705" y="401"/>
                  <a:pt x="7416" y="1013"/>
                </a:cubicBezTo>
                <a:lnTo>
                  <a:pt x="0" y="1358"/>
                </a:lnTo>
                <a:lnTo>
                  <a:pt x="7115" y="3458"/>
                </a:lnTo>
                <a:lnTo>
                  <a:pt x="7115" y="19173"/>
                </a:lnTo>
                <a:cubicBezTo>
                  <a:pt x="7115" y="20513"/>
                  <a:pt x="7828" y="21600"/>
                  <a:pt x="8707" y="21600"/>
                </a:cubicBezTo>
                <a:lnTo>
                  <a:pt x="20008" y="21600"/>
                </a:lnTo>
                <a:cubicBezTo>
                  <a:pt x="20887" y="21600"/>
                  <a:pt x="21600" y="20513"/>
                  <a:pt x="21600" y="19173"/>
                </a:cubicBezTo>
                <a:lnTo>
                  <a:pt x="21600" y="2427"/>
                </a:lnTo>
                <a:cubicBezTo>
                  <a:pt x="21600" y="1087"/>
                  <a:pt x="20887" y="0"/>
                  <a:pt x="20008" y="0"/>
                </a:cubicBezTo>
                <a:lnTo>
                  <a:pt x="8707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définition de l’injection : surcharge la définition des modules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1" animBg="1" advAuto="0"/>
      <p:bldP spid="186" grpId="2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Déclarer un bean nommé</a:t>
            </a:r>
          </a:p>
        </p:txBody>
      </p:sp>
      <p:sp>
        <p:nvSpPr>
          <p:cNvPr id="189" name="Shape 1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558800" y="2660650"/>
            <a:ext cx="13004800" cy="6438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/** The name of the instance of this object used in the JSF.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@Named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/** Only one instance per flow.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@ConversationScoped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ManageStudentRegistration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2123342218792192804L;</a:t>
            </a:r>
          </a:p>
          <a:p>
            <a:pPr lvl="1" indent="228600"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service that provides the business logic for the student registration process.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@Inject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StudentService </a:t>
            </a:r>
            <a:r>
              <a:rPr>
                <a:solidFill>
                  <a:srgbClr val="0326CC"/>
                </a:solidFill>
              </a:rPr>
              <a:t>mService</a:t>
            </a:r>
            <a:r>
              <a:t>;</a:t>
            </a: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ManageStudentRegistration() {</a:t>
            </a: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326CC"/>
                </a:solidFill>
              </a:rPr>
              <a:t>...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</p:txBody>
      </p:sp>
      <p:sp>
        <p:nvSpPr>
          <p:cNvPr id="191" name="Shape 191"/>
          <p:cNvSpPr/>
          <p:nvPr/>
        </p:nvSpPr>
        <p:spPr>
          <a:xfrm>
            <a:off x="355600" y="2755900"/>
            <a:ext cx="1676400" cy="1270000"/>
          </a:xfrm>
          <a:prstGeom prst="ellipse">
            <a:avLst/>
          </a:prstGeom>
          <a:ln w="508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2143918" y="1917700"/>
            <a:ext cx="8460582" cy="2324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021" y="0"/>
                </a:moveTo>
                <a:cubicBezTo>
                  <a:pt x="2663" y="0"/>
                  <a:pt x="2373" y="1057"/>
                  <a:pt x="2373" y="2361"/>
                </a:cubicBezTo>
                <a:lnTo>
                  <a:pt x="2373" y="11305"/>
                </a:lnTo>
                <a:lnTo>
                  <a:pt x="0" y="12489"/>
                </a:lnTo>
                <a:lnTo>
                  <a:pt x="2373" y="13670"/>
                </a:lnTo>
                <a:lnTo>
                  <a:pt x="2373" y="19239"/>
                </a:lnTo>
                <a:cubicBezTo>
                  <a:pt x="2373" y="20543"/>
                  <a:pt x="2663" y="21600"/>
                  <a:pt x="3021" y="21600"/>
                </a:cubicBezTo>
                <a:lnTo>
                  <a:pt x="20952" y="21600"/>
                </a:lnTo>
                <a:cubicBezTo>
                  <a:pt x="21310" y="21600"/>
                  <a:pt x="21600" y="20543"/>
                  <a:pt x="21600" y="19239"/>
                </a:cubicBezTo>
                <a:lnTo>
                  <a:pt x="21600" y="2361"/>
                </a:lnTo>
                <a:cubicBezTo>
                  <a:pt x="21600" y="1057"/>
                  <a:pt x="21310" y="0"/>
                  <a:pt x="20952" y="0"/>
                </a:cubicBezTo>
                <a:lnTo>
                  <a:pt x="3021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pPr>
            <a:r>
              <a:t>Le bean sera nommé manageStudentRegistration.</a:t>
            </a:r>
          </a:p>
          <a:p>
            <a: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pPr>
            <a:r>
              <a:t>@Named(value = ” manageStudentRegistration”) défini explicitement le nom du bean.</a:t>
            </a:r>
          </a:p>
        </p:txBody>
      </p:sp>
      <p:sp>
        <p:nvSpPr>
          <p:cNvPr id="193" name="Shape 193"/>
          <p:cNvSpPr/>
          <p:nvPr/>
        </p:nvSpPr>
        <p:spPr>
          <a:xfrm>
            <a:off x="3492500" y="4675981"/>
            <a:ext cx="4711700" cy="1204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8272" y="5226"/>
                </a:lnTo>
                <a:cubicBezTo>
                  <a:pt x="18117" y="4923"/>
                  <a:pt x="17943" y="4741"/>
                  <a:pt x="17757" y="4741"/>
                </a:cubicBezTo>
                <a:lnTo>
                  <a:pt x="1164" y="4741"/>
                </a:lnTo>
                <a:cubicBezTo>
                  <a:pt x="521" y="4741"/>
                  <a:pt x="0" y="6781"/>
                  <a:pt x="0" y="9298"/>
                </a:cubicBezTo>
                <a:lnTo>
                  <a:pt x="0" y="17044"/>
                </a:lnTo>
                <a:cubicBezTo>
                  <a:pt x="0" y="19560"/>
                  <a:pt x="521" y="21600"/>
                  <a:pt x="1164" y="21600"/>
                </a:cubicBezTo>
                <a:lnTo>
                  <a:pt x="17757" y="21600"/>
                </a:lnTo>
                <a:cubicBezTo>
                  <a:pt x="18401" y="21600"/>
                  <a:pt x="18922" y="19560"/>
                  <a:pt x="18922" y="17044"/>
                </a:cubicBezTo>
                <a:lnTo>
                  <a:pt x="18922" y="9298"/>
                </a:lnTo>
                <a:lnTo>
                  <a:pt x="2160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Obligation d’implémenter Serializable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1" animBg="1" advAuto="0"/>
      <p:bldP spid="193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Objectifs</a:t>
            </a:r>
          </a:p>
        </p:txBody>
      </p:sp>
      <p:sp>
        <p:nvSpPr>
          <p:cNvPr id="62" name="Shape 62"/>
          <p:cNvSpPr/>
          <p:nvPr/>
        </p:nvSpPr>
        <p:spPr>
          <a:xfrm>
            <a:off x="553156" y="3302000"/>
            <a:ext cx="11887201" cy="313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l" defTabSz="584200">
              <a:lnSpc>
                <a:spcPct val="130000"/>
              </a:lnSpc>
              <a:spcBef>
                <a:spcPts val="800"/>
              </a:spcBef>
              <a:defRPr sz="47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Moins de couplage (connaissance “hard-codée”) entre les composants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1" build="p" bldLvl="5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Injecter un bean</a:t>
            </a:r>
          </a:p>
        </p:txBody>
      </p:sp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558800" y="2660650"/>
            <a:ext cx="13004800" cy="6438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/** The name of the instance of this object used in the JSF.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@Named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/** Only one instance per flow.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@ConversationScoped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ManageStudentRegistration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2123342218792192804L;</a:t>
            </a:r>
          </a:p>
          <a:p>
            <a:pPr lvl="1" indent="228600"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service that provides the business logic for the student registration process.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@Inject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StudentService </a:t>
            </a:r>
            <a:r>
              <a:rPr>
                <a:solidFill>
                  <a:srgbClr val="0326CC"/>
                </a:solidFill>
              </a:rPr>
              <a:t>mService</a:t>
            </a:r>
            <a:r>
              <a:t>;</a:t>
            </a: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ManageStudentRegistration() {</a:t>
            </a: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326CC"/>
                </a:solidFill>
              </a:rPr>
              <a:t>...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</p:txBody>
      </p:sp>
      <p:sp>
        <p:nvSpPr>
          <p:cNvPr id="198" name="Shape 198"/>
          <p:cNvSpPr/>
          <p:nvPr/>
        </p:nvSpPr>
        <p:spPr>
          <a:xfrm>
            <a:off x="1592659" y="4508500"/>
            <a:ext cx="6713141" cy="2052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32" y="0"/>
                </a:moveTo>
                <a:cubicBezTo>
                  <a:pt x="881" y="0"/>
                  <a:pt x="515" y="1197"/>
                  <a:pt x="515" y="2673"/>
                </a:cubicBezTo>
                <a:lnTo>
                  <a:pt x="515" y="14436"/>
                </a:lnTo>
                <a:cubicBezTo>
                  <a:pt x="515" y="14858"/>
                  <a:pt x="547" y="15251"/>
                  <a:pt x="600" y="15606"/>
                </a:cubicBezTo>
                <a:lnTo>
                  <a:pt x="0" y="21600"/>
                </a:lnTo>
                <a:lnTo>
                  <a:pt x="1347" y="17110"/>
                </a:lnTo>
                <a:lnTo>
                  <a:pt x="20783" y="17110"/>
                </a:lnTo>
                <a:cubicBezTo>
                  <a:pt x="21234" y="17110"/>
                  <a:pt x="21600" y="15913"/>
                  <a:pt x="21600" y="14436"/>
                </a:cubicBezTo>
                <a:lnTo>
                  <a:pt x="21600" y="2673"/>
                </a:lnTo>
                <a:cubicBezTo>
                  <a:pt x="21600" y="1197"/>
                  <a:pt x="21234" y="0"/>
                  <a:pt x="20783" y="0"/>
                </a:cubicBezTo>
                <a:lnTo>
                  <a:pt x="1332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Injection d’un service qui respecte l’interface StudentService. Une classe qui satisfait ce service doit exister dans le Classpath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Déclaration d’un bean</a:t>
            </a: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977900" y="3349643"/>
            <a:ext cx="10265792" cy="452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@ApplicationScoped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StudentServiceImpl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StudentService, Serializable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...</a:t>
            </a: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1386508985359072399L;</a:t>
            </a:r>
          </a:p>
          <a:p>
            <a:pPr lvl="1" indent="228600"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 * Empty constructor.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StudentServiceImpl() {</a:t>
            </a:r>
          </a:p>
          <a:p>
            <a:pPr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</a:t>
            </a:r>
            <a:r>
              <a:rPr>
                <a:solidFill>
                  <a:srgbClr val="0326CC"/>
                </a:solidFill>
              </a:rPr>
              <a:t>LOGGER</a:t>
            </a:r>
            <a:r>
              <a:rPr>
                <a:solidFill>
                  <a:srgbClr val="000000"/>
                </a:solidFill>
              </a:rPr>
              <a:t>.info(</a:t>
            </a:r>
            <a:r>
              <a:t>"This is the real implementation"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lvl="2" indent="457200"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</p:txBody>
      </p:sp>
      <p:sp>
        <p:nvSpPr>
          <p:cNvPr id="203" name="Shape 203"/>
          <p:cNvSpPr/>
          <p:nvPr/>
        </p:nvSpPr>
        <p:spPr>
          <a:xfrm>
            <a:off x="2184400" y="2171700"/>
            <a:ext cx="5816600" cy="1231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5" y="0"/>
                </a:moveTo>
                <a:cubicBezTo>
                  <a:pt x="1554" y="0"/>
                  <a:pt x="1132" y="1994"/>
                  <a:pt x="1132" y="4454"/>
                </a:cubicBezTo>
                <a:lnTo>
                  <a:pt x="1132" y="10021"/>
                </a:lnTo>
                <a:cubicBezTo>
                  <a:pt x="1132" y="10485"/>
                  <a:pt x="1151" y="10922"/>
                  <a:pt x="1179" y="11343"/>
                </a:cubicBezTo>
                <a:lnTo>
                  <a:pt x="0" y="21600"/>
                </a:lnTo>
                <a:lnTo>
                  <a:pt x="1947" y="14412"/>
                </a:lnTo>
                <a:cubicBezTo>
                  <a:pt x="1989" y="14439"/>
                  <a:pt x="2031" y="14474"/>
                  <a:pt x="2075" y="14474"/>
                </a:cubicBezTo>
                <a:lnTo>
                  <a:pt x="20657" y="14474"/>
                </a:lnTo>
                <a:cubicBezTo>
                  <a:pt x="21178" y="14474"/>
                  <a:pt x="21600" y="12480"/>
                  <a:pt x="21600" y="10021"/>
                </a:cubicBezTo>
                <a:lnTo>
                  <a:pt x="21600" y="4454"/>
                </a:lnTo>
                <a:cubicBezTo>
                  <a:pt x="21600" y="1994"/>
                  <a:pt x="21178" y="0"/>
                  <a:pt x="20657" y="0"/>
                </a:cubicBezTo>
                <a:lnTo>
                  <a:pt x="2075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Une seule instance par application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Configurer l’injection</a:t>
            </a:r>
          </a:p>
        </p:txBody>
      </p:sp>
      <p:sp>
        <p:nvSpPr>
          <p:cNvPr id="206" name="Shape 2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558800" y="3403600"/>
            <a:ext cx="13004800" cy="110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5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&lt;?</a:t>
            </a:r>
            <a:r>
              <a:rPr>
                <a:solidFill>
                  <a:srgbClr val="4E9192"/>
                </a:solidFill>
              </a:rPr>
              <a:t>xml</a:t>
            </a:r>
            <a:r>
              <a:rPr>
                <a:solidFill>
                  <a:srgbClr val="000000"/>
                </a:solidFill>
              </a:rPr>
              <a:t> </a:t>
            </a:r>
            <a:r>
              <a:t>version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"1.0"</a:t>
            </a:r>
            <a:r>
              <a:rPr>
                <a:solidFill>
                  <a:srgbClr val="000000"/>
                </a:solidFill>
              </a:rPr>
              <a:t> </a:t>
            </a:r>
            <a:r>
              <a:t>encoding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"UTF-8"</a:t>
            </a:r>
            <a:r>
              <a:rPr>
                <a:solidFill>
                  <a:srgbClr val="009193"/>
                </a:solidFill>
              </a:rPr>
              <a:t>?&gt;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5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beans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xmlns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"http://java.sun.com/xml/ns/javaee"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xmlns:xsi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"http://www.w3.org/2001/XMLSchema-instance"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5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932192"/>
                </a:solidFill>
              </a:rPr>
              <a:t>xsi:schemaLocation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"http://java.sun.com/xml/ns/javaee </a:t>
            </a:r>
            <a:r>
              <a:rPr u="sng">
                <a:hlinkClick r:id="rId2"/>
              </a:rPr>
              <a:t>http://java.sun.com/xml/ns/javaee/beans_1_0.xsd</a:t>
            </a:r>
            <a:r>
              <a:t>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5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beans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08" name="Shape 208"/>
          <p:cNvSpPr/>
          <p:nvPr/>
        </p:nvSpPr>
        <p:spPr>
          <a:xfrm>
            <a:off x="3355181" y="4533900"/>
            <a:ext cx="7300119" cy="1917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83" y="9468"/>
                </a:lnTo>
                <a:cubicBezTo>
                  <a:pt x="1661" y="9733"/>
                  <a:pt x="1646" y="10008"/>
                  <a:pt x="1646" y="10299"/>
                </a:cubicBezTo>
                <a:lnTo>
                  <a:pt x="1646" y="18739"/>
                </a:lnTo>
                <a:cubicBezTo>
                  <a:pt x="1646" y="20319"/>
                  <a:pt x="1983" y="21600"/>
                  <a:pt x="2398" y="21600"/>
                </a:cubicBezTo>
                <a:lnTo>
                  <a:pt x="20848" y="21600"/>
                </a:lnTo>
                <a:cubicBezTo>
                  <a:pt x="21264" y="21600"/>
                  <a:pt x="21600" y="20319"/>
                  <a:pt x="21600" y="18739"/>
                </a:cubicBezTo>
                <a:lnTo>
                  <a:pt x="21600" y="10299"/>
                </a:lnTo>
                <a:cubicBezTo>
                  <a:pt x="21600" y="8719"/>
                  <a:pt x="21264" y="7438"/>
                  <a:pt x="20848" y="7438"/>
                </a:cubicBezTo>
                <a:lnTo>
                  <a:pt x="2398" y="7438"/>
                </a:lnTo>
                <a:cubicBezTo>
                  <a:pt x="2352" y="7438"/>
                  <a:pt x="2308" y="7458"/>
                  <a:pt x="2265" y="7488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Le fichier beans.xml doit être présent soit dans META-INF ou dans WEB-INF. Il peut être vide</a:t>
            </a:r>
          </a:p>
        </p:txBody>
      </p:sp>
      <p:sp>
        <p:nvSpPr>
          <p:cNvPr id="209" name="Shape 209"/>
          <p:cNvSpPr/>
          <p:nvPr/>
        </p:nvSpPr>
        <p:spPr>
          <a:xfrm>
            <a:off x="3355181" y="6146800"/>
            <a:ext cx="7300119" cy="1917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83" y="9468"/>
                </a:lnTo>
                <a:cubicBezTo>
                  <a:pt x="1661" y="9733"/>
                  <a:pt x="1646" y="10008"/>
                  <a:pt x="1646" y="10299"/>
                </a:cubicBezTo>
                <a:lnTo>
                  <a:pt x="1646" y="18739"/>
                </a:lnTo>
                <a:cubicBezTo>
                  <a:pt x="1646" y="20319"/>
                  <a:pt x="1983" y="21600"/>
                  <a:pt x="2398" y="21600"/>
                </a:cubicBezTo>
                <a:lnTo>
                  <a:pt x="20848" y="21600"/>
                </a:lnTo>
                <a:cubicBezTo>
                  <a:pt x="21264" y="21600"/>
                  <a:pt x="21600" y="20319"/>
                  <a:pt x="21600" y="18739"/>
                </a:cubicBezTo>
                <a:lnTo>
                  <a:pt x="21600" y="10299"/>
                </a:lnTo>
                <a:cubicBezTo>
                  <a:pt x="21600" y="8719"/>
                  <a:pt x="21264" y="7438"/>
                  <a:pt x="20848" y="7438"/>
                </a:cubicBezTo>
                <a:lnTo>
                  <a:pt x="2398" y="7438"/>
                </a:lnTo>
                <a:cubicBezTo>
                  <a:pt x="2352" y="7438"/>
                  <a:pt x="2308" y="7458"/>
                  <a:pt x="2265" y="7488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pPr>
            <a:r>
              <a:t>Ce fichier configure les services alternatifs,</a:t>
            </a:r>
          </a:p>
          <a:p>
            <a: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pPr>
            <a:r>
              <a:t>les intercepteurs et les décorateurs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Configuration du conteneur</a:t>
            </a:r>
          </a:p>
          <a:p>
            <a:r>
              <a:t>(</a:t>
            </a:r>
            <a:r>
              <a:rPr u="sng">
                <a:hlinkClick r:id="rId2"/>
              </a:rPr>
              <a:t>web.xml</a:t>
            </a:r>
            <a:r>
              <a:t>)</a:t>
            </a:r>
          </a:p>
        </p:txBody>
      </p:sp>
      <p:sp>
        <p:nvSpPr>
          <p:cNvPr id="212" name="Shape 2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558800" y="4873643"/>
            <a:ext cx="11226069" cy="1035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listener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listener-class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org.jboss.weld.environment.servlet.Listener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listener-class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listener</a:t>
            </a:r>
            <a:r>
              <a:rPr>
                <a:solidFill>
                  <a:srgbClr val="009193"/>
                </a:solidFill>
              </a:rPr>
              <a:t>&gt;</a:t>
            </a:r>
          </a:p>
        </p:txBody>
      </p:sp>
      <p:sp>
        <p:nvSpPr>
          <p:cNvPr id="214" name="Shape 214"/>
          <p:cNvSpPr/>
          <p:nvPr/>
        </p:nvSpPr>
        <p:spPr>
          <a:xfrm>
            <a:off x="4475559" y="3251200"/>
            <a:ext cx="6192441" cy="1881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03" y="0"/>
                </a:moveTo>
                <a:cubicBezTo>
                  <a:pt x="3214" y="0"/>
                  <a:pt x="2817" y="1305"/>
                  <a:pt x="2817" y="2915"/>
                </a:cubicBezTo>
                <a:lnTo>
                  <a:pt x="2817" y="11515"/>
                </a:lnTo>
                <a:cubicBezTo>
                  <a:pt x="2817" y="11659"/>
                  <a:pt x="2824" y="11796"/>
                  <a:pt x="2830" y="11934"/>
                </a:cubicBezTo>
                <a:lnTo>
                  <a:pt x="0" y="21600"/>
                </a:lnTo>
                <a:lnTo>
                  <a:pt x="3414" y="14257"/>
                </a:lnTo>
                <a:cubicBezTo>
                  <a:pt x="3505" y="14362"/>
                  <a:pt x="3601" y="14430"/>
                  <a:pt x="3703" y="14430"/>
                </a:cubicBezTo>
                <a:lnTo>
                  <a:pt x="20714" y="14430"/>
                </a:lnTo>
                <a:cubicBezTo>
                  <a:pt x="21203" y="14430"/>
                  <a:pt x="21600" y="13125"/>
                  <a:pt x="21600" y="11515"/>
                </a:cubicBezTo>
                <a:lnTo>
                  <a:pt x="21600" y="2915"/>
                </a:lnTo>
                <a:cubicBezTo>
                  <a:pt x="21600" y="1305"/>
                  <a:pt x="21203" y="0"/>
                  <a:pt x="20714" y="0"/>
                </a:cubicBezTo>
                <a:lnTo>
                  <a:pt x="3703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Cet servlet initialise le conteneur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 scope “ConversationScoped”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sz="half" idx="1"/>
          </p:nvPr>
        </p:nvSpPr>
        <p:spPr>
          <a:xfrm>
            <a:off x="1035756" y="3835400"/>
            <a:ext cx="10909301" cy="3556000"/>
          </a:xfrm>
          <a:prstGeom prst="rect">
            <a:avLst/>
          </a:prstGeom>
        </p:spPr>
        <p:txBody>
          <a:bodyPr/>
          <a:lstStyle/>
          <a:p>
            <a:r>
              <a:t>Permet de fixer la durée de vie d’un objet manuellement : sur plusieurs requêtes par exemple</a:t>
            </a:r>
          </a:p>
          <a:p>
            <a:r>
              <a:t>Le programmeur doit définir le point de départ de la conversation et la terminer</a:t>
            </a:r>
          </a:p>
        </p:txBody>
      </p:sp>
      <p:sp>
        <p:nvSpPr>
          <p:cNvPr id="218" name="Shape 2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 scope “ConversationScoped”</a:t>
            </a:r>
          </a:p>
        </p:txBody>
      </p:sp>
      <p:sp>
        <p:nvSpPr>
          <p:cNvPr id="221" name="Shape 2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1485900" y="3705243"/>
            <a:ext cx="12573000" cy="2622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@ConversationScoped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ManageStudentRegistration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lvl="1" indent="0"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Inject the current conversation.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@Inject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Conversation </a:t>
            </a:r>
            <a:r>
              <a:rPr>
                <a:solidFill>
                  <a:srgbClr val="0326CC"/>
                </a:solidFill>
              </a:rPr>
              <a:t>mConversation</a:t>
            </a:r>
            <a:r>
              <a:t>;</a:t>
            </a:r>
          </a:p>
        </p:txBody>
      </p:sp>
      <p:sp>
        <p:nvSpPr>
          <p:cNvPr id="223" name="Shape 223"/>
          <p:cNvSpPr/>
          <p:nvPr/>
        </p:nvSpPr>
        <p:spPr>
          <a:xfrm>
            <a:off x="3454400" y="2413000"/>
            <a:ext cx="5588000" cy="13358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0" y="0"/>
                </a:moveTo>
                <a:cubicBezTo>
                  <a:pt x="1078" y="0"/>
                  <a:pt x="638" y="1839"/>
                  <a:pt x="638" y="4107"/>
                </a:cubicBezTo>
                <a:lnTo>
                  <a:pt x="638" y="11499"/>
                </a:lnTo>
                <a:cubicBezTo>
                  <a:pt x="638" y="12080"/>
                  <a:pt x="668" y="12629"/>
                  <a:pt x="719" y="13129"/>
                </a:cubicBezTo>
                <a:lnTo>
                  <a:pt x="0" y="21600"/>
                </a:lnTo>
                <a:lnTo>
                  <a:pt x="1603" y="15600"/>
                </a:lnTo>
                <a:cubicBezTo>
                  <a:pt x="1609" y="15600"/>
                  <a:pt x="1614" y="15606"/>
                  <a:pt x="1620" y="15606"/>
                </a:cubicBezTo>
                <a:lnTo>
                  <a:pt x="20618" y="15606"/>
                </a:lnTo>
                <a:cubicBezTo>
                  <a:pt x="21160" y="15606"/>
                  <a:pt x="21600" y="13768"/>
                  <a:pt x="21600" y="11499"/>
                </a:cubicBezTo>
                <a:lnTo>
                  <a:pt x="21600" y="4107"/>
                </a:lnTo>
                <a:cubicBezTo>
                  <a:pt x="21600" y="1839"/>
                  <a:pt x="21160" y="0"/>
                  <a:pt x="20618" y="0"/>
                </a:cubicBezTo>
                <a:lnTo>
                  <a:pt x="162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Le scope est “ConversationScoped”</a:t>
            </a:r>
          </a:p>
        </p:txBody>
      </p:sp>
      <p:sp>
        <p:nvSpPr>
          <p:cNvPr id="224" name="Shape 224"/>
          <p:cNvSpPr/>
          <p:nvPr/>
        </p:nvSpPr>
        <p:spPr>
          <a:xfrm>
            <a:off x="5232400" y="5974159"/>
            <a:ext cx="5422900" cy="2280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7" y="0"/>
                </a:moveTo>
                <a:lnTo>
                  <a:pt x="898" y="6472"/>
                </a:lnTo>
                <a:cubicBezTo>
                  <a:pt x="393" y="6608"/>
                  <a:pt x="0" y="7615"/>
                  <a:pt x="0" y="8851"/>
                </a:cubicBezTo>
                <a:lnTo>
                  <a:pt x="0" y="19195"/>
                </a:lnTo>
                <a:cubicBezTo>
                  <a:pt x="0" y="20523"/>
                  <a:pt x="453" y="21600"/>
                  <a:pt x="1012" y="21600"/>
                </a:cubicBezTo>
                <a:lnTo>
                  <a:pt x="20588" y="21600"/>
                </a:lnTo>
                <a:cubicBezTo>
                  <a:pt x="21147" y="21600"/>
                  <a:pt x="21600" y="20523"/>
                  <a:pt x="21600" y="19195"/>
                </a:cubicBezTo>
                <a:lnTo>
                  <a:pt x="21600" y="8851"/>
                </a:lnTo>
                <a:cubicBezTo>
                  <a:pt x="21600" y="7523"/>
                  <a:pt x="21147" y="6446"/>
                  <a:pt x="20588" y="6446"/>
                </a:cubicBezTo>
                <a:lnTo>
                  <a:pt x="1911" y="6446"/>
                </a:lnTo>
                <a:lnTo>
                  <a:pt x="1407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Injection de la conversation courante. Si pas de conversation alors création d’une nouvelle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 scope “ConversationScoped”</a:t>
            </a:r>
          </a:p>
          <a:p>
            <a:r>
              <a:t>Début de conversation</a:t>
            </a:r>
          </a:p>
        </p:txBody>
      </p:sp>
      <p:sp>
        <p:nvSpPr>
          <p:cNvPr id="227" name="Shape 2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2260600" y="3502043"/>
            <a:ext cx="8390893" cy="3892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 * Action that forwards to the registration page.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 * 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 * </a:t>
            </a:r>
            <a:r>
              <a:rPr>
                <a:solidFill>
                  <a:srgbClr val="91AFCB"/>
                </a:solidFill>
              </a:rPr>
              <a:t>@return</a:t>
            </a:r>
            <a:r>
              <a:t> the next action to perform (see faces</a:t>
            </a:r>
            <a:r>
              <a:rPr>
                <a:solidFill>
                  <a:srgbClr val="9293AF"/>
                </a:solidFill>
              </a:rPr>
              <a:t>-</a:t>
            </a:r>
            <a:r>
              <a:rPr u="sng"/>
              <a:t>config</a:t>
            </a:r>
            <a:r>
              <a:t>)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String toRegistration() {</a:t>
            </a: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326CC"/>
                </a:solidFill>
              </a:rPr>
              <a:t>LOGGER</a:t>
            </a:r>
            <a:r>
              <a:rPr>
                <a:solidFill>
                  <a:srgbClr val="000000"/>
                </a:solidFill>
              </a:rPr>
              <a:t>.debug(</a:t>
            </a:r>
            <a:r>
              <a:t>"registration"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931A68"/>
                </a:solidFill>
              </a:rPr>
              <a:t>this</a:t>
            </a:r>
            <a:r>
              <a:t>.</a:t>
            </a:r>
            <a:r>
              <a:rPr>
                <a:solidFill>
                  <a:srgbClr val="0326CC"/>
                </a:solidFill>
              </a:rPr>
              <a:t>mStudent</a:t>
            </a:r>
            <a:r>
              <a:t>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Student();</a:t>
            </a:r>
          </a:p>
          <a:p>
            <a:pPr algn="l">
              <a:spcBef>
                <a:spcPts val="0"/>
              </a:spcBef>
              <a:defRPr sz="18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t>//Starts the flow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931A68"/>
                </a:solidFill>
              </a:rPr>
              <a:t>this</a:t>
            </a:r>
            <a:r>
              <a:rPr>
                <a:solidFill>
                  <a:srgbClr val="000000"/>
                </a:solidFill>
              </a:rPr>
              <a:t>.</a:t>
            </a:r>
            <a:r>
              <a:t>mConversation</a:t>
            </a:r>
            <a:r>
              <a:rPr>
                <a:solidFill>
                  <a:srgbClr val="000000"/>
                </a:solidFill>
              </a:rPr>
              <a:t>.begin();</a:t>
            </a: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t>"register"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</p:txBody>
      </p:sp>
      <p:sp>
        <p:nvSpPr>
          <p:cNvPr id="229" name="Shape 229"/>
          <p:cNvSpPr/>
          <p:nvPr/>
        </p:nvSpPr>
        <p:spPr>
          <a:xfrm>
            <a:off x="6065440" y="4432300"/>
            <a:ext cx="5682060" cy="1999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1" y="0"/>
                </a:moveTo>
                <a:cubicBezTo>
                  <a:pt x="1417" y="0"/>
                  <a:pt x="985" y="1229"/>
                  <a:pt x="985" y="2744"/>
                </a:cubicBezTo>
                <a:lnTo>
                  <a:pt x="985" y="14546"/>
                </a:lnTo>
                <a:cubicBezTo>
                  <a:pt x="985" y="14866"/>
                  <a:pt x="1008" y="15169"/>
                  <a:pt x="1044" y="15455"/>
                </a:cubicBezTo>
                <a:lnTo>
                  <a:pt x="0" y="21600"/>
                </a:lnTo>
                <a:lnTo>
                  <a:pt x="1856" y="17265"/>
                </a:lnTo>
                <a:cubicBezTo>
                  <a:pt x="1887" y="17273"/>
                  <a:pt x="1918" y="17290"/>
                  <a:pt x="1951" y="17290"/>
                </a:cubicBezTo>
                <a:lnTo>
                  <a:pt x="20634" y="17290"/>
                </a:lnTo>
                <a:cubicBezTo>
                  <a:pt x="21168" y="17290"/>
                  <a:pt x="21600" y="16062"/>
                  <a:pt x="21600" y="14546"/>
                </a:cubicBezTo>
                <a:lnTo>
                  <a:pt x="21600" y="2744"/>
                </a:lnTo>
                <a:cubicBezTo>
                  <a:pt x="21600" y="1229"/>
                  <a:pt x="21168" y="0"/>
                  <a:pt x="20634" y="0"/>
                </a:cubicBezTo>
                <a:lnTo>
                  <a:pt x="1951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Démarre une nouvelle conversation à l’intérieur de la session</a:t>
            </a: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 scope “ConversationScoped”</a:t>
            </a:r>
          </a:p>
          <a:p>
            <a:r>
              <a:t>Fin de conversation</a:t>
            </a:r>
          </a:p>
        </p:txBody>
      </p:sp>
      <p:sp>
        <p:nvSpPr>
          <p:cNvPr id="232" name="Shape 2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2692400" y="3248043"/>
            <a:ext cx="5692900" cy="4845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String add()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931A68"/>
                </a:solidFill>
              </a:rPr>
              <a:t>this</a:t>
            </a:r>
            <a:r>
              <a:t>.</a:t>
            </a:r>
            <a:r>
              <a:rPr>
                <a:solidFill>
                  <a:srgbClr val="0326CC"/>
                </a:solidFill>
              </a:rPr>
              <a:t>mStudent</a:t>
            </a:r>
            <a:r>
              <a:t>.validate();</a:t>
            </a:r>
          </a:p>
          <a:p>
            <a:pPr algn="l">
              <a:spcBef>
                <a:spcPts val="0"/>
              </a:spcBef>
              <a:defRPr sz="18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931A68"/>
                </a:solidFill>
              </a:rPr>
              <a:t>this</a:t>
            </a:r>
            <a:r>
              <a:rPr>
                <a:solidFill>
                  <a:srgbClr val="000000"/>
                </a:solidFill>
              </a:rPr>
              <a:t>.</a:t>
            </a:r>
            <a:r>
              <a:t>mService</a:t>
            </a:r>
            <a:r>
              <a:rPr>
                <a:solidFill>
                  <a:srgbClr val="000000"/>
                </a:solidFill>
              </a:rPr>
              <a:t>.add(</a:t>
            </a:r>
            <a:r>
              <a:rPr>
                <a:solidFill>
                  <a:srgbClr val="931A68"/>
                </a:solidFill>
              </a:rPr>
              <a:t>this</a:t>
            </a:r>
            <a:r>
              <a:rPr>
                <a:solidFill>
                  <a:srgbClr val="000000"/>
                </a:solidFill>
              </a:rPr>
              <a:t>.</a:t>
            </a:r>
            <a:r>
              <a:t>mStudent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>
              <a:spcBef>
                <a:spcPts val="0"/>
              </a:spcBef>
              <a:defRPr sz="18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</a:t>
            </a:r>
            <a:r>
              <a:t>//Ends the flow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931A68"/>
                </a:solidFill>
              </a:rPr>
              <a:t>this</a:t>
            </a:r>
            <a:r>
              <a:rPr>
                <a:solidFill>
                  <a:srgbClr val="000000"/>
                </a:solidFill>
              </a:rPr>
              <a:t>.</a:t>
            </a:r>
            <a:r>
              <a:t>mConversation</a:t>
            </a:r>
            <a:r>
              <a:rPr>
                <a:solidFill>
                  <a:srgbClr val="000000"/>
                </a:solidFill>
              </a:rPr>
              <a:t>.end();</a:t>
            </a: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t>"success"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String toList()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326CC"/>
                </a:solidFill>
              </a:rPr>
              <a:t>LOGGER</a:t>
            </a:r>
            <a:r>
              <a:t>.debug(</a:t>
            </a:r>
            <a:r>
              <a:rPr>
                <a:solidFill>
                  <a:srgbClr val="3933FF"/>
                </a:solidFill>
              </a:rPr>
              <a:t>"list"</a:t>
            </a:r>
            <a:r>
              <a:t>);</a:t>
            </a:r>
          </a:p>
          <a:p>
            <a:pPr algn="l">
              <a:spcBef>
                <a:spcPts val="0"/>
              </a:spcBef>
              <a:defRPr sz="18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t>//Ends the flow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931A68"/>
                </a:solidFill>
              </a:rPr>
              <a:t>this</a:t>
            </a:r>
            <a:r>
              <a:rPr>
                <a:solidFill>
                  <a:srgbClr val="000000"/>
                </a:solidFill>
              </a:rPr>
              <a:t>.</a:t>
            </a:r>
            <a:r>
              <a:t>mConversation</a:t>
            </a:r>
            <a:r>
              <a:rPr>
                <a:solidFill>
                  <a:srgbClr val="000000"/>
                </a:solidFill>
              </a:rPr>
              <a:t>.end();</a:t>
            </a:r>
          </a:p>
          <a:p>
            <a:pPr algn="l">
              <a:spcBef>
                <a:spcPts val="0"/>
              </a:spcBef>
              <a:def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933FF"/>
                </a:solidFill>
              </a:rPr>
              <a:t>"list"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</p:txBody>
      </p:sp>
      <p:sp>
        <p:nvSpPr>
          <p:cNvPr id="234" name="Shape 234"/>
          <p:cNvSpPr/>
          <p:nvPr/>
        </p:nvSpPr>
        <p:spPr>
          <a:xfrm>
            <a:off x="6078140" y="2857500"/>
            <a:ext cx="5682060" cy="1999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1" y="0"/>
                </a:moveTo>
                <a:cubicBezTo>
                  <a:pt x="1417" y="0"/>
                  <a:pt x="985" y="1229"/>
                  <a:pt x="985" y="2744"/>
                </a:cubicBezTo>
                <a:lnTo>
                  <a:pt x="985" y="14546"/>
                </a:lnTo>
                <a:cubicBezTo>
                  <a:pt x="985" y="14866"/>
                  <a:pt x="1008" y="15169"/>
                  <a:pt x="1044" y="15455"/>
                </a:cubicBezTo>
                <a:lnTo>
                  <a:pt x="0" y="21600"/>
                </a:lnTo>
                <a:lnTo>
                  <a:pt x="1856" y="17265"/>
                </a:lnTo>
                <a:cubicBezTo>
                  <a:pt x="1887" y="17273"/>
                  <a:pt x="1918" y="17290"/>
                  <a:pt x="1951" y="17290"/>
                </a:cubicBezTo>
                <a:lnTo>
                  <a:pt x="20634" y="17290"/>
                </a:lnTo>
                <a:cubicBezTo>
                  <a:pt x="21168" y="17290"/>
                  <a:pt x="21600" y="16062"/>
                  <a:pt x="21600" y="14546"/>
                </a:cubicBezTo>
                <a:lnTo>
                  <a:pt x="21600" y="2744"/>
                </a:lnTo>
                <a:cubicBezTo>
                  <a:pt x="21600" y="1229"/>
                  <a:pt x="21168" y="0"/>
                  <a:pt x="20634" y="0"/>
                </a:cubicBezTo>
                <a:lnTo>
                  <a:pt x="1951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Termine une conversation</a:t>
            </a:r>
          </a:p>
        </p:txBody>
      </p:sp>
      <p:sp>
        <p:nvSpPr>
          <p:cNvPr id="235" name="Shape 235"/>
          <p:cNvSpPr/>
          <p:nvPr/>
        </p:nvSpPr>
        <p:spPr>
          <a:xfrm>
            <a:off x="6078140" y="5156200"/>
            <a:ext cx="5682060" cy="1999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1" y="0"/>
                </a:moveTo>
                <a:cubicBezTo>
                  <a:pt x="1417" y="0"/>
                  <a:pt x="985" y="1229"/>
                  <a:pt x="985" y="2744"/>
                </a:cubicBezTo>
                <a:lnTo>
                  <a:pt x="985" y="14546"/>
                </a:lnTo>
                <a:cubicBezTo>
                  <a:pt x="985" y="14866"/>
                  <a:pt x="1008" y="15169"/>
                  <a:pt x="1044" y="15455"/>
                </a:cubicBezTo>
                <a:lnTo>
                  <a:pt x="0" y="21600"/>
                </a:lnTo>
                <a:lnTo>
                  <a:pt x="1856" y="17265"/>
                </a:lnTo>
                <a:cubicBezTo>
                  <a:pt x="1887" y="17273"/>
                  <a:pt x="1918" y="17290"/>
                  <a:pt x="1951" y="17290"/>
                </a:cubicBezTo>
                <a:lnTo>
                  <a:pt x="20634" y="17290"/>
                </a:lnTo>
                <a:cubicBezTo>
                  <a:pt x="21168" y="17290"/>
                  <a:pt x="21600" y="16062"/>
                  <a:pt x="21600" y="14546"/>
                </a:cubicBezTo>
                <a:lnTo>
                  <a:pt x="21600" y="2744"/>
                </a:lnTo>
                <a:cubicBezTo>
                  <a:pt x="21600" y="1229"/>
                  <a:pt x="21168" y="0"/>
                  <a:pt x="20634" y="0"/>
                </a:cubicBezTo>
                <a:lnTo>
                  <a:pt x="1951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Termine une conversation</a:t>
            </a: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Gérer les conflits</a:t>
            </a:r>
          </a:p>
        </p:txBody>
      </p:sp>
      <p:sp>
        <p:nvSpPr>
          <p:cNvPr id="238" name="Shape 238"/>
          <p:cNvSpPr>
            <a:spLocks noGrp="1"/>
          </p:cNvSpPr>
          <p:nvPr>
            <p:ph type="body" sz="quarter" idx="1"/>
          </p:nvPr>
        </p:nvSpPr>
        <p:spPr>
          <a:xfrm>
            <a:off x="553156" y="2895600"/>
            <a:ext cx="11887201" cy="19812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Plusieurs implémentation du service mais spécifiques à des besoins particuliers</a:t>
            </a:r>
          </a:p>
          <a:p>
            <a:pPr marL="0" indent="0">
              <a:buSzTx/>
              <a:buNone/>
            </a:pPr>
            <a:r>
              <a:t>Utilisation de qualificateurs pour les distinguer.</a:t>
            </a:r>
          </a:p>
        </p:txBody>
      </p:sp>
      <p:sp>
        <p:nvSpPr>
          <p:cNvPr id="239" name="Shape 2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1079500" y="5962650"/>
            <a:ext cx="9031152" cy="167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@RestImpl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@ApplicationScoped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StudentServiceRestImpl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StudentServiceImpl {</a:t>
            </a:r>
          </a:p>
        </p:txBody>
      </p:sp>
      <p:sp>
        <p:nvSpPr>
          <p:cNvPr id="241" name="Shape 241"/>
          <p:cNvSpPr/>
          <p:nvPr/>
        </p:nvSpPr>
        <p:spPr>
          <a:xfrm>
            <a:off x="1079500" y="7258050"/>
            <a:ext cx="9031152" cy="167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@SoapImpl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@ApplicationScoped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StudentServiceSoapImpl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StudentServiceImpl {</a:t>
            </a:r>
          </a:p>
        </p:txBody>
      </p:sp>
      <p:sp>
        <p:nvSpPr>
          <p:cNvPr id="242" name="Shape 242"/>
          <p:cNvSpPr/>
          <p:nvPr/>
        </p:nvSpPr>
        <p:spPr>
          <a:xfrm>
            <a:off x="1104900" y="5127643"/>
            <a:ext cx="10128610" cy="71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@ApplicationScoped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StudentServiceImpl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StudentService, Serializable {</a:t>
            </a:r>
          </a:p>
        </p:txBody>
      </p:sp>
      <p:sp>
        <p:nvSpPr>
          <p:cNvPr id="243" name="Shape 243"/>
          <p:cNvSpPr/>
          <p:nvPr/>
        </p:nvSpPr>
        <p:spPr>
          <a:xfrm>
            <a:off x="2397918" y="6172200"/>
            <a:ext cx="3469482" cy="698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40" y="0"/>
                </a:moveTo>
                <a:cubicBezTo>
                  <a:pt x="5895" y="0"/>
                  <a:pt x="5493" y="912"/>
                  <a:pt x="5206" y="2381"/>
                </a:cubicBezTo>
                <a:lnTo>
                  <a:pt x="0" y="859"/>
                </a:lnTo>
                <a:lnTo>
                  <a:pt x="4759" y="10248"/>
                </a:lnTo>
                <a:lnTo>
                  <a:pt x="4759" y="13745"/>
                </a:lnTo>
                <a:cubicBezTo>
                  <a:pt x="4759" y="18083"/>
                  <a:pt x="5467" y="21600"/>
                  <a:pt x="6340" y="21600"/>
                </a:cubicBezTo>
                <a:lnTo>
                  <a:pt x="20019" y="21600"/>
                </a:lnTo>
                <a:cubicBezTo>
                  <a:pt x="20892" y="21600"/>
                  <a:pt x="21600" y="18083"/>
                  <a:pt x="21600" y="13745"/>
                </a:cubicBezTo>
                <a:lnTo>
                  <a:pt x="21600" y="7855"/>
                </a:lnTo>
                <a:cubicBezTo>
                  <a:pt x="21600" y="3517"/>
                  <a:pt x="20892" y="0"/>
                  <a:pt x="20019" y="0"/>
                </a:cubicBezTo>
                <a:lnTo>
                  <a:pt x="634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Le qualificateur</a:t>
            </a:r>
          </a:p>
        </p:txBody>
      </p:sp>
      <p:sp>
        <p:nvSpPr>
          <p:cNvPr id="244" name="Shape 244"/>
          <p:cNvSpPr/>
          <p:nvPr/>
        </p:nvSpPr>
        <p:spPr>
          <a:xfrm>
            <a:off x="2397918" y="7569200"/>
            <a:ext cx="3469482" cy="698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40" y="0"/>
                </a:moveTo>
                <a:cubicBezTo>
                  <a:pt x="5895" y="0"/>
                  <a:pt x="5493" y="912"/>
                  <a:pt x="5206" y="2381"/>
                </a:cubicBezTo>
                <a:lnTo>
                  <a:pt x="0" y="859"/>
                </a:lnTo>
                <a:lnTo>
                  <a:pt x="4759" y="10248"/>
                </a:lnTo>
                <a:lnTo>
                  <a:pt x="4759" y="13745"/>
                </a:lnTo>
                <a:cubicBezTo>
                  <a:pt x="4759" y="18083"/>
                  <a:pt x="5467" y="21600"/>
                  <a:pt x="6340" y="21600"/>
                </a:cubicBezTo>
                <a:lnTo>
                  <a:pt x="20019" y="21600"/>
                </a:lnTo>
                <a:cubicBezTo>
                  <a:pt x="20892" y="21600"/>
                  <a:pt x="21600" y="18083"/>
                  <a:pt x="21600" y="13745"/>
                </a:cubicBezTo>
                <a:lnTo>
                  <a:pt x="21600" y="7855"/>
                </a:lnTo>
                <a:cubicBezTo>
                  <a:pt x="21600" y="3517"/>
                  <a:pt x="20892" y="0"/>
                  <a:pt x="20019" y="0"/>
                </a:cubicBezTo>
                <a:lnTo>
                  <a:pt x="634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Le qualificateur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1" animBg="1" advAuto="0"/>
      <p:bldP spid="244" grpId="2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Gérer les conflits</a:t>
            </a:r>
          </a:p>
        </p:txBody>
      </p:sp>
      <p:sp>
        <p:nvSpPr>
          <p:cNvPr id="247" name="Shape 2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533400" y="6191250"/>
            <a:ext cx="12460710" cy="199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@Qualifier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@Retention</a:t>
            </a:r>
            <a:r>
              <a:t>(RetentionPolicy.</a:t>
            </a:r>
            <a:r>
              <a:rPr>
                <a:solidFill>
                  <a:srgbClr val="0326CC"/>
                </a:solidFill>
              </a:rPr>
              <a:t>RUNTIME</a:t>
            </a:r>
            <a:r>
              <a:t>)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@Target</a:t>
            </a:r>
            <a:r>
              <a:t>({ElementType.</a:t>
            </a:r>
            <a:r>
              <a:rPr>
                <a:solidFill>
                  <a:srgbClr val="0326CC"/>
                </a:solidFill>
              </a:rPr>
              <a:t>TYPE</a:t>
            </a:r>
            <a:r>
              <a:t>, ElementType.</a:t>
            </a:r>
            <a:r>
              <a:rPr>
                <a:solidFill>
                  <a:srgbClr val="0326CC"/>
                </a:solidFill>
              </a:rPr>
              <a:t>METHOD</a:t>
            </a:r>
            <a:r>
              <a:t>, ElementType.</a:t>
            </a:r>
            <a:r>
              <a:rPr>
                <a:solidFill>
                  <a:srgbClr val="0326CC"/>
                </a:solidFill>
              </a:rPr>
              <a:t>FIELD</a:t>
            </a:r>
            <a:r>
              <a:t>, ElementType.</a:t>
            </a:r>
            <a:r>
              <a:rPr>
                <a:solidFill>
                  <a:srgbClr val="0326CC"/>
                </a:solidFill>
              </a:rPr>
              <a:t>PARAMETER</a:t>
            </a:r>
            <a:r>
              <a:t>})</a:t>
            </a:r>
          </a:p>
          <a:p>
            <a:pPr algn="l">
              <a:spcBef>
                <a:spcPts val="0"/>
              </a:spcBef>
              <a:def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@interface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SoapImpl</a:t>
            </a:r>
            <a:r>
              <a:rPr>
                <a:solidFill>
                  <a:srgbClr val="000000"/>
                </a:solidFill>
              </a:rPr>
              <a:t> { }</a:t>
            </a:r>
          </a:p>
        </p:txBody>
      </p:sp>
      <p:sp>
        <p:nvSpPr>
          <p:cNvPr id="249" name="Shape 249"/>
          <p:cNvSpPr/>
          <p:nvPr/>
        </p:nvSpPr>
        <p:spPr>
          <a:xfrm>
            <a:off x="533400" y="3841750"/>
            <a:ext cx="12460710" cy="199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@Qualifier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@Retention</a:t>
            </a:r>
            <a:r>
              <a:t>(RetentionPolicy.</a:t>
            </a:r>
            <a:r>
              <a:rPr>
                <a:solidFill>
                  <a:srgbClr val="0326CC"/>
                </a:solidFill>
              </a:rPr>
              <a:t>RUNTIME</a:t>
            </a:r>
            <a:r>
              <a:t>)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@Target</a:t>
            </a:r>
            <a:r>
              <a:t>({ElementType.</a:t>
            </a:r>
            <a:r>
              <a:rPr>
                <a:solidFill>
                  <a:srgbClr val="0326CC"/>
                </a:solidFill>
              </a:rPr>
              <a:t>TYPE</a:t>
            </a:r>
            <a:r>
              <a:t>, ElementType.</a:t>
            </a:r>
            <a:r>
              <a:rPr>
                <a:solidFill>
                  <a:srgbClr val="0326CC"/>
                </a:solidFill>
              </a:rPr>
              <a:t>METHOD</a:t>
            </a:r>
            <a:r>
              <a:t>, ElementType.</a:t>
            </a:r>
            <a:r>
              <a:rPr>
                <a:solidFill>
                  <a:srgbClr val="0326CC"/>
                </a:solidFill>
              </a:rPr>
              <a:t>FIELD</a:t>
            </a:r>
            <a:r>
              <a:t>, ElementType.</a:t>
            </a:r>
            <a:r>
              <a:rPr>
                <a:solidFill>
                  <a:srgbClr val="0326CC"/>
                </a:solidFill>
              </a:rPr>
              <a:t>PARAMETER</a:t>
            </a:r>
            <a:r>
              <a:t>})</a:t>
            </a:r>
          </a:p>
          <a:p>
            <a:pPr algn="l">
              <a:spcBef>
                <a:spcPts val="0"/>
              </a:spcBef>
              <a:def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@interface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RestImpl</a:t>
            </a:r>
            <a:r>
              <a:rPr>
                <a:solidFill>
                  <a:srgbClr val="000000"/>
                </a:solidFill>
              </a:rPr>
              <a:t> { }</a:t>
            </a:r>
          </a:p>
        </p:txBody>
      </p:sp>
      <p:sp>
        <p:nvSpPr>
          <p:cNvPr id="250" name="Shape 250"/>
          <p:cNvSpPr/>
          <p:nvPr/>
        </p:nvSpPr>
        <p:spPr>
          <a:xfrm>
            <a:off x="2001440" y="3213100"/>
            <a:ext cx="3980260" cy="901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335" y="0"/>
                </a:moveTo>
                <a:cubicBezTo>
                  <a:pt x="4574" y="0"/>
                  <a:pt x="3956" y="2724"/>
                  <a:pt x="3956" y="6085"/>
                </a:cubicBezTo>
                <a:lnTo>
                  <a:pt x="3956" y="9982"/>
                </a:lnTo>
                <a:lnTo>
                  <a:pt x="0" y="21600"/>
                </a:lnTo>
                <a:lnTo>
                  <a:pt x="4572" y="15715"/>
                </a:lnTo>
                <a:cubicBezTo>
                  <a:pt x="4791" y="16357"/>
                  <a:pt x="5053" y="16732"/>
                  <a:pt x="5335" y="16732"/>
                </a:cubicBezTo>
                <a:lnTo>
                  <a:pt x="20222" y="16732"/>
                </a:lnTo>
                <a:cubicBezTo>
                  <a:pt x="20983" y="16732"/>
                  <a:pt x="21600" y="14008"/>
                  <a:pt x="21600" y="10648"/>
                </a:cubicBezTo>
                <a:lnTo>
                  <a:pt x="21600" y="6085"/>
                </a:lnTo>
                <a:cubicBezTo>
                  <a:pt x="21600" y="2724"/>
                  <a:pt x="20983" y="0"/>
                  <a:pt x="20222" y="0"/>
                </a:cubicBezTo>
                <a:lnTo>
                  <a:pt x="5335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Cet un qualificateur</a:t>
            </a:r>
          </a:p>
        </p:txBody>
      </p:sp>
      <p:sp>
        <p:nvSpPr>
          <p:cNvPr id="251" name="Shape 251"/>
          <p:cNvSpPr/>
          <p:nvPr/>
        </p:nvSpPr>
        <p:spPr>
          <a:xfrm>
            <a:off x="5407818" y="4483100"/>
            <a:ext cx="3469482" cy="698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40" y="0"/>
                </a:moveTo>
                <a:cubicBezTo>
                  <a:pt x="5895" y="0"/>
                  <a:pt x="5493" y="912"/>
                  <a:pt x="5206" y="2381"/>
                </a:cubicBezTo>
                <a:lnTo>
                  <a:pt x="0" y="859"/>
                </a:lnTo>
                <a:lnTo>
                  <a:pt x="4759" y="10248"/>
                </a:lnTo>
                <a:lnTo>
                  <a:pt x="4759" y="13745"/>
                </a:lnTo>
                <a:cubicBezTo>
                  <a:pt x="4759" y="18083"/>
                  <a:pt x="5467" y="21600"/>
                  <a:pt x="6340" y="21600"/>
                </a:cubicBezTo>
                <a:lnTo>
                  <a:pt x="20019" y="21600"/>
                </a:lnTo>
                <a:cubicBezTo>
                  <a:pt x="20892" y="21600"/>
                  <a:pt x="21600" y="18083"/>
                  <a:pt x="21600" y="13745"/>
                </a:cubicBezTo>
                <a:lnTo>
                  <a:pt x="21600" y="7855"/>
                </a:lnTo>
                <a:cubicBezTo>
                  <a:pt x="21600" y="3517"/>
                  <a:pt x="20892" y="0"/>
                  <a:pt x="20019" y="0"/>
                </a:cubicBezTo>
                <a:lnTo>
                  <a:pt x="634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Important</a:t>
            </a:r>
          </a:p>
        </p:txBody>
      </p:sp>
      <p:sp>
        <p:nvSpPr>
          <p:cNvPr id="252" name="Shape 252"/>
          <p:cNvSpPr/>
          <p:nvPr/>
        </p:nvSpPr>
        <p:spPr>
          <a:xfrm>
            <a:off x="5903118" y="5981700"/>
            <a:ext cx="6212682" cy="10437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73" y="0"/>
                </a:moveTo>
                <a:cubicBezTo>
                  <a:pt x="3185" y="0"/>
                  <a:pt x="2790" y="2353"/>
                  <a:pt x="2790" y="5256"/>
                </a:cubicBezTo>
                <a:lnTo>
                  <a:pt x="2790" y="13946"/>
                </a:lnTo>
                <a:lnTo>
                  <a:pt x="0" y="21600"/>
                </a:lnTo>
                <a:lnTo>
                  <a:pt x="3081" y="19128"/>
                </a:lnTo>
                <a:cubicBezTo>
                  <a:pt x="3238" y="19975"/>
                  <a:pt x="3445" y="20499"/>
                  <a:pt x="3673" y="20499"/>
                </a:cubicBezTo>
                <a:lnTo>
                  <a:pt x="20717" y="20499"/>
                </a:lnTo>
                <a:cubicBezTo>
                  <a:pt x="21205" y="20499"/>
                  <a:pt x="21600" y="18146"/>
                  <a:pt x="21600" y="15243"/>
                </a:cubicBezTo>
                <a:lnTo>
                  <a:pt x="21600" y="5256"/>
                </a:lnTo>
                <a:cubicBezTo>
                  <a:pt x="21600" y="2353"/>
                  <a:pt x="21205" y="0"/>
                  <a:pt x="20717" y="0"/>
                </a:cubicBezTo>
                <a:lnTo>
                  <a:pt x="3673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Applicable sur un champs, un type, une méthode ou un paramètre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Couplage?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62300" y="7569200"/>
            <a:ext cx="668309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 u="sng">
                <a:latin typeface="+mn-lt"/>
                <a:ea typeface="+mn-ea"/>
                <a:cs typeface="+mn-cs"/>
                <a:sym typeface="Gill Sans"/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http://depfind.sourceforge.net/</a:t>
            </a:r>
          </a:p>
        </p:txBody>
      </p:sp>
      <p:sp>
        <p:nvSpPr>
          <p:cNvPr id="67" name="Shape 67"/>
          <p:cNvSpPr/>
          <p:nvPr/>
        </p:nvSpPr>
        <p:spPr>
          <a:xfrm>
            <a:off x="2432087" y="3251200"/>
            <a:ext cx="269457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A ➔ B ➔ C</a:t>
            </a:r>
          </a:p>
        </p:txBody>
      </p:sp>
      <p:sp>
        <p:nvSpPr>
          <p:cNvPr id="68" name="Shape 68"/>
          <p:cNvSpPr/>
          <p:nvPr/>
        </p:nvSpPr>
        <p:spPr>
          <a:xfrm>
            <a:off x="8325067" y="3251200"/>
            <a:ext cx="261930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A ➔ B ➔ A</a:t>
            </a:r>
          </a:p>
        </p:txBody>
      </p:sp>
      <p:sp>
        <p:nvSpPr>
          <p:cNvPr id="69" name="Shape 69"/>
          <p:cNvSpPr/>
          <p:nvPr/>
        </p:nvSpPr>
        <p:spPr>
          <a:xfrm>
            <a:off x="3784810" y="5181600"/>
            <a:ext cx="5426945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A ➔ B, C ➔ G, D, E ➔ A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Gérer les conflits.</a:t>
            </a:r>
          </a:p>
        </p:txBody>
      </p:sp>
      <p:sp>
        <p:nvSpPr>
          <p:cNvPr id="255" name="Shape 2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558800" y="2660650"/>
            <a:ext cx="13004800" cy="6438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/** The name of the instance of this object used in the JSF.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@Named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/** Only one instance per flow.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@ConversationScoped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ManageStudentRegistration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2123342218792192804L;</a:t>
            </a:r>
          </a:p>
          <a:p>
            <a:pPr lvl="1" indent="228600"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service that provides the business logic for the student registration process.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@Inject @RestImpl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StudentService </a:t>
            </a:r>
            <a:r>
              <a:rPr>
                <a:solidFill>
                  <a:srgbClr val="0326CC"/>
                </a:solidFill>
              </a:rPr>
              <a:t>mService</a:t>
            </a:r>
            <a:r>
              <a:t>;</a:t>
            </a: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ManageStudentRegistration() {</a:t>
            </a: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326CC"/>
                </a:solidFill>
              </a:rPr>
              <a:t>...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Gérer les conflits.</a:t>
            </a:r>
          </a:p>
        </p:txBody>
      </p:sp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558800" y="2660650"/>
            <a:ext cx="13004800" cy="6438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/** The name of the instance of this object used in the JSF.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@Named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/** Only one instance per flow.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@ConversationScoped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ManageStudentRegistration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2123342218792192804L;</a:t>
            </a:r>
          </a:p>
          <a:p>
            <a:pPr lvl="1" indent="228600"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service that provides the business logic for the student registration process.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@Inject @SoapImpl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StudentService </a:t>
            </a:r>
            <a:r>
              <a:rPr>
                <a:solidFill>
                  <a:srgbClr val="0326CC"/>
                </a:solidFill>
              </a:rPr>
              <a:t>mService</a:t>
            </a:r>
            <a:r>
              <a:t>;</a:t>
            </a: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ManageStudentRegistration() {</a:t>
            </a: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326CC"/>
                </a:solidFill>
              </a:rPr>
              <a:t>...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>
            <a:off x="685800" y="2409843"/>
            <a:ext cx="11887200" cy="5162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@Alternative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@ApplicationScoped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StudentServiceMockImpl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StudentService, Serializable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 * Internal list for mocking a real database.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List&lt;Student&gt; </a:t>
            </a:r>
            <a:r>
              <a:rPr>
                <a:solidFill>
                  <a:srgbClr val="0326CC"/>
                </a:solidFill>
              </a:rPr>
              <a:t>mStudentList</a:t>
            </a:r>
            <a:r>
              <a:t>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 * Empty constructor.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StudentServiceMockImpl() {</a:t>
            </a: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326CC"/>
                </a:solidFill>
              </a:rPr>
              <a:t>LOGGER</a:t>
            </a:r>
            <a:r>
              <a:rPr>
                <a:solidFill>
                  <a:srgbClr val="000000"/>
                </a:solidFill>
              </a:rPr>
              <a:t>.info(</a:t>
            </a:r>
            <a:r>
              <a:t>"This is the mock implementation"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931A68"/>
                </a:solidFill>
              </a:rPr>
              <a:t>this</a:t>
            </a:r>
            <a:r>
              <a:t>.</a:t>
            </a:r>
            <a:r>
              <a:rPr>
                <a:solidFill>
                  <a:srgbClr val="0326CC"/>
                </a:solidFill>
              </a:rPr>
              <a:t>mStudentList</a:t>
            </a:r>
            <a:r>
              <a:t>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ArrayList&lt;Student&gt;();</a:t>
            </a:r>
          </a:p>
        </p:txBody>
      </p:sp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Déclaration d’une implémentation alternative</a:t>
            </a:r>
          </a:p>
        </p:txBody>
      </p:sp>
      <p:sp>
        <p:nvSpPr>
          <p:cNvPr id="264" name="Shape 2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1107281" y="2753518"/>
            <a:ext cx="9382919" cy="21232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888" y="7804"/>
                </a:lnTo>
                <a:cubicBezTo>
                  <a:pt x="858" y="8113"/>
                  <a:pt x="842" y="8453"/>
                  <a:pt x="842" y="8810"/>
                </a:cubicBezTo>
                <a:lnTo>
                  <a:pt x="842" y="19016"/>
                </a:lnTo>
                <a:cubicBezTo>
                  <a:pt x="842" y="20443"/>
                  <a:pt x="1104" y="21600"/>
                  <a:pt x="1427" y="21600"/>
                </a:cubicBezTo>
                <a:lnTo>
                  <a:pt x="21015" y="21600"/>
                </a:lnTo>
                <a:cubicBezTo>
                  <a:pt x="21338" y="21600"/>
                  <a:pt x="21600" y="20443"/>
                  <a:pt x="21600" y="19016"/>
                </a:cubicBezTo>
                <a:lnTo>
                  <a:pt x="21600" y="8810"/>
                </a:lnTo>
                <a:cubicBezTo>
                  <a:pt x="21600" y="7383"/>
                  <a:pt x="21338" y="6226"/>
                  <a:pt x="21015" y="6226"/>
                </a:cubicBezTo>
                <a:lnTo>
                  <a:pt x="1427" y="6226"/>
                </a:lnTo>
                <a:cubicBezTo>
                  <a:pt x="1414" y="6226"/>
                  <a:pt x="1402" y="6238"/>
                  <a:pt x="1389" y="6242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Annotation (stereotype) de la classe. Il s’agit d’une alternative. Les beans annotés avec alternatives sont ignorés par défaut. Il faut les activer dans le fichier beans.xml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1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Utiliser un service alternatif</a:t>
            </a:r>
          </a:p>
        </p:txBody>
      </p:sp>
      <p:sp>
        <p:nvSpPr>
          <p:cNvPr id="268" name="Shape 2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58800" y="3400443"/>
            <a:ext cx="13004800" cy="2940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&lt;?</a:t>
            </a:r>
            <a:r>
              <a:rPr>
                <a:solidFill>
                  <a:srgbClr val="4E9192"/>
                </a:solidFill>
              </a:rPr>
              <a:t>xml</a:t>
            </a:r>
            <a:r>
              <a:rPr>
                <a:solidFill>
                  <a:srgbClr val="000000"/>
                </a:solidFill>
              </a:rPr>
              <a:t> </a:t>
            </a:r>
            <a:r>
              <a:t>version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"1.0"</a:t>
            </a:r>
            <a:r>
              <a:rPr>
                <a:solidFill>
                  <a:srgbClr val="000000"/>
                </a:solidFill>
              </a:rPr>
              <a:t> </a:t>
            </a:r>
            <a:r>
              <a:t>encoding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"UTF-8"</a:t>
            </a:r>
            <a:r>
              <a:rPr>
                <a:solidFill>
                  <a:srgbClr val="009193"/>
                </a:solidFill>
              </a:rPr>
              <a:t>?&gt;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beans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xmlns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"http://java.sun.com/xml/ns/javaee"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xmlns:xsi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"http://www.w3.org/2001/XMLSchema-instance"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932192"/>
                </a:solidFill>
              </a:rPr>
              <a:t>xsi:schemaLocation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"http://java.sun.com/xml/ns/javaee http://java.sun.com/xml/ns/javaee/beans_1_0.xsd"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alternatives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class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ch.ifage.business.service.mock.StudentServiceMockImpl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class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alternatives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beans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70" name="Shape 270"/>
          <p:cNvSpPr/>
          <p:nvPr/>
        </p:nvSpPr>
        <p:spPr>
          <a:xfrm>
            <a:off x="3535759" y="3441700"/>
            <a:ext cx="7551341" cy="1881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037" y="0"/>
                </a:moveTo>
                <a:cubicBezTo>
                  <a:pt x="2635" y="0"/>
                  <a:pt x="2310" y="1305"/>
                  <a:pt x="2310" y="2915"/>
                </a:cubicBezTo>
                <a:lnTo>
                  <a:pt x="2310" y="11515"/>
                </a:lnTo>
                <a:cubicBezTo>
                  <a:pt x="2310" y="11659"/>
                  <a:pt x="2315" y="11796"/>
                  <a:pt x="2320" y="11934"/>
                </a:cubicBezTo>
                <a:lnTo>
                  <a:pt x="0" y="21600"/>
                </a:lnTo>
                <a:lnTo>
                  <a:pt x="2799" y="14257"/>
                </a:lnTo>
                <a:cubicBezTo>
                  <a:pt x="2874" y="14362"/>
                  <a:pt x="2953" y="14430"/>
                  <a:pt x="3037" y="14430"/>
                </a:cubicBezTo>
                <a:lnTo>
                  <a:pt x="20873" y="14430"/>
                </a:lnTo>
                <a:cubicBezTo>
                  <a:pt x="21275" y="14430"/>
                  <a:pt x="21600" y="13125"/>
                  <a:pt x="21600" y="11515"/>
                </a:cubicBezTo>
                <a:lnTo>
                  <a:pt x="21600" y="2915"/>
                </a:lnTo>
                <a:cubicBezTo>
                  <a:pt x="21600" y="1305"/>
                  <a:pt x="21275" y="0"/>
                  <a:pt x="20873" y="0"/>
                </a:cubicBezTo>
                <a:lnTo>
                  <a:pt x="3037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Cette ligne active une implémentation alternatives. Elle est inactive par défaut</a:t>
            </a: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Exercices</a:t>
            </a:r>
          </a:p>
        </p:txBody>
      </p:sp>
      <p:sp>
        <p:nvSpPr>
          <p:cNvPr id="273" name="Shape 273"/>
          <p:cNvSpPr>
            <a:spLocks noGrp="1"/>
          </p:cNvSpPr>
          <p:nvPr>
            <p:ph type="body" idx="1"/>
          </p:nvPr>
        </p:nvSpPr>
        <p:spPr>
          <a:xfrm>
            <a:off x="553156" y="2413000"/>
            <a:ext cx="11887201" cy="67056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4C95"/>
              </a:buClr>
              <a:defRPr sz="3300"/>
            </a:pPr>
            <a:r>
              <a:t>Exercice 1</a:t>
            </a:r>
          </a:p>
          <a:p>
            <a:pPr lvl="1">
              <a:buClr>
                <a:srgbClr val="004C95"/>
              </a:buClr>
              <a:defRPr sz="3300"/>
            </a:pPr>
            <a:r>
              <a:t>Programmer un service simple</a:t>
            </a:r>
          </a:p>
          <a:p>
            <a:pPr lvl="1">
              <a:buClr>
                <a:srgbClr val="004C95"/>
              </a:buClr>
              <a:defRPr sz="3300"/>
            </a:pPr>
            <a:r>
              <a:t>Injecter ce service dans une servlet</a:t>
            </a:r>
          </a:p>
          <a:p>
            <a:pPr lvl="1">
              <a:buClr>
                <a:srgbClr val="004C95"/>
              </a:buClr>
              <a:defRPr sz="3300"/>
            </a:pPr>
            <a:r>
              <a:t>Enlever le service précédent du classpath et en créer un autre</a:t>
            </a:r>
          </a:p>
          <a:p>
            <a:pPr>
              <a:buClr>
                <a:srgbClr val="004C95"/>
              </a:buClr>
              <a:defRPr sz="3300"/>
            </a:pPr>
            <a:r>
              <a:t>Exercice 2</a:t>
            </a:r>
          </a:p>
          <a:p>
            <a:pPr lvl="1">
              <a:buClr>
                <a:srgbClr val="004C95"/>
              </a:buClr>
              <a:defRPr sz="3300"/>
            </a:pPr>
            <a:r>
              <a:t>Transformer les deux service précédents en alternatives</a:t>
            </a:r>
          </a:p>
          <a:p>
            <a:pPr lvl="1">
              <a:buClr>
                <a:srgbClr val="004C95"/>
              </a:buClr>
              <a:defRPr sz="3300"/>
            </a:pPr>
            <a:r>
              <a:t>Créer des annotations pour différencier les services</a:t>
            </a:r>
          </a:p>
        </p:txBody>
      </p:sp>
      <p:sp>
        <p:nvSpPr>
          <p:cNvPr id="274" name="Shape 2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Bibliographie</a:t>
            </a:r>
          </a:p>
        </p:txBody>
      </p:sp>
      <p:sp>
        <p:nvSpPr>
          <p:cNvPr id="277" name="Shape 277"/>
          <p:cNvSpPr>
            <a:spLocks noGrp="1"/>
          </p:cNvSpPr>
          <p:nvPr>
            <p:ph type="body" idx="1"/>
          </p:nvPr>
        </p:nvSpPr>
        <p:spPr>
          <a:xfrm>
            <a:off x="393700" y="2590800"/>
            <a:ext cx="12217400" cy="5715000"/>
          </a:xfrm>
          <a:prstGeom prst="rect">
            <a:avLst/>
          </a:prstGeom>
        </p:spPr>
        <p:txBody>
          <a:bodyPr/>
          <a:lstStyle/>
          <a:p>
            <a:pPr>
              <a:defRPr sz="3400"/>
            </a:pPr>
            <a:r>
              <a:rPr u="sng">
                <a:hlinkClick r:id="rId2"/>
              </a:rPr>
              <a:t>http://martinfowler.com/articles/injection.html</a:t>
            </a:r>
          </a:p>
          <a:p>
            <a:pPr>
              <a:defRPr sz="3400"/>
            </a:pPr>
            <a:r>
              <a:rPr u="sng">
                <a:hlinkClick r:id="rId3"/>
              </a:rPr>
              <a:t>http://best-practice-software-engineering.ifs.tuwien.ac.at/patterns/dependency_injection.html</a:t>
            </a:r>
          </a:p>
        </p:txBody>
      </p:sp>
      <p:sp>
        <p:nvSpPr>
          <p:cNvPr id="278" name="Shape 2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Concepts</a:t>
            </a:r>
          </a:p>
        </p:txBody>
      </p:sp>
      <p:sp>
        <p:nvSpPr>
          <p:cNvPr id="73" name="Shape 73"/>
          <p:cNvSpPr/>
          <p:nvPr/>
        </p:nvSpPr>
        <p:spPr>
          <a:xfrm>
            <a:off x="553156" y="2895600"/>
            <a:ext cx="11887201" cy="591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marL="342900" indent="-342900" algn="l" defTabSz="584200">
              <a:lnSpc>
                <a:spcPct val="130000"/>
              </a:lnSpc>
              <a:spcBef>
                <a:spcPts val="800"/>
              </a:spcBef>
              <a:buClr>
                <a:srgbClr val="004C95"/>
              </a:buClr>
              <a:buSzPct val="100000"/>
              <a:buChar char="•"/>
              <a:defRPr sz="4700">
                <a:latin typeface="+mn-lt"/>
                <a:ea typeface="+mn-ea"/>
                <a:cs typeface="+mn-cs"/>
                <a:sym typeface="Gill Sans"/>
              </a:defRPr>
            </a:pPr>
            <a:r>
              <a:t>Patron de conception d’architecture</a:t>
            </a:r>
          </a:p>
          <a:p>
            <a:pPr marL="342900" indent="-342900" algn="l" defTabSz="584200">
              <a:lnSpc>
                <a:spcPct val="130000"/>
              </a:lnSpc>
              <a:spcBef>
                <a:spcPts val="800"/>
              </a:spcBef>
              <a:buClr>
                <a:srgbClr val="004C95"/>
              </a:buClr>
              <a:buSzPct val="100000"/>
              <a:buChar char="•"/>
              <a:defRPr sz="4700">
                <a:latin typeface="+mn-lt"/>
                <a:ea typeface="+mn-ea"/>
                <a:cs typeface="+mn-cs"/>
                <a:sym typeface="Gill Sans"/>
              </a:defRPr>
            </a:pPr>
            <a:r>
              <a:t>Le flot d’execution du logiciel n’est pas sous le contrôle du programmeur mais du conteneur ou du framework</a:t>
            </a:r>
          </a:p>
          <a:p>
            <a:pPr marL="342900" indent="-342900" algn="l" defTabSz="584200">
              <a:lnSpc>
                <a:spcPct val="130000"/>
              </a:lnSpc>
              <a:spcBef>
                <a:spcPts val="800"/>
              </a:spcBef>
              <a:buClr>
                <a:srgbClr val="004C95"/>
              </a:buClr>
              <a:buSzPct val="100000"/>
              <a:buChar char="•"/>
              <a:defRPr sz="4700">
                <a:latin typeface="+mn-lt"/>
                <a:ea typeface="+mn-ea"/>
                <a:cs typeface="+mn-cs"/>
                <a:sym typeface="Gill Sans"/>
              </a:defRPr>
            </a:pPr>
            <a:r>
              <a:t>Hollywood principle: Don’t call us, we’ll call you!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Concepts</a:t>
            </a:r>
          </a:p>
        </p:txBody>
      </p:sp>
      <p:sp>
        <p:nvSpPr>
          <p:cNvPr id="77" name="Shape 77"/>
          <p:cNvSpPr/>
          <p:nvPr/>
        </p:nvSpPr>
        <p:spPr>
          <a:xfrm>
            <a:off x="553156" y="2895600"/>
            <a:ext cx="11887201" cy="591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marL="342900" indent="-342900" algn="l" defTabSz="584200">
              <a:lnSpc>
                <a:spcPct val="130000"/>
              </a:lnSpc>
              <a:spcBef>
                <a:spcPts val="800"/>
              </a:spcBef>
              <a:buClr>
                <a:srgbClr val="004C95"/>
              </a:buClr>
              <a:buSzPct val="100000"/>
              <a:buChar char="•"/>
              <a:defRPr sz="4700">
                <a:latin typeface="+mn-lt"/>
                <a:ea typeface="+mn-ea"/>
                <a:cs typeface="+mn-cs"/>
                <a:sym typeface="Gill Sans"/>
              </a:defRPr>
            </a:pPr>
            <a:r>
              <a:t>On se concentre sur la valeur ajoutée</a:t>
            </a:r>
          </a:p>
          <a:p>
            <a:pPr marL="342900" indent="-342900" algn="l" defTabSz="584200">
              <a:lnSpc>
                <a:spcPct val="130000"/>
              </a:lnSpc>
              <a:spcBef>
                <a:spcPts val="800"/>
              </a:spcBef>
              <a:buClr>
                <a:srgbClr val="004C95"/>
              </a:buClr>
              <a:buSzPct val="100000"/>
              <a:buChar char="•"/>
              <a:defRPr sz="4700">
                <a:latin typeface="+mn-lt"/>
                <a:ea typeface="+mn-ea"/>
                <a:cs typeface="+mn-cs"/>
                <a:sym typeface="Gill Sans"/>
              </a:defRPr>
            </a:pPr>
            <a:r>
              <a:t>JSF est une forme d’inversion de contrôle puisque c’est le conteneur qui gère la mécanique d’execution.</a:t>
            </a:r>
          </a:p>
          <a:p>
            <a:pPr marL="342900" indent="-342900" algn="l" defTabSz="584200">
              <a:lnSpc>
                <a:spcPct val="130000"/>
              </a:lnSpc>
              <a:spcBef>
                <a:spcPts val="800"/>
              </a:spcBef>
              <a:buClr>
                <a:srgbClr val="004C95"/>
              </a:buClr>
              <a:buSzPct val="100000"/>
              <a:buChar char="•"/>
              <a:defRPr sz="4700">
                <a:latin typeface="+mn-lt"/>
                <a:ea typeface="+mn-ea"/>
                <a:cs typeface="+mn-cs"/>
                <a:sym typeface="Gill Sans"/>
              </a:defRPr>
            </a:pPr>
            <a:r>
              <a:t>Différentes implémentations: injection de dépendances, factory pattern...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1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12700" y="3175000"/>
            <a:ext cx="12979400" cy="2438400"/>
          </a:xfrm>
          <a:prstGeom prst="rect">
            <a:avLst/>
          </a:prstGeom>
        </p:spPr>
        <p:txBody>
          <a:bodyPr/>
          <a:lstStyle/>
          <a:p>
            <a:r>
              <a:t>Patron de conception : </a:t>
            </a:r>
          </a:p>
          <a:p>
            <a:r>
              <a:t>Factory + Service Locator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Factory: objectifs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Séparer l’utilisation d’un composant par un autre du choix de l’implémentation et de son instantiation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Factory: mise en oeuvre</a:t>
            </a:r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88" name="Shape 88"/>
          <p:cNvSpPr/>
          <p:nvPr/>
        </p:nvSpPr>
        <p:spPr>
          <a:xfrm>
            <a:off x="2324100" y="3657600"/>
            <a:ext cx="8528150" cy="377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public class MyClass {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IMyComponent component = new MyComponent();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public void myMethod(){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component.doSomething();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}</a:t>
            </a:r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89" name="Shape 89"/>
          <p:cNvSpPr/>
          <p:nvPr/>
        </p:nvSpPr>
        <p:spPr>
          <a:xfrm>
            <a:off x="9029700" y="2324100"/>
            <a:ext cx="3505200" cy="1955800"/>
          </a:xfrm>
          <a:prstGeom prst="wedgeEllipseCallout">
            <a:avLst>
              <a:gd name="adj1" fmla="val -58623"/>
              <a:gd name="adj2" fmla="val 58182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9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Implémentation choisie</a:t>
            </a:r>
          </a:p>
        </p:txBody>
      </p:sp>
      <p:sp>
        <p:nvSpPr>
          <p:cNvPr id="90" name="Shape 90"/>
          <p:cNvSpPr/>
          <p:nvPr/>
        </p:nvSpPr>
        <p:spPr>
          <a:xfrm>
            <a:off x="8420100" y="5194300"/>
            <a:ext cx="3898900" cy="1955800"/>
          </a:xfrm>
          <a:prstGeom prst="wedgeEllipseCallout">
            <a:avLst>
              <a:gd name="adj1" fmla="val -69870"/>
              <a:gd name="adj2" fmla="val -65455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9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mécanisme d’instantiation</a:t>
            </a:r>
          </a:p>
        </p:txBody>
      </p:sp>
      <p:sp>
        <p:nvSpPr>
          <p:cNvPr id="91" name="Shape 91"/>
          <p:cNvSpPr/>
          <p:nvPr/>
        </p:nvSpPr>
        <p:spPr>
          <a:xfrm>
            <a:off x="4762500" y="6235700"/>
            <a:ext cx="3898900" cy="1955800"/>
          </a:xfrm>
          <a:prstGeom prst="wedgeEllipseCallout">
            <a:avLst>
              <a:gd name="adj1" fmla="val -69870"/>
              <a:gd name="adj2" fmla="val -65455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9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Utilisation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DDDDD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yriad Pro"/>
            <a:ea typeface="Myriad Pro"/>
            <a:cs typeface="Myriad Pro"/>
            <a:sym typeface="Myriad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DDDDD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yriad Pro"/>
            <a:ea typeface="Myriad Pro"/>
            <a:cs typeface="Myriad Pro"/>
            <a:sym typeface="Myriad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1522</Words>
  <Application>Microsoft Office PowerPoint</Application>
  <PresentationFormat>Custom</PresentationFormat>
  <Paragraphs>498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Courier</vt:lpstr>
      <vt:lpstr>Gill Sans</vt:lpstr>
      <vt:lpstr>Helvetica</vt:lpstr>
      <vt:lpstr>Lucida Grande</vt:lpstr>
      <vt:lpstr>Monaco</vt:lpstr>
      <vt:lpstr>Myriad Pro</vt:lpstr>
      <vt:lpstr>White</vt:lpstr>
      <vt:lpstr>PowerPoint Presentation</vt:lpstr>
      <vt:lpstr>Injection de dépendances &amp; inversion de contrôle</vt:lpstr>
      <vt:lpstr>Objectifs</vt:lpstr>
      <vt:lpstr>Couplage?</vt:lpstr>
      <vt:lpstr>Concepts</vt:lpstr>
      <vt:lpstr>Concepts</vt:lpstr>
      <vt:lpstr>Patron de conception :  Factory + Service Locator</vt:lpstr>
      <vt:lpstr>Factory: objectifs</vt:lpstr>
      <vt:lpstr>Factory: mise en oeuvre</vt:lpstr>
      <vt:lpstr>Factory: mise en oeuvre</vt:lpstr>
      <vt:lpstr>Service Locator: objectifs</vt:lpstr>
      <vt:lpstr>Service Locator: mise en oeuvre</vt:lpstr>
      <vt:lpstr>Problèmes de ces approches</vt:lpstr>
      <vt:lpstr>Injection de dépendances</vt:lpstr>
      <vt:lpstr>Concepts</vt:lpstr>
      <vt:lpstr>Exemple avec JSR-299</vt:lpstr>
      <vt:lpstr>Avantages</vt:lpstr>
      <vt:lpstr>Inconvénients</vt:lpstr>
      <vt:lpstr>Types d’injections</vt:lpstr>
      <vt:lpstr>Injection d’interface</vt:lpstr>
      <vt:lpstr>Injection par mutateurs</vt:lpstr>
      <vt:lpstr>Injection par constructeur</vt:lpstr>
      <vt:lpstr>Injection de dépendances</vt:lpstr>
      <vt:lpstr>JSR-299 constructor injection</vt:lpstr>
      <vt:lpstr>Principales Fonctionnalités</vt:lpstr>
      <vt:lpstr>The Highlander Rule</vt:lpstr>
      <vt:lpstr>Limites</vt:lpstr>
      <vt:lpstr>Architecture</vt:lpstr>
      <vt:lpstr>Déclarer un bean nommé</vt:lpstr>
      <vt:lpstr>Injecter un bean</vt:lpstr>
      <vt:lpstr>Déclaration d’un bean</vt:lpstr>
      <vt:lpstr>Configurer l’injection</vt:lpstr>
      <vt:lpstr>Configuration du conteneur (web.xml)</vt:lpstr>
      <vt:lpstr>Le scope “ConversationScoped”</vt:lpstr>
      <vt:lpstr>Le scope “ConversationScoped”</vt:lpstr>
      <vt:lpstr>Le scope “ConversationScoped” Début de conversation</vt:lpstr>
      <vt:lpstr>Le scope “ConversationScoped” Fin de conversation</vt:lpstr>
      <vt:lpstr>Gérer les conflits</vt:lpstr>
      <vt:lpstr>Gérer les conflits</vt:lpstr>
      <vt:lpstr>Gérer les conflits.</vt:lpstr>
      <vt:lpstr>Gérer les conflits.</vt:lpstr>
      <vt:lpstr>Déclaration d’une implémentation alternative</vt:lpstr>
      <vt:lpstr>Utiliser un service alternatif</vt:lpstr>
      <vt:lpstr>Exercices</vt:lpstr>
      <vt:lpstr>Bibliographie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Steve Hostettler</cp:lastModifiedBy>
  <cp:revision>2</cp:revision>
  <dcterms:modified xsi:type="dcterms:W3CDTF">2017-03-17T11:16:16Z</dcterms:modified>
</cp:coreProperties>
</file>