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457200" rtl="0" fontAlgn="auto" latinLnBrk="0" hangingPunct="0">
      <a:lnSpc>
        <a:spcPct val="100000"/>
      </a:lnSpc>
      <a:spcBef>
        <a:spcPts val="160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Myriad Pro"/>
        <a:ea typeface="Myriad Pro"/>
        <a:cs typeface="Myriad Pro"/>
        <a:sym typeface="Myriad Pro"/>
      </a:defRPr>
    </a:lvl1pPr>
    <a:lvl2pPr marL="0" marR="0" indent="342900" algn="ctr" defTabSz="457200" rtl="0" fontAlgn="auto" latinLnBrk="0" hangingPunct="0">
      <a:lnSpc>
        <a:spcPct val="100000"/>
      </a:lnSpc>
      <a:spcBef>
        <a:spcPts val="160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Myriad Pro"/>
        <a:ea typeface="Myriad Pro"/>
        <a:cs typeface="Myriad Pro"/>
        <a:sym typeface="Myriad Pro"/>
      </a:defRPr>
    </a:lvl2pPr>
    <a:lvl3pPr marL="0" marR="0" indent="685800" algn="ctr" defTabSz="457200" rtl="0" fontAlgn="auto" latinLnBrk="0" hangingPunct="0">
      <a:lnSpc>
        <a:spcPct val="100000"/>
      </a:lnSpc>
      <a:spcBef>
        <a:spcPts val="160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Myriad Pro"/>
        <a:ea typeface="Myriad Pro"/>
        <a:cs typeface="Myriad Pro"/>
        <a:sym typeface="Myriad Pro"/>
      </a:defRPr>
    </a:lvl3pPr>
    <a:lvl4pPr marL="0" marR="0" indent="1028700" algn="ctr" defTabSz="457200" rtl="0" fontAlgn="auto" latinLnBrk="0" hangingPunct="0">
      <a:lnSpc>
        <a:spcPct val="100000"/>
      </a:lnSpc>
      <a:spcBef>
        <a:spcPts val="160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Myriad Pro"/>
        <a:ea typeface="Myriad Pro"/>
        <a:cs typeface="Myriad Pro"/>
        <a:sym typeface="Myriad Pro"/>
      </a:defRPr>
    </a:lvl4pPr>
    <a:lvl5pPr marL="0" marR="0" indent="1371600" algn="ctr" defTabSz="457200" rtl="0" fontAlgn="auto" latinLnBrk="0" hangingPunct="0">
      <a:lnSpc>
        <a:spcPct val="100000"/>
      </a:lnSpc>
      <a:spcBef>
        <a:spcPts val="160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Myriad Pro"/>
        <a:ea typeface="Myriad Pro"/>
        <a:cs typeface="Myriad Pro"/>
        <a:sym typeface="Myriad Pro"/>
      </a:defRPr>
    </a:lvl5pPr>
    <a:lvl6pPr marL="0" marR="0" indent="1714500" algn="ctr" defTabSz="457200" rtl="0" fontAlgn="auto" latinLnBrk="0" hangingPunct="0">
      <a:lnSpc>
        <a:spcPct val="100000"/>
      </a:lnSpc>
      <a:spcBef>
        <a:spcPts val="160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Myriad Pro"/>
        <a:ea typeface="Myriad Pro"/>
        <a:cs typeface="Myriad Pro"/>
        <a:sym typeface="Myriad Pro"/>
      </a:defRPr>
    </a:lvl6pPr>
    <a:lvl7pPr marL="0" marR="0" indent="2057400" algn="ctr" defTabSz="457200" rtl="0" fontAlgn="auto" latinLnBrk="0" hangingPunct="0">
      <a:lnSpc>
        <a:spcPct val="100000"/>
      </a:lnSpc>
      <a:spcBef>
        <a:spcPts val="160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Myriad Pro"/>
        <a:ea typeface="Myriad Pro"/>
        <a:cs typeface="Myriad Pro"/>
        <a:sym typeface="Myriad Pro"/>
      </a:defRPr>
    </a:lvl7pPr>
    <a:lvl8pPr marL="0" marR="0" indent="2400300" algn="ctr" defTabSz="457200" rtl="0" fontAlgn="auto" latinLnBrk="0" hangingPunct="0">
      <a:lnSpc>
        <a:spcPct val="100000"/>
      </a:lnSpc>
      <a:spcBef>
        <a:spcPts val="160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Myriad Pro"/>
        <a:ea typeface="Myriad Pro"/>
        <a:cs typeface="Myriad Pro"/>
        <a:sym typeface="Myriad Pro"/>
      </a:defRPr>
    </a:lvl8pPr>
    <a:lvl9pPr marL="0" marR="0" indent="2743200" algn="ctr" defTabSz="457200" rtl="0" fontAlgn="auto" latinLnBrk="0" hangingPunct="0">
      <a:lnSpc>
        <a:spcPct val="100000"/>
      </a:lnSpc>
      <a:spcBef>
        <a:spcPts val="160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Myriad Pro"/>
        <a:ea typeface="Myriad Pro"/>
        <a:cs typeface="Myriad Pro"/>
        <a:sym typeface="Myriad Pro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8F44A2F1-9E1F-4B54-A3A2-5F16C0AD49E2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DDDDD"/>
          </a:solidFill>
        </a:fill>
      </a:tcStyle>
    </a:firstRow>
  </a:tblStyle>
  <a:tblStyle styleId="{C7B018BB-80A7-4F77-B60F-C8B233D01FF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136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8" name="Shape 5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4256032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584200" latinLnBrk="0">
      <a:defRPr sz="2200">
        <a:latin typeface="Lucida Grande"/>
        <a:ea typeface="Lucida Grande"/>
        <a:cs typeface="Lucida Grande"/>
        <a:sym typeface="Lucida Grande"/>
      </a:defRPr>
    </a:lvl1pPr>
    <a:lvl2pPr indent="228600" defTabSz="584200" latinLnBrk="0">
      <a:defRPr sz="2200">
        <a:latin typeface="Lucida Grande"/>
        <a:ea typeface="Lucida Grande"/>
        <a:cs typeface="Lucida Grande"/>
        <a:sym typeface="Lucida Grande"/>
      </a:defRPr>
    </a:lvl2pPr>
    <a:lvl3pPr indent="457200" defTabSz="584200" latinLnBrk="0">
      <a:defRPr sz="2200">
        <a:latin typeface="Lucida Grande"/>
        <a:ea typeface="Lucida Grande"/>
        <a:cs typeface="Lucida Grande"/>
        <a:sym typeface="Lucida Grande"/>
      </a:defRPr>
    </a:lvl3pPr>
    <a:lvl4pPr indent="685800" defTabSz="584200" latinLnBrk="0">
      <a:defRPr sz="2200">
        <a:latin typeface="Lucida Grande"/>
        <a:ea typeface="Lucida Grande"/>
        <a:cs typeface="Lucida Grande"/>
        <a:sym typeface="Lucida Grande"/>
      </a:defRPr>
    </a:lvl4pPr>
    <a:lvl5pPr indent="914400" defTabSz="584200" latinLnBrk="0">
      <a:defRPr sz="2200">
        <a:latin typeface="Lucida Grande"/>
        <a:ea typeface="Lucida Grande"/>
        <a:cs typeface="Lucida Grande"/>
        <a:sym typeface="Lucida Grande"/>
      </a:defRPr>
    </a:lvl5pPr>
    <a:lvl6pPr indent="1143000" defTabSz="584200" latinLnBrk="0">
      <a:defRPr sz="2200">
        <a:latin typeface="Lucida Grande"/>
        <a:ea typeface="Lucida Grande"/>
        <a:cs typeface="Lucida Grande"/>
        <a:sym typeface="Lucida Grande"/>
      </a:defRPr>
    </a:lvl6pPr>
    <a:lvl7pPr indent="1371600" defTabSz="584200" latinLnBrk="0">
      <a:defRPr sz="2200">
        <a:latin typeface="Lucida Grande"/>
        <a:ea typeface="Lucida Grande"/>
        <a:cs typeface="Lucida Grande"/>
        <a:sym typeface="Lucida Grande"/>
      </a:defRPr>
    </a:lvl7pPr>
    <a:lvl8pPr indent="1600200" defTabSz="584200" latinLnBrk="0">
      <a:defRPr sz="2200">
        <a:latin typeface="Lucida Grande"/>
        <a:ea typeface="Lucida Grande"/>
        <a:cs typeface="Lucida Grande"/>
        <a:sym typeface="Lucida Grande"/>
      </a:defRPr>
    </a:lvl8pPr>
    <a:lvl9pPr indent="1828800" defTabSz="584200" latinLnBrk="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>
            <a:spLocks noGrp="1"/>
          </p:cNvSpPr>
          <p:nvPr>
            <p:ph type="body" sz="quarter" idx="13"/>
          </p:nvPr>
        </p:nvSpPr>
        <p:spPr>
          <a:xfrm>
            <a:off x="5932321" y="3789680"/>
            <a:ext cx="1122884" cy="408940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defTabSz="457200">
              <a:spcBef>
                <a:spcPts val="1600"/>
              </a:spcBef>
              <a:defRPr sz="2400">
                <a:latin typeface="Myriad Pro"/>
                <a:ea typeface="Myriad Pro"/>
                <a:cs typeface="Myriad Pro"/>
                <a:sym typeface="Myriad Pro"/>
              </a:defRPr>
            </a:lvl1pPr>
          </a:lstStyle>
          <a:p>
            <a:r>
              <a:t>Authors</a:t>
            </a:r>
          </a:p>
        </p:txBody>
      </p:sp>
      <p:sp>
        <p:nvSpPr>
          <p:cNvPr id="16" name="Shape 16"/>
          <p:cNvSpPr>
            <a:spLocks noGrp="1"/>
          </p:cNvSpPr>
          <p:nvPr>
            <p:ph type="body" sz="quarter" idx="14"/>
          </p:nvPr>
        </p:nvSpPr>
        <p:spPr>
          <a:xfrm>
            <a:off x="5358536" y="1511300"/>
            <a:ext cx="2293012" cy="1320800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defTabSz="457200">
              <a:spcBef>
                <a:spcPts val="1600"/>
              </a:spcBef>
              <a:defRPr sz="9600">
                <a:latin typeface="Myriad Pro"/>
                <a:ea typeface="Myriad Pro"/>
                <a:cs typeface="Myriad Pro"/>
                <a:sym typeface="Myriad Pro"/>
              </a:defRPr>
            </a:lvl1pPr>
          </a:lstStyle>
          <a:p>
            <a:r>
              <a:t>Title</a:t>
            </a:r>
          </a:p>
        </p:txBody>
      </p:sp>
      <p:sp>
        <p:nvSpPr>
          <p:cNvPr id="17" name="Shape 1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smv_logo_fullversio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93221" y="6654800"/>
            <a:ext cx="2200310" cy="1384300"/>
          </a:xfrm>
          <a:prstGeom prst="rect">
            <a:avLst/>
          </a:prstGeom>
          <a:ln w="12700">
            <a:miter lim="400000"/>
          </a:ln>
        </p:spPr>
      </p:pic>
      <p:sp>
        <p:nvSpPr>
          <p:cNvPr id="25" name="Shape 25"/>
          <p:cNvSpPr/>
          <p:nvPr/>
        </p:nvSpPr>
        <p:spPr>
          <a:xfrm flipV="1">
            <a:off x="-125433" y="7321160"/>
            <a:ext cx="5531418" cy="3390"/>
          </a:xfrm>
          <a:prstGeom prst="line">
            <a:avLst/>
          </a:prstGeom>
          <a:ln w="12700">
            <a:solidFill>
              <a:srgbClr val="D79000"/>
            </a:solidFill>
            <a:miter lim="400000"/>
          </a:ln>
        </p:spPr>
        <p:txBody>
          <a:bodyPr lIns="0" tIns="0" rIns="0" bIns="0"/>
          <a:lstStyle/>
          <a:p>
            <a:pPr algn="l">
              <a:spcBef>
                <a:spcPts val="0"/>
              </a:spcBef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7594600" y="7318588"/>
            <a:ext cx="5396366" cy="1715"/>
          </a:xfrm>
          <a:prstGeom prst="line">
            <a:avLst/>
          </a:prstGeom>
          <a:ln w="12700">
            <a:solidFill>
              <a:srgbClr val="D79000"/>
            </a:solidFill>
            <a:miter lim="400000"/>
          </a:ln>
        </p:spPr>
        <p:txBody>
          <a:bodyPr lIns="0" tIns="0" rIns="0" bIns="0"/>
          <a:lstStyle/>
          <a:p>
            <a:pPr algn="l">
              <a:spcBef>
                <a:spcPts val="0"/>
              </a:spcBef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7" name="Shape 27"/>
          <p:cNvSpPr/>
          <p:nvPr/>
        </p:nvSpPr>
        <p:spPr>
          <a:xfrm>
            <a:off x="0" y="1476588"/>
            <a:ext cx="12992688" cy="1016"/>
          </a:xfrm>
          <a:prstGeom prst="line">
            <a:avLst/>
          </a:prstGeom>
          <a:ln w="12700">
            <a:solidFill>
              <a:srgbClr val="D79000"/>
            </a:solidFill>
            <a:miter lim="400000"/>
          </a:ln>
        </p:spPr>
        <p:txBody>
          <a:bodyPr lIns="0" tIns="0" rIns="0" bIns="0"/>
          <a:lstStyle/>
          <a:p>
            <a:pPr algn="l">
              <a:spcBef>
                <a:spcPts val="0"/>
              </a:spcBef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8" name="Shape 28"/>
          <p:cNvSpPr>
            <a:spLocks noGrp="1"/>
          </p:cNvSpPr>
          <p:nvPr>
            <p:ph type="title"/>
          </p:nvPr>
        </p:nvSpPr>
        <p:spPr>
          <a:xfrm>
            <a:off x="1270000" y="3175000"/>
            <a:ext cx="10464800" cy="2438400"/>
          </a:xfrm>
          <a:prstGeom prst="rect">
            <a:avLst/>
          </a:prstGeom>
        </p:spPr>
        <p:txBody>
          <a:bodyPr anchor="ctr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29" name="Shape 2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 flipV="1">
            <a:off x="-354033" y="9183220"/>
            <a:ext cx="11643307" cy="8230"/>
          </a:xfrm>
          <a:prstGeom prst="line">
            <a:avLst/>
          </a:prstGeom>
          <a:ln w="12700">
            <a:solidFill>
              <a:srgbClr val="D79000"/>
            </a:solidFill>
            <a:miter lim="400000"/>
          </a:ln>
        </p:spPr>
        <p:txBody>
          <a:bodyPr lIns="0" tIns="0" rIns="0" bIns="0"/>
          <a:lstStyle/>
          <a:p>
            <a:pPr algn="l">
              <a:spcBef>
                <a:spcPts val="0"/>
              </a:spcBef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37" name="smv_logo_fullversio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286021" y="8636000"/>
            <a:ext cx="1655279" cy="1041400"/>
          </a:xfrm>
          <a:prstGeom prst="rect">
            <a:avLst/>
          </a:prstGeom>
          <a:ln w="12700">
            <a:miter lim="400000"/>
          </a:ln>
        </p:spPr>
      </p:pic>
      <p:sp>
        <p:nvSpPr>
          <p:cNvPr id="38" name="Shape 38"/>
          <p:cNvSpPr>
            <a:spLocks noGrp="1"/>
          </p:cNvSpPr>
          <p:nvPr>
            <p:ph type="title"/>
          </p:nvPr>
        </p:nvSpPr>
        <p:spPr>
          <a:xfrm>
            <a:off x="1270000" y="254000"/>
            <a:ext cx="10464800" cy="1587500"/>
          </a:xfrm>
          <a:prstGeom prst="rect">
            <a:avLst/>
          </a:prstGeom>
        </p:spPr>
        <p:txBody>
          <a:bodyPr anchor="ctr"/>
          <a:lstStyle>
            <a:lvl1pPr>
              <a:defRPr sz="5000"/>
            </a:lvl1pPr>
          </a:lstStyle>
          <a:p>
            <a:r>
              <a:t>Title Text</a:t>
            </a:r>
          </a:p>
        </p:txBody>
      </p:sp>
      <p:sp>
        <p:nvSpPr>
          <p:cNvPr id="39" name="Shape 39"/>
          <p:cNvSpPr>
            <a:spLocks noGrp="1"/>
          </p:cNvSpPr>
          <p:nvPr>
            <p:ph type="body" idx="1"/>
          </p:nvPr>
        </p:nvSpPr>
        <p:spPr>
          <a:xfrm>
            <a:off x="1270000" y="2768600"/>
            <a:ext cx="10464800" cy="5715000"/>
          </a:xfrm>
          <a:prstGeom prst="rect">
            <a:avLst/>
          </a:prstGeom>
        </p:spPr>
        <p:txBody>
          <a:bodyPr anchor="ctr"/>
          <a:lstStyle>
            <a:lvl1pPr marL="889000" indent="-571500" algn="l">
              <a:spcBef>
                <a:spcPts val="2400"/>
              </a:spcBef>
              <a:buSzPct val="171000"/>
              <a:buChar char="•"/>
              <a:defRPr sz="4200"/>
            </a:lvl1pPr>
            <a:lvl2pPr marL="1333500" indent="-571500" algn="l">
              <a:spcBef>
                <a:spcPts val="2400"/>
              </a:spcBef>
              <a:buSzPct val="171000"/>
              <a:buChar char="•"/>
              <a:defRPr sz="4200"/>
            </a:lvl2pPr>
            <a:lvl3pPr marL="1778000" indent="-571500" algn="l">
              <a:spcBef>
                <a:spcPts val="2400"/>
              </a:spcBef>
              <a:buSzPct val="171000"/>
              <a:buChar char="•"/>
              <a:defRPr sz="4200"/>
            </a:lvl3pPr>
            <a:lvl4pPr marL="2222500" indent="-571500" algn="l">
              <a:spcBef>
                <a:spcPts val="2400"/>
              </a:spcBef>
              <a:buSzPct val="171000"/>
              <a:buChar char="•"/>
              <a:defRPr sz="4200"/>
            </a:lvl4pPr>
            <a:lvl5pPr marL="2667000" indent="-571500" algn="l">
              <a:spcBef>
                <a:spcPts val="2400"/>
              </a:spcBef>
              <a:buSzPct val="171000"/>
              <a:buChar char="•"/>
              <a:defRPr sz="4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hape 4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 cop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/>
        </p:nvSpPr>
        <p:spPr>
          <a:xfrm flipV="1">
            <a:off x="-354033" y="9183220"/>
            <a:ext cx="11643307" cy="8230"/>
          </a:xfrm>
          <a:prstGeom prst="line">
            <a:avLst/>
          </a:prstGeom>
          <a:ln w="12700">
            <a:solidFill>
              <a:srgbClr val="D79000"/>
            </a:solidFill>
            <a:miter lim="400000"/>
          </a:ln>
        </p:spPr>
        <p:txBody>
          <a:bodyPr lIns="0" tIns="0" rIns="0" bIns="0"/>
          <a:lstStyle/>
          <a:p>
            <a:pPr algn="l">
              <a:spcBef>
                <a:spcPts val="0"/>
              </a:spcBef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48" name="smv_logo_fullversio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286021" y="8636000"/>
            <a:ext cx="1655279" cy="1041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49" name="dropped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2400" y="-12700"/>
            <a:ext cx="2810934" cy="2108200"/>
          </a:xfrm>
          <a:prstGeom prst="rect">
            <a:avLst/>
          </a:prstGeom>
          <a:ln w="12700">
            <a:miter lim="400000"/>
          </a:ln>
        </p:spPr>
      </p:pic>
      <p:sp>
        <p:nvSpPr>
          <p:cNvPr id="50" name="Shape 50"/>
          <p:cNvSpPr>
            <a:spLocks noGrp="1"/>
          </p:cNvSpPr>
          <p:nvPr>
            <p:ph type="body" idx="1"/>
          </p:nvPr>
        </p:nvSpPr>
        <p:spPr>
          <a:xfrm>
            <a:off x="1270000" y="2768600"/>
            <a:ext cx="10464800" cy="5715000"/>
          </a:xfrm>
          <a:prstGeom prst="rect">
            <a:avLst/>
          </a:prstGeom>
        </p:spPr>
        <p:txBody>
          <a:bodyPr anchor="ctr"/>
          <a:lstStyle>
            <a:lvl1pPr marL="889000" indent="-571500" algn="l">
              <a:spcBef>
                <a:spcPts val="2400"/>
              </a:spcBef>
              <a:buSzPct val="171000"/>
              <a:buChar char="•"/>
              <a:defRPr sz="4200"/>
            </a:lvl1pPr>
            <a:lvl2pPr marL="1333500" indent="-571500" algn="l">
              <a:spcBef>
                <a:spcPts val="2400"/>
              </a:spcBef>
              <a:buSzPct val="171000"/>
              <a:buChar char="•"/>
              <a:defRPr sz="4200"/>
            </a:lvl2pPr>
            <a:lvl3pPr marL="1778000" indent="-571500" algn="l">
              <a:spcBef>
                <a:spcPts val="2400"/>
              </a:spcBef>
              <a:buSzPct val="171000"/>
              <a:buChar char="•"/>
              <a:defRPr sz="4200"/>
            </a:lvl3pPr>
            <a:lvl4pPr marL="2222500" indent="-571500" algn="l">
              <a:spcBef>
                <a:spcPts val="2400"/>
              </a:spcBef>
              <a:buSzPct val="171000"/>
              <a:buChar char="•"/>
              <a:defRPr sz="4200"/>
            </a:lvl4pPr>
            <a:lvl5pPr marL="2667000" indent="-571500" algn="l">
              <a:spcBef>
                <a:spcPts val="2400"/>
              </a:spcBef>
              <a:buSzPct val="171000"/>
              <a:buChar char="•"/>
              <a:defRPr sz="4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1" name="Shape 5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mv_logo_fullversion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5393221" y="7416800"/>
            <a:ext cx="2200310" cy="13843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Shape 3"/>
          <p:cNvSpPr/>
          <p:nvPr/>
        </p:nvSpPr>
        <p:spPr>
          <a:xfrm flipV="1">
            <a:off x="-125433" y="8083160"/>
            <a:ext cx="5531418" cy="3390"/>
          </a:xfrm>
          <a:prstGeom prst="line">
            <a:avLst/>
          </a:prstGeom>
          <a:ln w="12700">
            <a:solidFill>
              <a:srgbClr val="D79000"/>
            </a:solidFill>
            <a:miter lim="400000"/>
          </a:ln>
        </p:spPr>
        <p:txBody>
          <a:bodyPr lIns="0" tIns="0" rIns="0" bIns="0"/>
          <a:lstStyle/>
          <a:p>
            <a:pPr algn="l">
              <a:spcBef>
                <a:spcPts val="0"/>
              </a:spcBef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" name="Shape 4"/>
          <p:cNvSpPr/>
          <p:nvPr/>
        </p:nvSpPr>
        <p:spPr>
          <a:xfrm>
            <a:off x="7594600" y="8080588"/>
            <a:ext cx="5396366" cy="1715"/>
          </a:xfrm>
          <a:prstGeom prst="line">
            <a:avLst/>
          </a:prstGeom>
          <a:ln w="12700">
            <a:solidFill>
              <a:srgbClr val="D79000"/>
            </a:solidFill>
            <a:miter lim="400000"/>
          </a:ln>
        </p:spPr>
        <p:txBody>
          <a:bodyPr lIns="0" tIns="0" rIns="0" bIns="0"/>
          <a:lstStyle/>
          <a:p>
            <a:pPr algn="l">
              <a:spcBef>
                <a:spcPts val="0"/>
              </a:spcBef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" name="Shape 5"/>
          <p:cNvSpPr/>
          <p:nvPr/>
        </p:nvSpPr>
        <p:spPr>
          <a:xfrm>
            <a:off x="3739589" y="5313680"/>
            <a:ext cx="5508347" cy="980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Software Modeling and Verification Group</a:t>
            </a:r>
          </a:p>
          <a:p>
            <a:r>
              <a:t>University of Geneva</a:t>
            </a:r>
          </a:p>
        </p:txBody>
      </p:sp>
      <p:sp>
        <p:nvSpPr>
          <p:cNvPr id="6" name="Shape 6"/>
          <p:cNvSpPr>
            <a:spLocks noGrp="1"/>
          </p:cNvSpPr>
          <p:nvPr>
            <p:ph type="sldNum" sz="quarter" idx="2"/>
          </p:nvPr>
        </p:nvSpPr>
        <p:spPr>
          <a:xfrm>
            <a:off x="6324600" y="9258300"/>
            <a:ext cx="342900" cy="3683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defTabSz="584200">
              <a:spcBef>
                <a:spcPts val="0"/>
              </a:spcBef>
              <a:defRPr sz="18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7" name="Shape 7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b"/>
          <a:lstStyle/>
          <a:p>
            <a:r>
              <a:t>Title Text</a:t>
            </a:r>
          </a:p>
        </p:txBody>
      </p:sp>
      <p:sp>
        <p:nvSpPr>
          <p:cNvPr id="8" name="Shape 8"/>
          <p:cNvSpPr>
            <a:spLocks noGrp="1"/>
          </p:cNvSpPr>
          <p:nvPr>
            <p:ph type="body" idx="1"/>
          </p:nvPr>
        </p:nvSpPr>
        <p:spPr>
          <a:xfrm>
            <a:off x="1270000" y="5029200"/>
            <a:ext cx="10464800" cy="1625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ransition spd="med"/>
  <p:txStyles>
    <p:title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9pPr>
    </p:titleStyle>
    <p:body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1pPr>
      <a:lvl2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2pPr>
      <a:lvl3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3pPr>
      <a:lvl4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4pPr>
      <a:lvl5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5pPr>
      <a:lvl6pPr marL="0" marR="0" indent="355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6pPr>
      <a:lvl7pPr marL="0" marR="0" indent="711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7pPr>
      <a:lvl8pPr marL="0" marR="0" indent="1066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8pPr>
      <a:lvl9pPr marL="0" marR="0" indent="1422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web.xml" TargetMode="Externa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0" TargetMode="Externa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://download.oracle.com/javaee/6/tutorial/doc/javaeetutorial6.pdf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</a:t>
            </a:fld>
            <a:endParaRPr/>
          </a:p>
        </p:txBody>
      </p:sp>
      <p:sp>
        <p:nvSpPr>
          <p:cNvPr id="61" name="Shape 61"/>
          <p:cNvSpPr/>
          <p:nvPr/>
        </p:nvSpPr>
        <p:spPr>
          <a:xfrm>
            <a:off x="5435549" y="4119880"/>
            <a:ext cx="2141830" cy="4089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Steve Hostettler</a:t>
            </a:r>
          </a:p>
        </p:txBody>
      </p:sp>
      <p:sp>
        <p:nvSpPr>
          <p:cNvPr id="62" name="Shape 62"/>
          <p:cNvSpPr/>
          <p:nvPr/>
        </p:nvSpPr>
        <p:spPr>
          <a:xfrm>
            <a:off x="1254405" y="917511"/>
            <a:ext cx="10501273" cy="25083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9600"/>
            </a:pPr>
            <a:r>
              <a:rPr dirty="0" err="1"/>
              <a:t>Projet</a:t>
            </a:r>
            <a:r>
              <a:rPr dirty="0"/>
              <a:t> </a:t>
            </a:r>
            <a:r>
              <a:rPr dirty="0" err="1"/>
              <a:t>Informatique</a:t>
            </a:r>
            <a:endParaRPr dirty="0"/>
          </a:p>
          <a:p>
            <a:pPr>
              <a:defRPr sz="4700"/>
            </a:pPr>
            <a:r>
              <a:rPr dirty="0" smtClean="0"/>
              <a:t>201</a:t>
            </a:r>
            <a:r>
              <a:rPr lang="en-US" dirty="0" smtClean="0"/>
              <a:t>7</a:t>
            </a:r>
            <a:endParaRPr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9" name="Table 119"/>
          <p:cNvGraphicFramePr/>
          <p:nvPr/>
        </p:nvGraphicFramePr>
        <p:xfrm>
          <a:off x="1689100" y="3136900"/>
          <a:ext cx="9626600" cy="5105401"/>
        </p:xfrm>
        <a:graphic>
          <a:graphicData uri="http://schemas.openxmlformats.org/drawingml/2006/table">
            <a:tbl>
              <a:tblPr firstRow="1">
                <a:tableStyleId>{8F44A2F1-9E1F-4B54-A3A2-5F16C0AD49E2}</a:tableStyleId>
              </a:tblPr>
              <a:tblGrid>
                <a:gridCol w="1473200"/>
                <a:gridCol w="5575300"/>
                <a:gridCol w="2578100"/>
              </a:tblGrid>
              <a:tr h="850900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4000"/>
                        <a:t>Code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4000"/>
                        <a:t>Description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4000"/>
                        <a:t>Exemples</a:t>
                      </a:r>
                    </a:p>
                  </a:txBody>
                  <a:tcPr marL="50800" marR="50800" marT="50800" marB="50800" anchor="ctr" horzOverflow="overflow"/>
                </a:tc>
              </a:tr>
              <a:tr h="850900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</a:pPr>
                      <a:r>
                        <a:rPr sz="3600"/>
                        <a:t>10x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</a:pPr>
                      <a:r>
                        <a:rPr sz="3600"/>
                        <a:t>Message d’information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</a:tr>
              <a:tr h="850900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</a:pPr>
                      <a:r>
                        <a:rPr sz="3600"/>
                        <a:t>20x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</a:pPr>
                      <a:r>
                        <a:rPr sz="3600"/>
                        <a:t>Message de succès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</a:pPr>
                      <a:r>
                        <a:rPr sz="3600"/>
                        <a:t>200</a:t>
                      </a:r>
                    </a:p>
                  </a:txBody>
                  <a:tcPr marL="50800" marR="50800" marT="50800" marB="50800" anchor="ctr" horzOverflow="overflow"/>
                </a:tc>
              </a:tr>
              <a:tr h="850900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</a:pPr>
                      <a:r>
                        <a:rPr sz="3600"/>
                        <a:t>30x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</a:pPr>
                      <a:r>
                        <a:rPr sz="3600"/>
                        <a:t>Redirection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</a:pPr>
                      <a:r>
                        <a:rPr sz="3600"/>
                        <a:t>301</a:t>
                      </a:r>
                    </a:p>
                  </a:txBody>
                  <a:tcPr marL="50800" marR="50800" marT="50800" marB="50800" anchor="ctr" horzOverflow="overflow"/>
                </a:tc>
              </a:tr>
              <a:tr h="850900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</a:pPr>
                      <a:r>
                        <a:rPr sz="3600"/>
                        <a:t>40x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</a:pPr>
                      <a:r>
                        <a:rPr sz="3600"/>
                        <a:t>Erreur due au client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</a:pPr>
                      <a:r>
                        <a:rPr sz="3600"/>
                        <a:t>403'404'410</a:t>
                      </a:r>
                    </a:p>
                  </a:txBody>
                  <a:tcPr marL="50800" marR="50800" marT="50800" marB="50800" anchor="ctr" horzOverflow="overflow"/>
                </a:tc>
              </a:tr>
              <a:tr h="850900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</a:pPr>
                      <a:r>
                        <a:rPr sz="3600"/>
                        <a:t>50x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</a:pPr>
                      <a:r>
                        <a:rPr sz="3600"/>
                        <a:t>Erreur due au serveur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</a:pPr>
                      <a:r>
                        <a:rPr sz="3600"/>
                        <a:t>500</a:t>
                      </a:r>
                    </a:p>
                  </a:txBody>
                  <a:tcPr marL="50800" marR="50800" marT="50800" marB="50800" anchor="ctr" horzOverflow="overflow"/>
                </a:tc>
              </a:tr>
            </a:tbl>
          </a:graphicData>
        </a:graphic>
      </p:graphicFrame>
      <p:sp>
        <p:nvSpPr>
          <p:cNvPr id="120" name="Shape 12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  <p:sp>
        <p:nvSpPr>
          <p:cNvPr id="121" name="Shape 1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Le protocole HTTP (codes d’erreur)</a:t>
            </a:r>
          </a:p>
        </p:txBody>
      </p:sp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/>
        </p:nvSpPr>
        <p:spPr>
          <a:xfrm>
            <a:off x="1207622" y="3822700"/>
            <a:ext cx="10579101" cy="1346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Exercice 1 : Utilisez les commandes GET et PUT sur le serveur de l’université.</a:t>
            </a:r>
          </a:p>
        </p:txBody>
      </p:sp>
      <p:sp>
        <p:nvSpPr>
          <p:cNvPr id="124" name="Shape 12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/>
          </a:p>
        </p:txBody>
      </p:sp>
      <p:sp>
        <p:nvSpPr>
          <p:cNvPr id="127" name="Shape 12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Partie II : Servir de l’information</a:t>
            </a:r>
          </a:p>
        </p:txBody>
      </p:sp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13</a:t>
            </a:fld>
            <a:endParaRPr/>
          </a:p>
        </p:txBody>
      </p:sp>
      <p:sp>
        <p:nvSpPr>
          <p:cNvPr id="130" name="Shape 130"/>
          <p:cNvSpPr>
            <a:spLocks noGrp="1"/>
          </p:cNvSpPr>
          <p:nvPr>
            <p:ph type="title"/>
          </p:nvPr>
        </p:nvSpPr>
        <p:spPr>
          <a:xfrm>
            <a:off x="736600" y="254000"/>
            <a:ext cx="11874500" cy="2438400"/>
          </a:xfrm>
          <a:prstGeom prst="rect">
            <a:avLst/>
          </a:prstGeom>
        </p:spPr>
        <p:txBody>
          <a:bodyPr/>
          <a:lstStyle/>
          <a:p>
            <a:r>
              <a:t>Servir de l’information</a:t>
            </a:r>
          </a:p>
        </p:txBody>
      </p:sp>
      <p:sp>
        <p:nvSpPr>
          <p:cNvPr id="131" name="Shape 131"/>
          <p:cNvSpPr/>
          <p:nvPr/>
        </p:nvSpPr>
        <p:spPr>
          <a:xfrm>
            <a:off x="940922" y="2952750"/>
            <a:ext cx="9372601" cy="1346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Les navigateurs ne comprennent (presque)que HTML, javascript et CSS</a:t>
            </a:r>
          </a:p>
        </p:txBody>
      </p:sp>
      <p:sp>
        <p:nvSpPr>
          <p:cNvPr id="132" name="Shape 132"/>
          <p:cNvSpPr/>
          <p:nvPr/>
        </p:nvSpPr>
        <p:spPr>
          <a:xfrm>
            <a:off x="939800" y="4699000"/>
            <a:ext cx="11671300" cy="1346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Ces technologies sont adaptées pour afficher de l’information statique</a:t>
            </a:r>
          </a:p>
        </p:txBody>
      </p:sp>
      <p:sp>
        <p:nvSpPr>
          <p:cNvPr id="133" name="Shape 133"/>
          <p:cNvSpPr/>
          <p:nvPr/>
        </p:nvSpPr>
        <p:spPr>
          <a:xfrm>
            <a:off x="939800" y="6851650"/>
            <a:ext cx="10833100" cy="1968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=&gt; Comme toutes interactions reposent sur ces technologies, il a fallu bidouiller pour s’en sortir avec ça.</a:t>
            </a:r>
          </a:p>
        </p:txBody>
      </p:sp>
    </p:spTree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14</a:t>
            </a:fld>
            <a:endParaRPr/>
          </a:p>
        </p:txBody>
      </p:sp>
      <p:sp>
        <p:nvSpPr>
          <p:cNvPr id="136" name="Shape 136"/>
          <p:cNvSpPr>
            <a:spLocks noGrp="1"/>
          </p:cNvSpPr>
          <p:nvPr>
            <p:ph type="title"/>
          </p:nvPr>
        </p:nvSpPr>
        <p:spPr>
          <a:xfrm>
            <a:off x="736600" y="254000"/>
            <a:ext cx="11874500" cy="2438400"/>
          </a:xfrm>
          <a:prstGeom prst="rect">
            <a:avLst/>
          </a:prstGeom>
        </p:spPr>
        <p:txBody>
          <a:bodyPr/>
          <a:lstStyle/>
          <a:p>
            <a:r>
              <a:t>Servir de l’information</a:t>
            </a:r>
          </a:p>
        </p:txBody>
      </p:sp>
      <p:sp>
        <p:nvSpPr>
          <p:cNvPr id="137" name="Shape 137"/>
          <p:cNvSpPr/>
          <p:nvPr/>
        </p:nvSpPr>
        <p:spPr>
          <a:xfrm>
            <a:off x="940922" y="2692400"/>
            <a:ext cx="11671301" cy="1968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La plupart des approches reposent sur une génération de code HTML/javascript/CSS du côté du serveur en suivant le protocole HTTP.</a:t>
            </a:r>
          </a:p>
        </p:txBody>
      </p:sp>
      <p:sp>
        <p:nvSpPr>
          <p:cNvPr id="138" name="Shape 138"/>
          <p:cNvSpPr/>
          <p:nvPr/>
        </p:nvSpPr>
        <p:spPr>
          <a:xfrm>
            <a:off x="2680047" y="5257800"/>
            <a:ext cx="7634251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JSPs-Servlets, CGI, PHP,  ASP.net, ....</a:t>
            </a:r>
          </a:p>
        </p:txBody>
      </p:sp>
    </p:spTree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15</a:t>
            </a:fld>
            <a:endParaRPr/>
          </a:p>
        </p:txBody>
      </p:sp>
      <p:sp>
        <p:nvSpPr>
          <p:cNvPr id="141" name="Shape 141"/>
          <p:cNvSpPr>
            <a:spLocks noGrp="1"/>
          </p:cNvSpPr>
          <p:nvPr>
            <p:ph type="body" idx="1"/>
          </p:nvPr>
        </p:nvSpPr>
        <p:spPr>
          <a:xfrm>
            <a:off x="413456" y="2578100"/>
            <a:ext cx="12484101" cy="6083300"/>
          </a:xfrm>
          <a:prstGeom prst="rect">
            <a:avLst/>
          </a:prstGeom>
        </p:spPr>
        <p:txBody>
          <a:bodyPr/>
          <a:lstStyle/>
          <a:p>
            <a:r>
              <a:t>Installez Glassfish</a:t>
            </a:r>
          </a:p>
          <a:p>
            <a:r>
              <a:t>Démarrez Glassfish</a:t>
            </a:r>
          </a:p>
          <a:p>
            <a:r>
              <a:t>Analyse de la strucure répertoires</a:t>
            </a:r>
          </a:p>
          <a:p>
            <a:pPr lvl="1"/>
            <a:r>
              <a:t>bin, conf, logs, domains</a:t>
            </a:r>
          </a:p>
        </p:txBody>
      </p:sp>
    </p:spTree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16</a:t>
            </a:fld>
            <a:endParaRPr/>
          </a:p>
        </p:txBody>
      </p:sp>
      <p:sp>
        <p:nvSpPr>
          <p:cNvPr id="144" name="Shape 144"/>
          <p:cNvSpPr>
            <a:spLocks noGrp="1"/>
          </p:cNvSpPr>
          <p:nvPr>
            <p:ph type="body" idx="1"/>
          </p:nvPr>
        </p:nvSpPr>
        <p:spPr>
          <a:xfrm>
            <a:off x="622300" y="1841500"/>
            <a:ext cx="12560300" cy="7366000"/>
          </a:xfrm>
          <a:prstGeom prst="rect">
            <a:avLst/>
          </a:prstGeom>
        </p:spPr>
        <p:txBody>
          <a:bodyPr/>
          <a:lstStyle/>
          <a:p>
            <a:pPr>
              <a:defRPr sz="3900"/>
            </a:pPr>
            <a:r>
              <a:t>Une application web doit:</a:t>
            </a:r>
          </a:p>
          <a:p>
            <a:pPr lvl="1">
              <a:defRPr sz="3900"/>
            </a:pPr>
            <a:r>
              <a:t>se trouver dans le répertoire autodeploy ou applications</a:t>
            </a:r>
          </a:p>
          <a:p>
            <a:pPr lvl="1">
              <a:defRPr sz="3900"/>
            </a:pPr>
            <a:r>
              <a:t>disposer d’un descripteur d’application: </a:t>
            </a:r>
          </a:p>
          <a:p>
            <a:pPr lvl="2">
              <a:defRPr sz="3900"/>
            </a:pPr>
            <a:r>
              <a:t>monapp/WEB-INF/</a:t>
            </a:r>
            <a:r>
              <a:rPr>
                <a:hlinkClick r:id="rId2"/>
              </a:rPr>
              <a:t>web.xml</a:t>
            </a:r>
            <a:r>
              <a:t> </a:t>
            </a:r>
          </a:p>
          <a:p>
            <a:pPr lvl="1">
              <a:defRPr sz="3900"/>
            </a:pPr>
            <a:r>
              <a:t>avoir le code java compilé dans </a:t>
            </a:r>
          </a:p>
          <a:p>
            <a:pPr lvl="2">
              <a:defRPr sz="3900"/>
            </a:pPr>
            <a:r>
              <a:t>monapp/WEB-INF/classes</a:t>
            </a:r>
          </a:p>
          <a:p>
            <a:pPr lvl="1">
              <a:defRPr sz="3900"/>
            </a:pPr>
            <a:r>
              <a:t>éventuellement un répertoire monapp/WEB-INF/ lib</a:t>
            </a:r>
          </a:p>
          <a:p>
            <a:pPr lvl="2">
              <a:defRPr sz="3900"/>
            </a:pPr>
            <a:r>
              <a:t>: /monapp/lib</a:t>
            </a:r>
          </a:p>
        </p:txBody>
      </p:sp>
      <p:sp>
        <p:nvSpPr>
          <p:cNvPr id="145" name="Shape 14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Glassfish</a:t>
            </a:r>
          </a:p>
        </p:txBody>
      </p:sp>
    </p:spTree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/>
        </p:nvSpPr>
        <p:spPr>
          <a:xfrm>
            <a:off x="788522" y="5537200"/>
            <a:ext cx="11417301" cy="1346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Exercice 4 : Rajoutez une page HTML et dirigez un navigateur dessus.</a:t>
            </a:r>
          </a:p>
        </p:txBody>
      </p:sp>
      <p:sp>
        <p:nvSpPr>
          <p:cNvPr id="148" name="Shape 14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17</a:t>
            </a:fld>
            <a:endParaRPr/>
          </a:p>
        </p:txBody>
      </p:sp>
      <p:sp>
        <p:nvSpPr>
          <p:cNvPr id="149" name="Shape 149"/>
          <p:cNvSpPr/>
          <p:nvPr/>
        </p:nvSpPr>
        <p:spPr>
          <a:xfrm>
            <a:off x="787400" y="2863850"/>
            <a:ext cx="11417300" cy="1346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Exercice 3 : Copier le fichier sample.war dans le repertoire autodeploy.</a:t>
            </a:r>
          </a:p>
        </p:txBody>
      </p:sp>
    </p:spTree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18</a:t>
            </a:fld>
            <a:endParaRPr/>
          </a:p>
        </p:txBody>
      </p:sp>
      <p:sp>
        <p:nvSpPr>
          <p:cNvPr id="152" name="Shape 152"/>
          <p:cNvSpPr>
            <a:spLocks noGrp="1"/>
          </p:cNvSpPr>
          <p:nvPr>
            <p:ph type="body" idx="1"/>
          </p:nvPr>
        </p:nvSpPr>
        <p:spPr>
          <a:xfrm>
            <a:off x="787400" y="1841500"/>
            <a:ext cx="11303000" cy="5715000"/>
          </a:xfrm>
          <a:prstGeom prst="rect">
            <a:avLst/>
          </a:prstGeom>
        </p:spPr>
        <p:txBody>
          <a:bodyPr/>
          <a:lstStyle/>
          <a:p>
            <a:r>
              <a:t>C’est une classe Java qui étend “HttpServlet” ou implémente “Servlet”</a:t>
            </a:r>
          </a:p>
          <a:p>
            <a:r>
              <a:t>Deux méthodes principales : doGet et doPost</a:t>
            </a:r>
          </a:p>
        </p:txBody>
      </p:sp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Anatomie d’une Servlet</a:t>
            </a:r>
          </a:p>
        </p:txBody>
      </p:sp>
    </p:spTree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/>
        </p:nvSpPr>
        <p:spPr>
          <a:xfrm>
            <a:off x="723900" y="2635250"/>
            <a:ext cx="11557000" cy="596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spcBef>
                <a:spcPts val="0"/>
              </a:spcBef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931A68"/>
                </a:solidFill>
              </a:rPr>
              <a:t>public</a:t>
            </a:r>
            <a:r>
              <a:t> </a:t>
            </a:r>
            <a:r>
              <a:rPr>
                <a:solidFill>
                  <a:srgbClr val="931A68"/>
                </a:solidFill>
              </a:rPr>
              <a:t>class</a:t>
            </a:r>
            <a:r>
              <a:t> HelloWorld </a:t>
            </a:r>
            <a:r>
              <a:rPr>
                <a:solidFill>
                  <a:srgbClr val="931A68"/>
                </a:solidFill>
              </a:rPr>
              <a:t>extends</a:t>
            </a:r>
            <a:r>
              <a:t> </a:t>
            </a:r>
            <a:r>
              <a:rPr u="sng"/>
              <a:t>HttpServlet</a:t>
            </a:r>
            <a:r>
              <a:t> {</a:t>
            </a:r>
          </a:p>
          <a:p>
            <a:pPr algn="l">
              <a:spcBef>
                <a:spcPts val="0"/>
              </a:spcBef>
              <a:defRPr sz="1800">
                <a:latin typeface="Courier"/>
                <a:ea typeface="Courier"/>
                <a:cs typeface="Courier"/>
                <a:sym typeface="Courier"/>
              </a:defRPr>
            </a:pPr>
            <a:endParaRPr/>
          </a:p>
          <a:p>
            <a:pPr algn="l">
              <a:spcBef>
                <a:spcPts val="0"/>
              </a:spcBef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>
                <a:solidFill>
                  <a:srgbClr val="931A68"/>
                </a:solidFill>
              </a:rPr>
              <a:t>public</a:t>
            </a:r>
            <a:r>
              <a:t> </a:t>
            </a:r>
            <a:r>
              <a:rPr>
                <a:solidFill>
                  <a:srgbClr val="931A68"/>
                </a:solidFill>
              </a:rPr>
              <a:t>void</a:t>
            </a:r>
            <a:r>
              <a:t> doGet(</a:t>
            </a:r>
            <a:r>
              <a:rPr u="sng"/>
              <a:t>HttpServletRequest</a:t>
            </a:r>
            <a:r>
              <a:t> request, </a:t>
            </a:r>
            <a:r>
              <a:rPr u="sng"/>
              <a:t>HttpServletResponse</a:t>
            </a:r>
            <a:r>
              <a:t> response)</a:t>
            </a:r>
          </a:p>
          <a:p>
            <a:pPr algn="l">
              <a:spcBef>
                <a:spcPts val="0"/>
              </a:spcBef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t>        </a:t>
            </a:r>
            <a:r>
              <a:rPr>
                <a:solidFill>
                  <a:srgbClr val="931A68"/>
                </a:solidFill>
              </a:rPr>
              <a:t>throws</a:t>
            </a:r>
            <a:r>
              <a:t> IOException, </a:t>
            </a:r>
            <a:r>
              <a:rPr u="sng"/>
              <a:t>ServletException</a:t>
            </a:r>
            <a:r>
              <a:t> {</a:t>
            </a:r>
          </a:p>
          <a:p>
            <a:pPr algn="l">
              <a:spcBef>
                <a:spcPts val="0"/>
              </a:spcBef>
              <a:defRPr sz="1800">
                <a:latin typeface="Courier"/>
                <a:ea typeface="Courier"/>
                <a:cs typeface="Courier"/>
                <a:sym typeface="Courier"/>
              </a:defRPr>
            </a:pPr>
            <a:endParaRPr/>
          </a:p>
          <a:p>
            <a:pPr algn="l">
              <a:spcBef>
                <a:spcPts val="0"/>
              </a:spcBef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t>        response.setContentType(</a:t>
            </a:r>
            <a:r>
              <a:rPr>
                <a:solidFill>
                  <a:srgbClr val="3933FF"/>
                </a:solidFill>
              </a:rPr>
              <a:t>"text/html"</a:t>
            </a:r>
            <a:r>
              <a:t>);</a:t>
            </a:r>
          </a:p>
          <a:p>
            <a:pPr algn="l">
              <a:spcBef>
                <a:spcPts val="0"/>
              </a:spcBef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t>        </a:t>
            </a:r>
            <a:r>
              <a:rPr b="1"/>
              <a:t>PrintWriter out = response.getWriter();</a:t>
            </a:r>
          </a:p>
          <a:p>
            <a:pPr algn="l">
              <a:spcBef>
                <a:spcPts val="0"/>
              </a:spcBef>
              <a:defRPr sz="1800">
                <a:latin typeface="Courier"/>
                <a:ea typeface="Courier"/>
                <a:cs typeface="Courier"/>
                <a:sym typeface="Courier"/>
              </a:defRPr>
            </a:pPr>
            <a:endParaRPr b="1"/>
          </a:p>
          <a:p>
            <a:pPr algn="l">
              <a:spcBef>
                <a:spcPts val="0"/>
              </a:spcBef>
              <a:defRPr sz="1800">
                <a:solidFill>
                  <a:srgbClr val="4E9072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rPr b="1">
                <a:solidFill>
                  <a:srgbClr val="000000"/>
                </a:solidFill>
              </a:rPr>
              <a:t>    out.println(</a:t>
            </a:r>
            <a:r>
              <a:rPr b="1">
                <a:solidFill>
                  <a:srgbClr val="3933FF"/>
                </a:solidFill>
              </a:rPr>
              <a:t>"&lt;html&gt;"</a:t>
            </a:r>
            <a:r>
              <a:rPr b="1" u="sng">
                <a:solidFill>
                  <a:srgbClr val="000000"/>
                </a:solidFill>
              </a:rPr>
              <a:t>);</a:t>
            </a:r>
            <a:r>
              <a:rPr b="1"/>
              <a:t>//production de code HTML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t>        out.println(</a:t>
            </a:r>
            <a:r>
              <a:rPr>
                <a:solidFill>
                  <a:srgbClr val="3933FF"/>
                </a:solidFill>
              </a:rPr>
              <a:t>"&lt;head&gt;"</a:t>
            </a:r>
            <a:r>
              <a:t>);</a:t>
            </a:r>
          </a:p>
          <a:p>
            <a:pPr algn="l">
              <a:spcBef>
                <a:spcPts val="0"/>
              </a:spcBef>
              <a:defRPr sz="1800">
                <a:solidFill>
                  <a:srgbClr val="3933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        out.println(</a:t>
            </a:r>
            <a:r>
              <a:t>"&lt;title&gt;Bonjour&lt;/title&gt;"</a:t>
            </a:r>
            <a:r>
              <a:rPr>
                <a:solidFill>
                  <a:srgbClr val="000000"/>
                </a:solidFill>
              </a:rPr>
              <a:t>);</a:t>
            </a:r>
          </a:p>
          <a:p>
            <a:pPr algn="l">
              <a:spcBef>
                <a:spcPts val="0"/>
              </a:spcBef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t>        out.println(</a:t>
            </a:r>
            <a:r>
              <a:rPr>
                <a:solidFill>
                  <a:srgbClr val="3933FF"/>
                </a:solidFill>
              </a:rPr>
              <a:t>"&lt;/head&gt;"</a:t>
            </a:r>
            <a:r>
              <a:t>);</a:t>
            </a:r>
          </a:p>
          <a:p>
            <a:pPr algn="l">
              <a:spcBef>
                <a:spcPts val="0"/>
              </a:spcBef>
              <a:defRPr sz="1800">
                <a:solidFill>
                  <a:srgbClr val="3933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        out.println(</a:t>
            </a:r>
            <a:r>
              <a:t>"&lt;body bgcolor=\"white\"&gt;"</a:t>
            </a:r>
            <a:r>
              <a:rPr>
                <a:solidFill>
                  <a:srgbClr val="000000"/>
                </a:solidFill>
              </a:rPr>
              <a:t>);</a:t>
            </a:r>
            <a:r>
              <a:rPr>
                <a:solidFill>
                  <a:srgbClr val="4E9072"/>
                </a:solidFill>
              </a:rPr>
              <a:t>//Le fond est blanc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latin typeface="Courier"/>
                <a:ea typeface="Courier"/>
                <a:cs typeface="Courier"/>
                <a:sym typeface="Courier"/>
              </a:defRPr>
            </a:pP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solidFill>
                  <a:srgbClr val="3933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        out.println(</a:t>
            </a:r>
            <a:r>
              <a:t>"&lt;h1&gt; HelloWorld &lt;/h1&gt;"</a:t>
            </a:r>
            <a:r>
              <a:rPr>
                <a:solidFill>
                  <a:srgbClr val="000000"/>
                </a:solidFill>
              </a:rPr>
              <a:t>);</a:t>
            </a:r>
          </a:p>
          <a:p>
            <a:pPr algn="l">
              <a:spcBef>
                <a:spcPts val="0"/>
              </a:spcBef>
              <a:defRPr sz="1800">
                <a:latin typeface="Courier"/>
                <a:ea typeface="Courier"/>
                <a:cs typeface="Courier"/>
                <a:sym typeface="Courier"/>
              </a:defRPr>
            </a:pP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t>        out.println(</a:t>
            </a:r>
            <a:r>
              <a:rPr>
                <a:solidFill>
                  <a:srgbClr val="3933FF"/>
                </a:solidFill>
              </a:rPr>
              <a:t>"&lt;/body&gt;"</a:t>
            </a:r>
            <a:r>
              <a:t>);</a:t>
            </a:r>
          </a:p>
          <a:p>
            <a:pPr algn="l">
              <a:spcBef>
                <a:spcPts val="0"/>
              </a:spcBef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t>        out.println(</a:t>
            </a:r>
            <a:r>
              <a:rPr>
                <a:solidFill>
                  <a:srgbClr val="3933FF"/>
                </a:solidFill>
              </a:rPr>
              <a:t>"&lt;/html&gt;"</a:t>
            </a:r>
            <a:r>
              <a:t>);</a:t>
            </a:r>
          </a:p>
          <a:p>
            <a:pPr algn="l">
              <a:spcBef>
                <a:spcPts val="0"/>
              </a:spcBef>
              <a:defRPr sz="1800">
                <a:latin typeface="Courier"/>
                <a:ea typeface="Courier"/>
                <a:cs typeface="Courier"/>
                <a:sym typeface="Courier"/>
              </a:defRPr>
            </a:pPr>
            <a:endParaRPr/>
          </a:p>
          <a:p>
            <a:pPr algn="l">
              <a:spcBef>
                <a:spcPts val="0"/>
              </a:spcBef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t>    }</a:t>
            </a:r>
          </a:p>
          <a:p>
            <a:pPr algn="l">
              <a:spcBef>
                <a:spcPts val="0"/>
              </a:spcBef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</p:txBody>
      </p:sp>
      <p:sp>
        <p:nvSpPr>
          <p:cNvPr id="156" name="Shape 15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19</a:t>
            </a:fld>
            <a:endParaRPr/>
          </a:p>
        </p:txBody>
      </p:sp>
      <p:sp>
        <p:nvSpPr>
          <p:cNvPr id="157" name="Shape 15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Anatomie d’une Servlet</a:t>
            </a:r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  <p:sp>
        <p:nvSpPr>
          <p:cNvPr id="65" name="Shape 65"/>
          <p:cNvSpPr>
            <a:spLocks noGrp="1"/>
          </p:cNvSpPr>
          <p:nvPr>
            <p:ph type="title"/>
          </p:nvPr>
        </p:nvSpPr>
        <p:spPr>
          <a:xfrm>
            <a:off x="1092200" y="3657600"/>
            <a:ext cx="10820400" cy="2438400"/>
          </a:xfrm>
          <a:prstGeom prst="rect">
            <a:avLst/>
          </a:prstGeom>
        </p:spPr>
        <p:txBody>
          <a:bodyPr/>
          <a:lstStyle>
            <a:lvl1pPr>
              <a:defRPr sz="7000"/>
            </a:lvl1pPr>
          </a:lstStyle>
          <a:p>
            <a:r>
              <a:t>Infrastructure de développement</a:t>
            </a:r>
          </a:p>
        </p:txBody>
      </p:sp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20</a:t>
            </a:fld>
            <a:endParaRPr/>
          </a:p>
        </p:txBody>
      </p:sp>
      <p:sp>
        <p:nvSpPr>
          <p:cNvPr id="160" name="Shape 16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Installez Eclipse JEE</a:t>
            </a:r>
          </a:p>
          <a:p>
            <a:r>
              <a:t>Installez le plugin checkstyle</a:t>
            </a:r>
          </a:p>
          <a:p>
            <a:r>
              <a:t>Configurez Glassfish</a:t>
            </a:r>
          </a:p>
          <a:p>
            <a:r>
              <a:t>Créez un projet Web</a:t>
            </a:r>
          </a:p>
          <a:p>
            <a:r>
              <a:t>Créez votre première servlet (HelloWorld)</a:t>
            </a:r>
          </a:p>
        </p:txBody>
      </p:sp>
    </p:spTree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/>
        </p:nvSpPr>
        <p:spPr>
          <a:xfrm>
            <a:off x="801222" y="2933700"/>
            <a:ext cx="11417301" cy="1346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pPr>
            <a:r>
              <a:t>Exercice 3:  Allez à l’adresse </a:t>
            </a:r>
            <a:r>
              <a:rPr u="sng">
                <a:hlinkClick r:id="rId2"/>
              </a:rPr>
              <a:t>http://localhost:8080</a:t>
            </a:r>
            <a:r>
              <a:t> et regardez les exemples de Servlet.</a:t>
            </a:r>
          </a:p>
        </p:txBody>
      </p:sp>
      <p:sp>
        <p:nvSpPr>
          <p:cNvPr id="163" name="Shape 16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21</a:t>
            </a:fld>
            <a:endParaRPr/>
          </a:p>
        </p:txBody>
      </p:sp>
      <p:sp>
        <p:nvSpPr>
          <p:cNvPr id="164" name="Shape 164"/>
          <p:cNvSpPr/>
          <p:nvPr/>
        </p:nvSpPr>
        <p:spPr>
          <a:xfrm>
            <a:off x="800100" y="4991100"/>
            <a:ext cx="11417300" cy="2590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Exercice 4:  Vérifiez que la version compilée de la servlet HelloWorld.class est dans le répertoire classes du WEB-INF. Puis testez la servlet en pointant dessus avec un navigateur.</a:t>
            </a:r>
          </a:p>
        </p:txBody>
      </p:sp>
    </p:spTree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22</a:t>
            </a:fld>
            <a:endParaRPr/>
          </a:p>
        </p:txBody>
      </p:sp>
      <p:sp>
        <p:nvSpPr>
          <p:cNvPr id="167" name="Shape 16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Mélange d’interface graphique, de logique de présentation et de logique  métier (voir d’accès à la couche de données).</a:t>
            </a:r>
          </a:p>
          <a:p>
            <a:r>
              <a:t>Mélange de langages sous forme de chaines de caractères</a:t>
            </a:r>
          </a:p>
          <a:p>
            <a:r>
              <a:t>Pas de vérification syntaxique sur le HTML et le javascript.</a:t>
            </a:r>
          </a:p>
        </p:txBody>
      </p:sp>
      <p:sp>
        <p:nvSpPr>
          <p:cNvPr id="168" name="Shape 16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Défauts des servlets</a:t>
            </a:r>
          </a:p>
        </p:txBody>
      </p:sp>
    </p:spTree>
  </p:cSld>
  <p:clrMapOvr>
    <a:masterClrMapping/>
  </p:clrMapOvr>
  <p:transition spd="slow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23</a:t>
            </a:fld>
            <a:endParaRPr/>
          </a:p>
        </p:txBody>
      </p:sp>
      <p:sp>
        <p:nvSpPr>
          <p:cNvPr id="171" name="Shape 171"/>
          <p:cNvSpPr>
            <a:spLocks noGrp="1"/>
          </p:cNvSpPr>
          <p:nvPr>
            <p:ph type="body" idx="1"/>
          </p:nvPr>
        </p:nvSpPr>
        <p:spPr>
          <a:xfrm>
            <a:off x="1270000" y="2768600"/>
            <a:ext cx="11112500" cy="5715000"/>
          </a:xfrm>
          <a:prstGeom prst="rect">
            <a:avLst/>
          </a:prstGeom>
        </p:spPr>
        <p:txBody>
          <a:bodyPr/>
          <a:lstStyle/>
          <a:p>
            <a:r>
              <a:t>Un langage spécifique à l'écriture de page web dynamique</a:t>
            </a:r>
          </a:p>
          <a:p>
            <a:r>
              <a:t>Transformées en servlet pendant l’execution</a:t>
            </a:r>
          </a:p>
        </p:txBody>
      </p:sp>
      <p:sp>
        <p:nvSpPr>
          <p:cNvPr id="172" name="Shape 17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Java Server Pages</a:t>
            </a:r>
          </a:p>
        </p:txBody>
      </p:sp>
    </p:spTree>
  </p:cSld>
  <p:clrMapOvr>
    <a:masterClrMapping/>
  </p:clrMapOvr>
  <p:transition spd="slow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/>
          </p:cNvSpPr>
          <p:nvPr>
            <p:ph type="title"/>
          </p:nvPr>
        </p:nvSpPr>
        <p:spPr>
          <a:xfrm>
            <a:off x="1270000" y="254000"/>
            <a:ext cx="10464800" cy="2438400"/>
          </a:xfrm>
          <a:prstGeom prst="rect">
            <a:avLst/>
          </a:prstGeom>
        </p:spPr>
        <p:txBody>
          <a:bodyPr/>
          <a:lstStyle/>
          <a:p>
            <a:r>
              <a:t>Java Server Pages : Exemple</a:t>
            </a:r>
          </a:p>
        </p:txBody>
      </p:sp>
      <p:sp>
        <p:nvSpPr>
          <p:cNvPr id="175" name="Shape 175"/>
          <p:cNvSpPr/>
          <p:nvPr/>
        </p:nvSpPr>
        <p:spPr>
          <a:xfrm>
            <a:off x="1841500" y="2692400"/>
            <a:ext cx="9321800" cy="6464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spcBef>
                <a:spcPts val="0"/>
              </a:spcBef>
              <a:defRPr sz="18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9193"/>
                </a:solidFill>
              </a:rPr>
              <a:t>&lt;</a:t>
            </a:r>
            <a:r>
              <a:t>html</a:t>
            </a:r>
            <a:r>
              <a:rPr>
                <a:solidFill>
                  <a:srgbClr val="009193"/>
                </a:solidFill>
              </a:rPr>
              <a:t>&gt;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9193"/>
                </a:solidFill>
              </a:rPr>
              <a:t>&lt;</a:t>
            </a:r>
            <a:r>
              <a:t>head</a:t>
            </a:r>
            <a:r>
              <a:rPr>
                <a:solidFill>
                  <a:srgbClr val="009193"/>
                </a:solidFill>
              </a:rPr>
              <a:t>&gt;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9193"/>
                </a:solidFill>
              </a:rPr>
              <a:t>&lt;</a:t>
            </a:r>
            <a:r>
              <a:rPr>
                <a:solidFill>
                  <a:srgbClr val="4E9192"/>
                </a:solidFill>
              </a:rPr>
              <a:t>title</a:t>
            </a:r>
            <a:r>
              <a:rPr>
                <a:solidFill>
                  <a:srgbClr val="009193"/>
                </a:solidFill>
              </a:rPr>
              <a:t>&gt;</a:t>
            </a:r>
            <a:r>
              <a:t>Sample Application JSP Page</a:t>
            </a:r>
            <a:r>
              <a:rPr>
                <a:solidFill>
                  <a:srgbClr val="009193"/>
                </a:solidFill>
              </a:rPr>
              <a:t>&lt;/</a:t>
            </a:r>
            <a:r>
              <a:rPr>
                <a:solidFill>
                  <a:srgbClr val="4E9192"/>
                </a:solidFill>
              </a:rPr>
              <a:t>title</a:t>
            </a:r>
            <a:r>
              <a:rPr>
                <a:solidFill>
                  <a:srgbClr val="009193"/>
                </a:solidFill>
              </a:rPr>
              <a:t>&gt;</a:t>
            </a:r>
          </a:p>
          <a:p>
            <a:pPr algn="l">
              <a:spcBef>
                <a:spcPts val="0"/>
              </a:spcBef>
              <a:defRPr sz="18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9193"/>
                </a:solidFill>
              </a:rPr>
              <a:t>&lt;/</a:t>
            </a:r>
            <a:r>
              <a:t>head</a:t>
            </a:r>
            <a:r>
              <a:rPr>
                <a:solidFill>
                  <a:srgbClr val="009193"/>
                </a:solidFill>
              </a:rPr>
              <a:t>&gt;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solidFill>
                  <a:srgbClr val="932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9193"/>
                </a:solidFill>
              </a:rPr>
              <a:t>&lt;</a:t>
            </a:r>
            <a:r>
              <a:rPr>
                <a:solidFill>
                  <a:srgbClr val="4E9192"/>
                </a:solidFill>
              </a:rPr>
              <a:t>body</a:t>
            </a:r>
            <a:r>
              <a:rPr>
                <a:solidFill>
                  <a:srgbClr val="000000"/>
                </a:solidFill>
              </a:rPr>
              <a:t> </a:t>
            </a:r>
            <a:r>
              <a:t>bgcolor</a:t>
            </a:r>
            <a:r>
              <a:rPr>
                <a:solidFill>
                  <a:srgbClr val="000000"/>
                </a:solidFill>
              </a:rPr>
              <a:t>=</a:t>
            </a:r>
            <a:r>
              <a:rPr>
                <a:solidFill>
                  <a:srgbClr val="3933FF"/>
                </a:solidFill>
              </a:rPr>
              <a:t>white</a:t>
            </a:r>
            <a:r>
              <a:rPr>
                <a:solidFill>
                  <a:srgbClr val="009193"/>
                </a:solidFill>
              </a:rPr>
              <a:t>&gt;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solidFill>
                  <a:srgbClr val="932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	</a:t>
            </a:r>
            <a:r>
              <a:rPr>
                <a:solidFill>
                  <a:srgbClr val="009193"/>
                </a:solidFill>
              </a:rPr>
              <a:t>&lt;</a:t>
            </a:r>
            <a:r>
              <a:rPr>
                <a:solidFill>
                  <a:srgbClr val="4E9192"/>
                </a:solidFill>
              </a:rPr>
              <a:t>table</a:t>
            </a:r>
            <a:r>
              <a:rPr>
                <a:solidFill>
                  <a:srgbClr val="000000"/>
                </a:solidFill>
              </a:rPr>
              <a:t> </a:t>
            </a:r>
            <a:r>
              <a:rPr u="sng"/>
              <a:t>border</a:t>
            </a:r>
            <a:r>
              <a:rPr>
                <a:solidFill>
                  <a:srgbClr val="000000"/>
                </a:solidFill>
              </a:rPr>
              <a:t>=</a:t>
            </a:r>
            <a:r>
              <a:rPr>
                <a:solidFill>
                  <a:srgbClr val="3933FF"/>
                </a:solidFill>
              </a:rPr>
              <a:t>"0"</a:t>
            </a:r>
            <a:r>
              <a:rPr>
                <a:solidFill>
                  <a:srgbClr val="009193"/>
                </a:solidFill>
              </a:rPr>
              <a:t>&gt;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		</a:t>
            </a:r>
            <a:r>
              <a:rPr>
                <a:solidFill>
                  <a:srgbClr val="009193"/>
                </a:solidFill>
              </a:rPr>
              <a:t>&lt;</a:t>
            </a:r>
            <a:r>
              <a:rPr>
                <a:solidFill>
                  <a:srgbClr val="4E9192"/>
                </a:solidFill>
              </a:rPr>
              <a:t>tr</a:t>
            </a:r>
            <a:r>
              <a:rPr>
                <a:solidFill>
                  <a:srgbClr val="009193"/>
                </a:solidFill>
              </a:rPr>
              <a:t>&gt;</a:t>
            </a: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			</a:t>
            </a:r>
            <a:r>
              <a:rPr>
                <a:solidFill>
                  <a:srgbClr val="009193"/>
                </a:solidFill>
              </a:rPr>
              <a:t>&lt;</a:t>
            </a:r>
            <a:r>
              <a:rPr>
                <a:solidFill>
                  <a:srgbClr val="4E9192"/>
                </a:solidFill>
              </a:rPr>
              <a:t>td</a:t>
            </a:r>
            <a:r>
              <a:rPr>
                <a:solidFill>
                  <a:srgbClr val="009193"/>
                </a:solidFill>
              </a:rPr>
              <a:t>&gt;</a:t>
            </a: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				</a:t>
            </a:r>
            <a:r>
              <a:rPr>
                <a:solidFill>
                  <a:srgbClr val="009193"/>
                </a:solidFill>
              </a:rPr>
              <a:t>&lt;</a:t>
            </a:r>
            <a:r>
              <a:rPr>
                <a:solidFill>
                  <a:srgbClr val="4E9192"/>
                </a:solidFill>
              </a:rPr>
              <a:t>h1</a:t>
            </a:r>
            <a:r>
              <a:rPr>
                <a:solidFill>
                  <a:srgbClr val="009193"/>
                </a:solidFill>
              </a:rPr>
              <a:t>&gt;</a:t>
            </a:r>
            <a:r>
              <a:rPr u="sng"/>
              <a:t>Ma</a:t>
            </a:r>
            <a:r>
              <a:t> </a:t>
            </a:r>
            <a:r>
              <a:rPr u="sng"/>
              <a:t>première</a:t>
            </a:r>
            <a:r>
              <a:t> page</a:t>
            </a:r>
            <a:r>
              <a:rPr>
                <a:solidFill>
                  <a:srgbClr val="009193"/>
                </a:solidFill>
              </a:rPr>
              <a:t>&lt;/</a:t>
            </a:r>
            <a:r>
              <a:rPr>
                <a:solidFill>
                  <a:srgbClr val="4E9192"/>
                </a:solidFill>
              </a:rPr>
              <a:t>h1</a:t>
            </a:r>
            <a:r>
              <a:rPr>
                <a:solidFill>
                  <a:srgbClr val="009193"/>
                </a:solidFill>
              </a:rPr>
              <a:t>&gt;</a:t>
            </a:r>
            <a:r>
              <a:t> </a:t>
            </a:r>
            <a:r>
              <a:rPr u="sng"/>
              <a:t>Ceci</a:t>
            </a:r>
            <a:r>
              <a:t> </a:t>
            </a:r>
            <a:r>
              <a:rPr u="sng"/>
              <a:t>est</a:t>
            </a:r>
            <a:r>
              <a:t> </a:t>
            </a:r>
            <a:r>
              <a:rPr u="sng"/>
              <a:t>un</a:t>
            </a:r>
            <a:r>
              <a:t> example</a:t>
            </a: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			</a:t>
            </a:r>
            <a:r>
              <a:rPr>
                <a:solidFill>
                  <a:srgbClr val="009193"/>
                </a:solidFill>
              </a:rPr>
              <a:t>&lt;/</a:t>
            </a:r>
            <a:r>
              <a:rPr>
                <a:solidFill>
                  <a:srgbClr val="4E9192"/>
                </a:solidFill>
              </a:rPr>
              <a:t>td</a:t>
            </a:r>
            <a:r>
              <a:rPr>
                <a:solidFill>
                  <a:srgbClr val="009193"/>
                </a:solidFill>
              </a:rPr>
              <a:t>&gt;</a:t>
            </a: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		</a:t>
            </a:r>
            <a:r>
              <a:rPr>
                <a:solidFill>
                  <a:srgbClr val="009193"/>
                </a:solidFill>
              </a:rPr>
              <a:t>&lt;/</a:t>
            </a:r>
            <a:r>
              <a:rPr>
                <a:solidFill>
                  <a:srgbClr val="4E9192"/>
                </a:solidFill>
              </a:rPr>
              <a:t>tr</a:t>
            </a:r>
            <a:r>
              <a:rPr>
                <a:solidFill>
                  <a:srgbClr val="009193"/>
                </a:solidFill>
              </a:rPr>
              <a:t>&gt;</a:t>
            </a:r>
          </a:p>
          <a:p>
            <a:pPr algn="l">
              <a:spcBef>
                <a:spcPts val="0"/>
              </a:spcBef>
              <a:defRPr sz="18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	</a:t>
            </a:r>
            <a:r>
              <a:rPr>
                <a:solidFill>
                  <a:srgbClr val="009193"/>
                </a:solidFill>
              </a:rPr>
              <a:t>&lt;/</a:t>
            </a:r>
            <a:r>
              <a:t>table</a:t>
            </a:r>
            <a:r>
              <a:rPr>
                <a:solidFill>
                  <a:srgbClr val="009193"/>
                </a:solidFill>
              </a:rPr>
              <a:t>&gt;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	</a:t>
            </a:r>
            <a:r>
              <a:rPr>
                <a:solidFill>
                  <a:srgbClr val="CC7450"/>
                </a:solidFill>
              </a:rPr>
              <a:t>&lt;%=</a:t>
            </a:r>
            <a:r>
              <a:rPr>
                <a:solidFill>
                  <a:srgbClr val="931A68"/>
                </a:solidFill>
              </a:rPr>
              <a:t>new</a:t>
            </a:r>
            <a:r>
              <a:t> String(</a:t>
            </a:r>
            <a:r>
              <a:rPr>
                <a:solidFill>
                  <a:srgbClr val="3933FF"/>
                </a:solidFill>
              </a:rPr>
              <a:t>"Hello!"</a:t>
            </a:r>
            <a:r>
              <a:t>)</a:t>
            </a:r>
            <a:r>
              <a:rPr>
                <a:solidFill>
                  <a:srgbClr val="CC7450"/>
                </a:solidFill>
              </a:rPr>
              <a:t>%&gt;</a:t>
            </a: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endParaRPr>
              <a:solidFill>
                <a:srgbClr val="CC7450"/>
              </a:solidFill>
            </a:endParaRPr>
          </a:p>
          <a:p>
            <a:pPr algn="l">
              <a:spcBef>
                <a:spcPts val="0"/>
              </a:spcBef>
              <a:defRPr sz="18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9193"/>
                </a:solidFill>
              </a:rPr>
              <a:t>&lt;/</a:t>
            </a:r>
            <a:r>
              <a:t>body</a:t>
            </a:r>
            <a:r>
              <a:rPr>
                <a:solidFill>
                  <a:srgbClr val="009193"/>
                </a:solidFill>
              </a:rPr>
              <a:t>&gt;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9193"/>
                </a:solidFill>
              </a:rPr>
              <a:t>&lt;/</a:t>
            </a:r>
            <a:r>
              <a:t>html</a:t>
            </a:r>
            <a:r>
              <a:rPr>
                <a:solidFill>
                  <a:srgbClr val="009193"/>
                </a:solidFill>
              </a:rPr>
              <a:t>&gt;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76" name="Shape 1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24</a:t>
            </a:fld>
            <a:endParaRPr/>
          </a:p>
        </p:txBody>
      </p:sp>
    </p:spTree>
  </p:cSld>
  <p:clrMapOvr>
    <a:masterClrMapping/>
  </p:clrMapOvr>
  <p:transition spd="slow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/>
          </p:cNvSpPr>
          <p:nvPr>
            <p:ph type="title"/>
          </p:nvPr>
        </p:nvSpPr>
        <p:spPr>
          <a:xfrm>
            <a:off x="1270000" y="254000"/>
            <a:ext cx="10464800" cy="2438400"/>
          </a:xfrm>
          <a:prstGeom prst="rect">
            <a:avLst/>
          </a:prstGeom>
        </p:spPr>
        <p:txBody>
          <a:bodyPr/>
          <a:lstStyle/>
          <a:p>
            <a:r>
              <a:t>Java Server Pages</a:t>
            </a:r>
          </a:p>
        </p:txBody>
      </p:sp>
      <p:sp>
        <p:nvSpPr>
          <p:cNvPr id="179" name="Shape 17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25</a:t>
            </a:fld>
            <a:endParaRPr/>
          </a:p>
        </p:txBody>
      </p:sp>
      <p:sp>
        <p:nvSpPr>
          <p:cNvPr id="180" name="Shape 180"/>
          <p:cNvSpPr/>
          <p:nvPr/>
        </p:nvSpPr>
        <p:spPr>
          <a:xfrm>
            <a:off x="1003300" y="2844799"/>
            <a:ext cx="10985500" cy="139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pPr>
            <a:r>
              <a:t>La jsp précédente produit la servlet suivante:</a:t>
            </a:r>
          </a:p>
          <a:p>
            <a:pPr defTabSz="584200">
              <a:spcBef>
                <a:spcPts val="0"/>
              </a:spcBef>
              <a:defRPr sz="2800">
                <a:latin typeface="+mn-lt"/>
                <a:ea typeface="+mn-ea"/>
                <a:cs typeface="+mn-cs"/>
                <a:sym typeface="Gill Sans"/>
              </a:defRPr>
            </a:pPr>
            <a:endParaRPr/>
          </a:p>
        </p:txBody>
      </p:sp>
      <p:sp>
        <p:nvSpPr>
          <p:cNvPr id="181" name="Shape 181"/>
          <p:cNvSpPr/>
          <p:nvPr/>
        </p:nvSpPr>
        <p:spPr>
          <a:xfrm>
            <a:off x="1003300" y="4187843"/>
            <a:ext cx="11226069" cy="45275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931A68"/>
                </a:solidFill>
              </a:rPr>
              <a:t>public</a:t>
            </a:r>
            <a:r>
              <a:t> </a:t>
            </a:r>
            <a:r>
              <a:rPr>
                <a:solidFill>
                  <a:srgbClr val="931A68"/>
                </a:solidFill>
              </a:rPr>
              <a:t>final</a:t>
            </a:r>
            <a:r>
              <a:t> </a:t>
            </a:r>
            <a:r>
              <a:rPr>
                <a:solidFill>
                  <a:srgbClr val="931A68"/>
                </a:solidFill>
              </a:rPr>
              <a:t>class</a:t>
            </a:r>
            <a:r>
              <a:t> hello_jsp </a:t>
            </a:r>
            <a:r>
              <a:rPr>
                <a:solidFill>
                  <a:srgbClr val="931A68"/>
                </a:solidFill>
              </a:rPr>
              <a:t>extends</a:t>
            </a:r>
            <a:r>
              <a:t> org.apache.jasper.runtime.HttpJspBase</a:t>
            </a: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    </a:t>
            </a:r>
            <a:r>
              <a:rPr>
                <a:solidFill>
                  <a:srgbClr val="931A68"/>
                </a:solidFill>
              </a:rPr>
              <a:t>implements</a:t>
            </a:r>
            <a:r>
              <a:t> org.apache.jasper.runtime.JspSourceDependent {</a:t>
            </a: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  </a:t>
            </a:r>
            <a:r>
              <a:rPr>
                <a:solidFill>
                  <a:srgbClr val="931A68"/>
                </a:solidFill>
              </a:rPr>
              <a:t>private</a:t>
            </a:r>
            <a:r>
              <a:t> </a:t>
            </a:r>
            <a:r>
              <a:rPr>
                <a:solidFill>
                  <a:srgbClr val="931A68"/>
                </a:solidFill>
              </a:rPr>
              <a:t>static</a:t>
            </a:r>
            <a:r>
              <a:t> </a:t>
            </a:r>
            <a:r>
              <a:rPr>
                <a:solidFill>
                  <a:srgbClr val="931A68"/>
                </a:solidFill>
              </a:rPr>
              <a:t>final</a:t>
            </a:r>
            <a:r>
              <a:t> JspFactory </a:t>
            </a:r>
            <a:r>
              <a:rPr>
                <a:solidFill>
                  <a:srgbClr val="0326CC"/>
                </a:solidFill>
              </a:rPr>
              <a:t>_jspxFactory</a:t>
            </a:r>
            <a:r>
              <a:t> = JspFactory.getDefaultFactory();</a:t>
            </a: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  </a:t>
            </a:r>
            <a:r>
              <a:rPr>
                <a:solidFill>
                  <a:srgbClr val="931A68"/>
                </a:solidFill>
              </a:rPr>
              <a:t>private</a:t>
            </a:r>
            <a:r>
              <a:t> </a:t>
            </a:r>
            <a:r>
              <a:rPr>
                <a:solidFill>
                  <a:srgbClr val="931A68"/>
                </a:solidFill>
              </a:rPr>
              <a:t>static</a:t>
            </a:r>
            <a:r>
              <a:t> java.util.List&lt;String&gt; </a:t>
            </a:r>
            <a:r>
              <a:rPr>
                <a:solidFill>
                  <a:srgbClr val="0326CC"/>
                </a:solidFill>
              </a:rPr>
              <a:t>_jspx_dependants</a:t>
            </a:r>
            <a:r>
              <a:t>;</a:t>
            </a: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  </a:t>
            </a:r>
            <a:r>
              <a:rPr>
                <a:solidFill>
                  <a:srgbClr val="931A68"/>
                </a:solidFill>
              </a:rPr>
              <a:t>private</a:t>
            </a:r>
            <a:r>
              <a:t> javax.el.ExpressionFactory </a:t>
            </a:r>
            <a:r>
              <a:rPr>
                <a:solidFill>
                  <a:srgbClr val="0326CC"/>
                </a:solidFill>
              </a:rPr>
              <a:t>_el_expressionfactory</a:t>
            </a:r>
            <a:r>
              <a:t>;</a:t>
            </a: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  </a:t>
            </a:r>
            <a:r>
              <a:rPr>
                <a:solidFill>
                  <a:srgbClr val="931A68"/>
                </a:solidFill>
              </a:rPr>
              <a:t>private</a:t>
            </a:r>
            <a:r>
              <a:t> org.apache.tomcat.InstanceManager </a:t>
            </a:r>
            <a:r>
              <a:rPr>
                <a:solidFill>
                  <a:srgbClr val="0326CC"/>
                </a:solidFill>
              </a:rPr>
              <a:t>_jsp_instancemanager</a:t>
            </a:r>
            <a:r>
              <a:t>;</a:t>
            </a: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  </a:t>
            </a:r>
            <a:r>
              <a:rPr>
                <a:solidFill>
                  <a:srgbClr val="931A68"/>
                </a:solidFill>
              </a:rPr>
              <a:t>public</a:t>
            </a:r>
            <a:r>
              <a:t> java.util.List&lt;String&gt; getDependants() </a:t>
            </a:r>
            <a:r>
              <a:rPr u="sng"/>
              <a:t>{</a:t>
            </a: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    </a:t>
            </a:r>
            <a:r>
              <a:rPr>
                <a:solidFill>
                  <a:srgbClr val="931A68"/>
                </a:solidFill>
              </a:rPr>
              <a:t>return</a:t>
            </a:r>
            <a:r>
              <a:t> _jspx_dependants;</a:t>
            </a: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  }</a:t>
            </a: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.......</a:t>
            </a:r>
          </a:p>
        </p:txBody>
      </p:sp>
    </p:spTree>
  </p:cSld>
  <p:clrMapOvr>
    <a:masterClrMapping/>
  </p:clrMapOvr>
  <p:transition spd="slow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Java Server Pages : Scriptlets</a:t>
            </a:r>
          </a:p>
        </p:txBody>
      </p:sp>
      <p:sp>
        <p:nvSpPr>
          <p:cNvPr id="184" name="Shape 184"/>
          <p:cNvSpPr>
            <a:spLocks noGrp="1"/>
          </p:cNvSpPr>
          <p:nvPr>
            <p:ph type="body" idx="1"/>
          </p:nvPr>
        </p:nvSpPr>
        <p:spPr>
          <a:xfrm>
            <a:off x="419100" y="1968500"/>
            <a:ext cx="12433300" cy="71755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2500">
                <a:latin typeface="Courier"/>
                <a:ea typeface="Courier"/>
                <a:cs typeface="Courier"/>
                <a:sym typeface="Courier"/>
              </a:defRPr>
            </a:pPr>
            <a:r>
              <a:t>&lt;% ..... %&gt;    représente du code java </a:t>
            </a:r>
          </a:p>
          <a:p>
            <a:pPr marL="0" lvl="1" indent="0">
              <a:buSzTx/>
              <a:buNone/>
              <a:defRPr sz="2500">
                <a:latin typeface="Courier"/>
                <a:ea typeface="Courier"/>
                <a:cs typeface="Courier"/>
                <a:sym typeface="Courier"/>
              </a:defRPr>
            </a:pPr>
            <a:r>
              <a:t>&lt;%if ( username != null &amp;&amp; username.length() &gt; 0 ) { %&gt;</a:t>
            </a:r>
          </a:p>
          <a:p>
            <a:pPr marL="0" indent="0">
              <a:buSzTx/>
              <a:buNone/>
              <a:defRPr sz="2500">
                <a:latin typeface="Courier"/>
                <a:ea typeface="Courier"/>
                <a:cs typeface="Courier"/>
                <a:sym typeface="Courier"/>
              </a:defRPr>
            </a:pPr>
            <a:r>
              <a:t>&lt;%= ..... %&gt;    valeur d’un “Java Bean” </a:t>
            </a:r>
          </a:p>
          <a:p>
            <a:pPr marL="0" lvl="1" indent="0">
              <a:buSzTx/>
              <a:buNone/>
              <a:defRPr sz="2500">
                <a:latin typeface="Courier"/>
                <a:ea typeface="Courier"/>
                <a:cs typeface="Courier"/>
                <a:sym typeface="Courier"/>
              </a:defRPr>
            </a:pPr>
            <a:r>
              <a:t>&lt;%= new java.util.Date() %&gt;</a:t>
            </a:r>
          </a:p>
          <a:p>
            <a:pPr marL="0" lvl="1" indent="0">
              <a:buSzTx/>
              <a:buNone/>
              <a:defRPr sz="2500">
                <a:latin typeface="Courier"/>
                <a:ea typeface="Courier"/>
                <a:cs typeface="Courier"/>
                <a:sym typeface="Courier"/>
              </a:defRPr>
            </a:pPr>
            <a:r>
              <a:t>&lt;% NameBean person = </a:t>
            </a:r>
          </a:p>
          <a:p>
            <a:pPr marL="0" lvl="1" indent="0">
              <a:buSzTx/>
              <a:buNone/>
              <a:defRPr sz="2500">
                <a:latin typeface="Courier"/>
                <a:ea typeface="Courier"/>
                <a:cs typeface="Courier"/>
                <a:sym typeface="Courier"/>
              </a:defRPr>
            </a:pPr>
            <a:r>
              <a:t>(NameBean)pageContext.findAttribute("customer"); %&gt;</a:t>
            </a:r>
          </a:p>
          <a:p>
            <a:pPr marL="0" lvl="1" indent="0">
              <a:buSzTx/>
              <a:buNone/>
              <a:defRPr sz="1200">
                <a:latin typeface="Courier"/>
                <a:ea typeface="Courier"/>
                <a:cs typeface="Courier"/>
                <a:sym typeface="Courier"/>
              </a:defRPr>
            </a:pPr>
            <a:endParaRPr/>
          </a:p>
          <a:p>
            <a:pPr marL="0" lvl="1" indent="0">
              <a:buSzTx/>
              <a:buNone/>
              <a:defRPr sz="1800">
                <a:latin typeface="Courier"/>
                <a:ea typeface="Courier"/>
                <a:cs typeface="Courier"/>
                <a:sym typeface="Courier"/>
              </a:defRPr>
            </a:pPr>
            <a:endParaRPr/>
          </a:p>
          <a:p>
            <a:pPr marL="0" indent="0">
              <a:buSzTx/>
              <a:buNone/>
              <a:defRPr sz="2500">
                <a:latin typeface="Courier"/>
                <a:ea typeface="Courier"/>
                <a:cs typeface="Courier"/>
                <a:sym typeface="Courier"/>
              </a:defRPr>
            </a:pPr>
            <a:r>
              <a:t>&lt;%! ..... %&gt;    représente une déclaration </a:t>
            </a:r>
          </a:p>
          <a:p>
            <a:pPr marL="0" lvl="1" indent="0">
              <a:buSzTx/>
              <a:buNone/>
              <a:defRPr sz="2500">
                <a:latin typeface="Courier"/>
                <a:ea typeface="Courier"/>
                <a:cs typeface="Courier"/>
                <a:sym typeface="Courier"/>
              </a:defRPr>
            </a:pPr>
            <a:r>
              <a:t>&lt;%! private int accessNb = 0 %</a:t>
            </a:r>
          </a:p>
        </p:txBody>
      </p:sp>
      <p:sp>
        <p:nvSpPr>
          <p:cNvPr id="185" name="Shape 18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26</a:t>
            </a:fld>
            <a:endParaRPr/>
          </a:p>
        </p:txBody>
      </p:sp>
    </p:spTree>
  </p:cSld>
  <p:clrMapOvr>
    <a:masterClrMapping/>
  </p:clrMapOvr>
  <p:transition spd="slow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>
            <a:spLocks noGrp="1"/>
          </p:cNvSpPr>
          <p:nvPr>
            <p:ph type="title"/>
          </p:nvPr>
        </p:nvSpPr>
        <p:spPr>
          <a:xfrm>
            <a:off x="609600" y="241300"/>
            <a:ext cx="11772900" cy="1587500"/>
          </a:xfrm>
          <a:prstGeom prst="rect">
            <a:avLst/>
          </a:prstGeom>
        </p:spPr>
        <p:txBody>
          <a:bodyPr/>
          <a:lstStyle/>
          <a:p>
            <a:r>
              <a:t>Java Server Pages : un premier formulaire</a:t>
            </a:r>
          </a:p>
        </p:txBody>
      </p:sp>
      <p:sp>
        <p:nvSpPr>
          <p:cNvPr id="188" name="Shape 18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27</a:t>
            </a:fld>
            <a:endParaRPr/>
          </a:p>
        </p:txBody>
      </p:sp>
      <p:sp>
        <p:nvSpPr>
          <p:cNvPr id="189" name="Shape 189"/>
          <p:cNvSpPr/>
          <p:nvPr/>
        </p:nvSpPr>
        <p:spPr>
          <a:xfrm>
            <a:off x="1473200" y="2590799"/>
            <a:ext cx="10058400" cy="568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spcBef>
                <a:spcPts val="0"/>
              </a:spcBef>
              <a:defRPr sz="160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9193"/>
                </a:solidFill>
              </a:rPr>
              <a:t>&lt;?</a:t>
            </a:r>
            <a:r>
              <a:rPr>
                <a:solidFill>
                  <a:srgbClr val="4E9192"/>
                </a:solidFill>
              </a:rPr>
              <a:t>xml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932192"/>
                </a:solidFill>
              </a:rPr>
              <a:t>version</a:t>
            </a:r>
            <a:r>
              <a:rPr>
                <a:solidFill>
                  <a:srgbClr val="000000"/>
                </a:solidFill>
              </a:rPr>
              <a:t>=</a:t>
            </a:r>
            <a:r>
              <a:t>"1.0"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932192"/>
                </a:solidFill>
              </a:rPr>
              <a:t>encoding</a:t>
            </a:r>
            <a:r>
              <a:rPr>
                <a:solidFill>
                  <a:srgbClr val="000000"/>
                </a:solidFill>
              </a:rPr>
              <a:t>=</a:t>
            </a:r>
            <a:r>
              <a:t>"ISO-8859-1"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009193"/>
                </a:solidFill>
              </a:rPr>
              <a:t>?&gt;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60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9193"/>
                </a:solidFill>
              </a:rPr>
              <a:t>&lt;</a:t>
            </a:r>
            <a:r>
              <a:rPr>
                <a:solidFill>
                  <a:srgbClr val="4E9192"/>
                </a:solidFill>
              </a:rPr>
              <a:t>jsp:root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932192"/>
                </a:solidFill>
              </a:rPr>
              <a:t>xmlns:jsp</a:t>
            </a:r>
            <a:r>
              <a:rPr>
                <a:solidFill>
                  <a:srgbClr val="000000"/>
                </a:solidFill>
              </a:rPr>
              <a:t>=</a:t>
            </a:r>
            <a:r>
              <a:t>"http://java.sun.com/JSP/Page"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932192"/>
                </a:solidFill>
              </a:rPr>
              <a:t>version</a:t>
            </a:r>
            <a:r>
              <a:rPr>
                <a:solidFill>
                  <a:srgbClr val="000000"/>
                </a:solidFill>
              </a:rPr>
              <a:t>=</a:t>
            </a:r>
            <a:r>
              <a:t>"2.0"</a:t>
            </a:r>
            <a:r>
              <a:rPr>
                <a:solidFill>
                  <a:srgbClr val="009193"/>
                </a:solidFill>
              </a:rPr>
              <a:t>&gt;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60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	</a:t>
            </a:r>
            <a:r>
              <a:rPr>
                <a:solidFill>
                  <a:srgbClr val="009193"/>
                </a:solidFill>
              </a:rPr>
              <a:t>&lt;</a:t>
            </a:r>
            <a:r>
              <a:rPr>
                <a:solidFill>
                  <a:srgbClr val="4E9192"/>
                </a:solidFill>
              </a:rPr>
              <a:t>jsp:directive.page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932192"/>
                </a:solidFill>
              </a:rPr>
              <a:t>contentType</a:t>
            </a:r>
            <a:r>
              <a:rPr>
                <a:solidFill>
                  <a:srgbClr val="000000"/>
                </a:solidFill>
              </a:rPr>
              <a:t>=</a:t>
            </a:r>
            <a:r>
              <a:t>"text/html; charset=ISO-8859-1"</a:t>
            </a:r>
            <a:r>
              <a:rPr>
                <a:solidFill>
                  <a:srgbClr val="000000"/>
                </a:solidFill>
              </a:rPr>
              <a:t> </a:t>
            </a:r>
          </a:p>
          <a:p>
            <a:pPr algn="l">
              <a:spcBef>
                <a:spcPts val="0"/>
              </a:spcBef>
              <a:defRPr sz="1600">
                <a:solidFill>
                  <a:srgbClr val="932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		</a:t>
            </a:r>
            <a:r>
              <a:t>pageEncoding</a:t>
            </a:r>
            <a:r>
              <a:rPr>
                <a:solidFill>
                  <a:srgbClr val="000000"/>
                </a:solidFill>
              </a:rPr>
              <a:t>=</a:t>
            </a:r>
            <a:r>
              <a:rPr>
                <a:solidFill>
                  <a:srgbClr val="3933FF"/>
                </a:solidFill>
              </a:rPr>
              <a:t>"ISO-8859-1"</a:t>
            </a:r>
            <a:r>
              <a:rPr>
                <a:solidFill>
                  <a:srgbClr val="000000"/>
                </a:solidFill>
              </a:rPr>
              <a:t> </a:t>
            </a:r>
            <a:r>
              <a:t>session</a:t>
            </a:r>
            <a:r>
              <a:rPr>
                <a:solidFill>
                  <a:srgbClr val="000000"/>
                </a:solidFill>
              </a:rPr>
              <a:t>=</a:t>
            </a:r>
            <a:r>
              <a:rPr>
                <a:solidFill>
                  <a:srgbClr val="3933FF"/>
                </a:solidFill>
              </a:rPr>
              <a:t>"false"</a:t>
            </a:r>
            <a:r>
              <a:rPr>
                <a:solidFill>
                  <a:srgbClr val="009193"/>
                </a:solidFill>
              </a:rPr>
              <a:t>/&gt;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600">
                <a:solidFill>
                  <a:srgbClr val="932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	</a:t>
            </a:r>
            <a:r>
              <a:rPr>
                <a:solidFill>
                  <a:srgbClr val="009193"/>
                </a:solidFill>
              </a:rPr>
              <a:t>&lt;</a:t>
            </a:r>
            <a:r>
              <a:rPr>
                <a:solidFill>
                  <a:srgbClr val="4E9192"/>
                </a:solidFill>
              </a:rPr>
              <a:t>jsp:output</a:t>
            </a:r>
            <a:r>
              <a:rPr>
                <a:solidFill>
                  <a:srgbClr val="000000"/>
                </a:solidFill>
              </a:rPr>
              <a:t> </a:t>
            </a:r>
            <a:r>
              <a:t>doctype-root-element</a:t>
            </a:r>
            <a:r>
              <a:rPr>
                <a:solidFill>
                  <a:srgbClr val="000000"/>
                </a:solidFill>
              </a:rPr>
              <a:t>=</a:t>
            </a:r>
            <a:r>
              <a:rPr>
                <a:solidFill>
                  <a:srgbClr val="3933FF"/>
                </a:solidFill>
              </a:rPr>
              <a:t>"html"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60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		</a:t>
            </a:r>
            <a:r>
              <a:rPr>
                <a:solidFill>
                  <a:srgbClr val="932192"/>
                </a:solidFill>
              </a:rPr>
              <a:t>doctype-public</a:t>
            </a:r>
            <a:r>
              <a:rPr>
                <a:solidFill>
                  <a:srgbClr val="000000"/>
                </a:solidFill>
              </a:rPr>
              <a:t>=</a:t>
            </a:r>
            <a:r>
              <a:t>"-//W3C//DTD XHTML 1.0 Transitional//EN"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60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		</a:t>
            </a:r>
            <a:r>
              <a:rPr>
                <a:solidFill>
                  <a:srgbClr val="932192"/>
                </a:solidFill>
              </a:rPr>
              <a:t>doctype-system</a:t>
            </a:r>
            <a:r>
              <a:rPr>
                <a:solidFill>
                  <a:srgbClr val="000000"/>
                </a:solidFill>
              </a:rPr>
              <a:t>=</a:t>
            </a:r>
            <a:r>
              <a:t>"http://www.w3.org/TR/xhtml1/DTD/xhtml1-transitional.dtd"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600">
                <a:solidFill>
                  <a:srgbClr val="932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		</a:t>
            </a:r>
            <a:r>
              <a:t>omit-xml-declaration</a:t>
            </a:r>
            <a:r>
              <a:rPr>
                <a:solidFill>
                  <a:srgbClr val="000000"/>
                </a:solidFill>
              </a:rPr>
              <a:t>=</a:t>
            </a:r>
            <a:r>
              <a:rPr>
                <a:solidFill>
                  <a:srgbClr val="3933FF"/>
                </a:solidFill>
              </a:rPr>
              <a:t>"true"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009193"/>
                </a:solidFill>
              </a:rPr>
              <a:t>/&gt;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60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9193"/>
                </a:solidFill>
              </a:rPr>
              <a:t>&lt;</a:t>
            </a:r>
            <a:r>
              <a:rPr>
                <a:solidFill>
                  <a:srgbClr val="4E9192"/>
                </a:solidFill>
              </a:rPr>
              <a:t>html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932192"/>
                </a:solidFill>
              </a:rPr>
              <a:t>xmlns</a:t>
            </a:r>
            <a:r>
              <a:rPr>
                <a:solidFill>
                  <a:srgbClr val="000000"/>
                </a:solidFill>
              </a:rPr>
              <a:t>=</a:t>
            </a:r>
            <a:r>
              <a:t>"http://www.w3.org/1999/xhtml"</a:t>
            </a:r>
            <a:r>
              <a:rPr>
                <a:solidFill>
                  <a:srgbClr val="009193"/>
                </a:solidFill>
              </a:rPr>
              <a:t>&gt;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6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9193"/>
                </a:solidFill>
              </a:rPr>
              <a:t>&lt;</a:t>
            </a:r>
            <a:r>
              <a:t>head</a:t>
            </a:r>
            <a:r>
              <a:rPr>
                <a:solidFill>
                  <a:srgbClr val="009193"/>
                </a:solidFill>
              </a:rPr>
              <a:t>&gt;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6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9193"/>
                </a:solidFill>
              </a:rPr>
              <a:t>&lt;</a:t>
            </a:r>
            <a:r>
              <a:rPr>
                <a:solidFill>
                  <a:srgbClr val="4E9192"/>
                </a:solidFill>
              </a:rPr>
              <a:t>title</a:t>
            </a:r>
            <a:r>
              <a:rPr>
                <a:solidFill>
                  <a:srgbClr val="009193"/>
                </a:solidFill>
              </a:rPr>
              <a:t>&gt;</a:t>
            </a:r>
            <a:r>
              <a:t>Insert title here</a:t>
            </a:r>
            <a:r>
              <a:rPr>
                <a:solidFill>
                  <a:srgbClr val="009193"/>
                </a:solidFill>
              </a:rPr>
              <a:t>&lt;/</a:t>
            </a:r>
            <a:r>
              <a:rPr>
                <a:solidFill>
                  <a:srgbClr val="4E9192"/>
                </a:solidFill>
              </a:rPr>
              <a:t>title</a:t>
            </a:r>
            <a:r>
              <a:rPr>
                <a:solidFill>
                  <a:srgbClr val="009193"/>
                </a:solidFill>
              </a:rPr>
              <a:t>&gt;</a:t>
            </a:r>
          </a:p>
          <a:p>
            <a:pPr algn="l">
              <a:spcBef>
                <a:spcPts val="0"/>
              </a:spcBef>
              <a:defRPr sz="16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9193"/>
                </a:solidFill>
              </a:rPr>
              <a:t>&lt;/</a:t>
            </a:r>
            <a:r>
              <a:t>head</a:t>
            </a:r>
            <a:r>
              <a:rPr>
                <a:solidFill>
                  <a:srgbClr val="009193"/>
                </a:solidFill>
              </a:rPr>
              <a:t>&gt;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6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9193"/>
                </a:solidFill>
              </a:rPr>
              <a:t>&lt;</a:t>
            </a:r>
            <a:r>
              <a:t>body</a:t>
            </a:r>
            <a:r>
              <a:rPr>
                <a:solidFill>
                  <a:srgbClr val="009193"/>
                </a:solidFill>
              </a:rPr>
              <a:t>&gt;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600">
                <a:solidFill>
                  <a:srgbClr val="932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	</a:t>
            </a:r>
            <a:r>
              <a:rPr>
                <a:solidFill>
                  <a:srgbClr val="009193"/>
                </a:solidFill>
              </a:rPr>
              <a:t>&lt;</a:t>
            </a:r>
            <a:r>
              <a:rPr>
                <a:solidFill>
                  <a:srgbClr val="4E9192"/>
                </a:solidFill>
              </a:rPr>
              <a:t>form</a:t>
            </a:r>
            <a:r>
              <a:rPr>
                <a:solidFill>
                  <a:srgbClr val="000000"/>
                </a:solidFill>
              </a:rPr>
              <a:t> </a:t>
            </a:r>
            <a:r>
              <a:t>method</a:t>
            </a:r>
            <a:r>
              <a:rPr>
                <a:solidFill>
                  <a:srgbClr val="000000"/>
                </a:solidFill>
              </a:rPr>
              <a:t>=</a:t>
            </a:r>
            <a:r>
              <a:rPr>
                <a:solidFill>
                  <a:srgbClr val="3933FF"/>
                </a:solidFill>
              </a:rPr>
              <a:t>"get"</a:t>
            </a:r>
            <a:r>
              <a:rPr>
                <a:solidFill>
                  <a:srgbClr val="000000"/>
                </a:solidFill>
              </a:rPr>
              <a:t> </a:t>
            </a:r>
            <a:r>
              <a:t>action</a:t>
            </a:r>
            <a:r>
              <a:rPr>
                <a:solidFill>
                  <a:srgbClr val="000000"/>
                </a:solidFill>
              </a:rPr>
              <a:t>=</a:t>
            </a:r>
            <a:r>
              <a:rPr>
                <a:solidFill>
                  <a:srgbClr val="3933FF"/>
                </a:solidFill>
              </a:rPr>
              <a:t>"my"</a:t>
            </a:r>
            <a:r>
              <a:rPr>
                <a:solidFill>
                  <a:srgbClr val="009193"/>
                </a:solidFill>
              </a:rPr>
              <a:t>&gt;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60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		</a:t>
            </a:r>
            <a:r>
              <a:rPr>
                <a:solidFill>
                  <a:srgbClr val="009193"/>
                </a:solidFill>
              </a:rPr>
              <a:t>&lt;</a:t>
            </a:r>
            <a:r>
              <a:rPr>
                <a:solidFill>
                  <a:srgbClr val="4E9192"/>
                </a:solidFill>
              </a:rPr>
              <a:t>INPUT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932192"/>
                </a:solidFill>
              </a:rPr>
              <a:t>type</a:t>
            </a:r>
            <a:r>
              <a:rPr>
                <a:solidFill>
                  <a:srgbClr val="000000"/>
                </a:solidFill>
              </a:rPr>
              <a:t>=</a:t>
            </a:r>
            <a:r>
              <a:t>"text"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932192"/>
                </a:solidFill>
              </a:rPr>
              <a:t>name</a:t>
            </a:r>
            <a:r>
              <a:rPr>
                <a:solidFill>
                  <a:srgbClr val="000000"/>
                </a:solidFill>
              </a:rPr>
              <a:t>=</a:t>
            </a:r>
            <a:r>
              <a:t>"first"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932192"/>
                </a:solidFill>
              </a:rPr>
              <a:t>id</a:t>
            </a:r>
            <a:r>
              <a:rPr>
                <a:solidFill>
                  <a:srgbClr val="000000"/>
                </a:solidFill>
              </a:rPr>
              <a:t>=</a:t>
            </a:r>
            <a:r>
              <a:t>"first"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009193"/>
                </a:solidFill>
              </a:rPr>
              <a:t>/&gt;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60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		</a:t>
            </a:r>
            <a:r>
              <a:rPr>
                <a:solidFill>
                  <a:srgbClr val="009193"/>
                </a:solidFill>
              </a:rPr>
              <a:t>&lt;</a:t>
            </a:r>
            <a:r>
              <a:rPr>
                <a:solidFill>
                  <a:srgbClr val="4E9192"/>
                </a:solidFill>
              </a:rPr>
              <a:t>INPUT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932192"/>
                </a:solidFill>
              </a:rPr>
              <a:t>type</a:t>
            </a:r>
            <a:r>
              <a:rPr>
                <a:solidFill>
                  <a:srgbClr val="000000"/>
                </a:solidFill>
              </a:rPr>
              <a:t>=</a:t>
            </a:r>
            <a:r>
              <a:t>"text"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932192"/>
                </a:solidFill>
              </a:rPr>
              <a:t>name</a:t>
            </a:r>
            <a:r>
              <a:rPr>
                <a:solidFill>
                  <a:srgbClr val="000000"/>
                </a:solidFill>
              </a:rPr>
              <a:t>=</a:t>
            </a:r>
            <a:r>
              <a:t>"second"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932192"/>
                </a:solidFill>
              </a:rPr>
              <a:t>id</a:t>
            </a:r>
            <a:r>
              <a:rPr>
                <a:solidFill>
                  <a:srgbClr val="000000"/>
                </a:solidFill>
              </a:rPr>
              <a:t>=</a:t>
            </a:r>
            <a:r>
              <a:t>"second"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009193"/>
                </a:solidFill>
              </a:rPr>
              <a:t>/&gt;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60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		</a:t>
            </a:r>
            <a:r>
              <a:rPr>
                <a:solidFill>
                  <a:srgbClr val="009193"/>
                </a:solidFill>
              </a:rPr>
              <a:t>&lt;</a:t>
            </a:r>
            <a:r>
              <a:rPr>
                <a:solidFill>
                  <a:srgbClr val="4E9192"/>
                </a:solidFill>
              </a:rPr>
              <a:t>INPUT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932192"/>
                </a:solidFill>
              </a:rPr>
              <a:t>type</a:t>
            </a:r>
            <a:r>
              <a:rPr>
                <a:solidFill>
                  <a:srgbClr val="000000"/>
                </a:solidFill>
              </a:rPr>
              <a:t>=</a:t>
            </a:r>
            <a:r>
              <a:t>"submit"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932192"/>
                </a:solidFill>
              </a:rPr>
              <a:t>name</a:t>
            </a:r>
            <a:r>
              <a:rPr>
                <a:solidFill>
                  <a:srgbClr val="000000"/>
                </a:solidFill>
              </a:rPr>
              <a:t>=</a:t>
            </a:r>
            <a:r>
              <a:t>"compute"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932192"/>
                </a:solidFill>
              </a:rPr>
              <a:t>title</a:t>
            </a:r>
            <a:r>
              <a:rPr>
                <a:solidFill>
                  <a:srgbClr val="000000"/>
                </a:solidFill>
              </a:rPr>
              <a:t>=</a:t>
            </a:r>
            <a:r>
              <a:t>"compute"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932192"/>
                </a:solidFill>
              </a:rPr>
              <a:t>value</a:t>
            </a:r>
            <a:r>
              <a:rPr>
                <a:solidFill>
                  <a:srgbClr val="000000"/>
                </a:solidFill>
              </a:rPr>
              <a:t>=</a:t>
            </a:r>
            <a:r>
              <a:t>"compute"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009193"/>
                </a:solidFill>
              </a:rPr>
              <a:t>/&gt;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6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	</a:t>
            </a:r>
            <a:r>
              <a:rPr>
                <a:solidFill>
                  <a:srgbClr val="009193"/>
                </a:solidFill>
              </a:rPr>
              <a:t>&lt;/</a:t>
            </a:r>
            <a:r>
              <a:t>form</a:t>
            </a:r>
            <a:r>
              <a:rPr>
                <a:solidFill>
                  <a:srgbClr val="009193"/>
                </a:solidFill>
              </a:rPr>
              <a:t>&gt;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6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9193"/>
                </a:solidFill>
              </a:rPr>
              <a:t>&lt;/</a:t>
            </a:r>
            <a:r>
              <a:t>body</a:t>
            </a:r>
            <a:r>
              <a:rPr>
                <a:solidFill>
                  <a:srgbClr val="009193"/>
                </a:solidFill>
              </a:rPr>
              <a:t>&gt;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6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9193"/>
                </a:solidFill>
              </a:rPr>
              <a:t>&lt;/</a:t>
            </a:r>
            <a:r>
              <a:t>html</a:t>
            </a:r>
            <a:r>
              <a:rPr>
                <a:solidFill>
                  <a:srgbClr val="009193"/>
                </a:solidFill>
              </a:rPr>
              <a:t>&gt;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6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9193"/>
                </a:solidFill>
              </a:rPr>
              <a:t>&lt;/</a:t>
            </a:r>
            <a:r>
              <a:t>jsp:root</a:t>
            </a:r>
            <a:r>
              <a:rPr>
                <a:solidFill>
                  <a:srgbClr val="009193"/>
                </a:solidFill>
              </a:rPr>
              <a:t>&gt;</a:t>
            </a:r>
          </a:p>
        </p:txBody>
      </p:sp>
    </p:spTree>
  </p:cSld>
  <p:clrMapOvr>
    <a:masterClrMapping/>
  </p:clrMapOvr>
  <p:transition spd="slow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/>
          </p:cNvSpPr>
          <p:nvPr>
            <p:ph type="title"/>
          </p:nvPr>
        </p:nvSpPr>
        <p:spPr>
          <a:xfrm>
            <a:off x="431800" y="254000"/>
            <a:ext cx="12153900" cy="1587500"/>
          </a:xfrm>
          <a:prstGeom prst="rect">
            <a:avLst/>
          </a:prstGeom>
        </p:spPr>
        <p:txBody>
          <a:bodyPr/>
          <a:lstStyle/>
          <a:p>
            <a:r>
              <a:t>Java Server Pages : un premier formulaire</a:t>
            </a:r>
          </a:p>
          <a:p>
            <a:r>
              <a:t>... et sa servlet</a:t>
            </a:r>
          </a:p>
        </p:txBody>
      </p:sp>
      <p:sp>
        <p:nvSpPr>
          <p:cNvPr id="192" name="Shape 19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28</a:t>
            </a:fld>
            <a:endParaRPr/>
          </a:p>
        </p:txBody>
      </p:sp>
      <p:sp>
        <p:nvSpPr>
          <p:cNvPr id="193" name="Shape 193"/>
          <p:cNvSpPr/>
          <p:nvPr/>
        </p:nvSpPr>
        <p:spPr>
          <a:xfrm>
            <a:off x="787400" y="2486043"/>
            <a:ext cx="11518900" cy="61150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spcBef>
                <a:spcPts val="0"/>
              </a:spcBef>
              <a:defRPr sz="1800">
                <a:solidFill>
                  <a:srgbClr val="4F76CB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/**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solidFill>
                  <a:srgbClr val="4F76CB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* Servlet implementation class MyFirstServlet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solidFill>
                  <a:srgbClr val="4F76CB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*/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777777"/>
                </a:solidFill>
              </a:rPr>
              <a:t>@</a:t>
            </a:r>
            <a:r>
              <a:t>WebServlet(name=</a:t>
            </a:r>
            <a:r>
              <a:rPr>
                <a:solidFill>
                  <a:srgbClr val="3933FF"/>
                </a:solidFill>
              </a:rPr>
              <a:t>"MyFirstServlet"</a:t>
            </a:r>
            <a:r>
              <a:t>, urlPatterns=</a:t>
            </a:r>
            <a:r>
              <a:rPr>
                <a:solidFill>
                  <a:srgbClr val="3933FF"/>
                </a:solidFill>
              </a:rPr>
              <a:t>"/my"</a:t>
            </a:r>
            <a:r>
              <a:t>)</a:t>
            </a:r>
          </a:p>
          <a:p>
            <a:pPr algn="l">
              <a:spcBef>
                <a:spcPts val="0"/>
              </a:spcBef>
              <a:defRPr sz="1800" u="sng">
                <a:latin typeface="Monaco"/>
                <a:ea typeface="Monaco"/>
                <a:cs typeface="Monaco"/>
                <a:sym typeface="Monaco"/>
              </a:defRPr>
            </a:pPr>
            <a:r>
              <a:rPr u="none">
                <a:solidFill>
                  <a:srgbClr val="931A68"/>
                </a:solidFill>
              </a:rPr>
              <a:t>public</a:t>
            </a:r>
            <a:r>
              <a:rPr u="none"/>
              <a:t> </a:t>
            </a:r>
            <a:r>
              <a:rPr u="none">
                <a:solidFill>
                  <a:srgbClr val="931A68"/>
                </a:solidFill>
              </a:rPr>
              <a:t>class</a:t>
            </a:r>
            <a:r>
              <a:rPr u="none"/>
              <a:t> MyFirstServlet </a:t>
            </a:r>
            <a:r>
              <a:rPr u="none">
                <a:solidFill>
                  <a:srgbClr val="931A68"/>
                </a:solidFill>
              </a:rPr>
              <a:t>extends</a:t>
            </a:r>
            <a:r>
              <a:rPr u="none"/>
              <a:t> HttpServlet {</a:t>
            </a:r>
          </a:p>
          <a:p>
            <a:pPr algn="l">
              <a:spcBef>
                <a:spcPts val="0"/>
              </a:spcBef>
              <a:defRPr sz="1800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rPr>
                <a:solidFill>
                  <a:srgbClr val="931A68"/>
                </a:solidFill>
              </a:rPr>
              <a:t>private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931A68"/>
                </a:solidFill>
              </a:rPr>
              <a:t>static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931A68"/>
                </a:solidFill>
              </a:rPr>
              <a:t>final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931A68"/>
                </a:solidFill>
              </a:rPr>
              <a:t>long</a:t>
            </a:r>
            <a:r>
              <a:rPr>
                <a:solidFill>
                  <a:srgbClr val="000000"/>
                </a:solidFill>
              </a:rPr>
              <a:t> </a:t>
            </a:r>
            <a:r>
              <a:t>serialVersionUID</a:t>
            </a:r>
            <a:r>
              <a:rPr>
                <a:solidFill>
                  <a:srgbClr val="000000"/>
                </a:solidFill>
              </a:rPr>
              <a:t> = 1L;</a:t>
            </a: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    </a:t>
            </a:r>
            <a:r>
              <a:rPr>
                <a:solidFill>
                  <a:srgbClr val="931A68"/>
                </a:solidFill>
              </a:rPr>
              <a:t>protected</a:t>
            </a:r>
            <a:r>
              <a:t> </a:t>
            </a:r>
            <a:r>
              <a:rPr>
                <a:solidFill>
                  <a:srgbClr val="931A68"/>
                </a:solidFill>
              </a:rPr>
              <a:t>void</a:t>
            </a:r>
            <a:r>
              <a:t> doGet(HttpServletRequest request, HttpServletResponse response) </a:t>
            </a:r>
          </a:p>
          <a:p>
            <a:pPr lvl="5" indent="1143000"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931A68"/>
                </a:solidFill>
              </a:rPr>
              <a:t>throws</a:t>
            </a:r>
            <a:r>
              <a:t> ServletException, IOException {</a:t>
            </a: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        response.getOutputStream().print(computeResult(request));</a:t>
            </a: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    }</a:t>
            </a: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    </a:t>
            </a:r>
            <a:r>
              <a:rPr>
                <a:solidFill>
                  <a:srgbClr val="931A68"/>
                </a:solidFill>
              </a:rPr>
              <a:t>protected</a:t>
            </a:r>
            <a:r>
              <a:t> </a:t>
            </a:r>
            <a:r>
              <a:rPr>
                <a:solidFill>
                  <a:srgbClr val="931A68"/>
                </a:solidFill>
              </a:rPr>
              <a:t>void</a:t>
            </a:r>
            <a:r>
              <a:t> doPost(</a:t>
            </a:r>
            <a:r>
              <a:rPr u="sng"/>
              <a:t>HttpServletRequest</a:t>
            </a:r>
            <a:r>
              <a:t> request, HttpServletResponse response) </a:t>
            </a:r>
          </a:p>
          <a:p>
            <a:pPr lvl="5" indent="1143000"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931A68"/>
                </a:solidFill>
              </a:rPr>
              <a:t>throws</a:t>
            </a:r>
            <a:r>
              <a:t> ServletException, IOException {</a:t>
            </a: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        response.getOutputStream().print(computeResult(request));</a:t>
            </a: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        </a:t>
            </a: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    }</a:t>
            </a: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}</a:t>
            </a:r>
          </a:p>
        </p:txBody>
      </p:sp>
    </p:spTree>
  </p:cSld>
  <p:clrMapOvr>
    <a:masterClrMapping/>
  </p:clrMapOvr>
  <p:transition spd="slow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29</a:t>
            </a:fld>
            <a:endParaRPr/>
          </a:p>
        </p:txBody>
      </p:sp>
      <p:sp>
        <p:nvSpPr>
          <p:cNvPr id="196" name="Shape 19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5600"/>
            </a:pPr>
            <a:r>
              <a:rPr sz="3700">
                <a:latin typeface="Times"/>
                <a:ea typeface="Times"/>
                <a:cs typeface="Times"/>
                <a:sym typeface="Times"/>
              </a:rPr>
              <a:t>&lt;jsp:forward page=”result.jsp</a:t>
            </a:r>
            <a:r>
              <a:rPr sz="3200">
                <a:latin typeface="Times"/>
                <a:ea typeface="Times"/>
                <a:cs typeface="Times"/>
                <a:sym typeface="Times"/>
              </a:rPr>
              <a:t>” /&gt;</a:t>
            </a:r>
          </a:p>
          <a:p>
            <a:pPr marL="0" lvl="3" indent="1651000">
              <a:buSzTx/>
              <a:buNone/>
              <a:defRPr sz="5600" b="1"/>
            </a:pPr>
            <a:r>
              <a:rPr sz="3200">
                <a:latin typeface="Times"/>
                <a:ea typeface="Times"/>
                <a:cs typeface="Times"/>
                <a:sym typeface="Times"/>
              </a:rPr>
              <a:t>transfère interne au serveur</a:t>
            </a:r>
          </a:p>
          <a:p>
            <a:pPr marL="0" lvl="1" indent="0">
              <a:buSzTx/>
              <a:buNone/>
              <a:defRPr sz="5600"/>
            </a:pPr>
            <a:endParaRPr sz="3200">
              <a:latin typeface="Times"/>
              <a:ea typeface="Times"/>
              <a:cs typeface="Times"/>
              <a:sym typeface="Times"/>
            </a:endParaRPr>
          </a:p>
          <a:p>
            <a:pPr marL="0" indent="0">
              <a:buSzTx/>
              <a:buNone/>
              <a:defRPr sz="5600"/>
            </a:pPr>
            <a:r>
              <a:rPr sz="3700">
                <a:latin typeface="Times"/>
                <a:ea typeface="Times"/>
                <a:cs typeface="Times"/>
                <a:sym typeface="Times"/>
              </a:rPr>
              <a:t>&lt;jsp:redirect page=”result.jsp</a:t>
            </a:r>
            <a:r>
              <a:rPr sz="3200">
                <a:latin typeface="Times"/>
                <a:ea typeface="Times"/>
                <a:cs typeface="Times"/>
                <a:sym typeface="Times"/>
              </a:rPr>
              <a:t>” /&gt;</a:t>
            </a:r>
          </a:p>
          <a:p>
            <a:pPr marL="0" lvl="3" indent="1651000">
              <a:buSzTx/>
              <a:buNone/>
              <a:defRPr sz="5600" b="1"/>
            </a:pPr>
            <a:r>
              <a:rPr sz="3200">
                <a:latin typeface="Times"/>
                <a:ea typeface="Times"/>
                <a:cs typeface="Times"/>
                <a:sym typeface="Times"/>
              </a:rPr>
              <a:t>transfère externe passant par le navigateur</a:t>
            </a:r>
          </a:p>
        </p:txBody>
      </p:sp>
      <p:sp>
        <p:nvSpPr>
          <p:cNvPr id="197" name="Shape 19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Java Server Pages : Enchainer les pages</a:t>
            </a:r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sp>
        <p:nvSpPr>
          <p:cNvPr id="68" name="Shape 68"/>
          <p:cNvSpPr/>
          <p:nvPr/>
        </p:nvSpPr>
        <p:spPr>
          <a:xfrm>
            <a:off x="10007600" y="3873500"/>
            <a:ext cx="1930400" cy="1270000"/>
          </a:xfrm>
          <a:prstGeom prst="roundRect">
            <a:avLst>
              <a:gd name="adj" fmla="val 15000"/>
            </a:avLst>
          </a:pr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 defTabSz="584200">
              <a:spcBef>
                <a:spcPts val="0"/>
              </a:spcBef>
              <a:defRPr sz="30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Wildfly</a:t>
            </a:r>
          </a:p>
        </p:txBody>
      </p:sp>
      <p:sp>
        <p:nvSpPr>
          <p:cNvPr id="69" name="Shape 69"/>
          <p:cNvSpPr/>
          <p:nvPr/>
        </p:nvSpPr>
        <p:spPr>
          <a:xfrm>
            <a:off x="10007600" y="2451100"/>
            <a:ext cx="1930400" cy="1270000"/>
          </a:xfrm>
          <a:prstGeom prst="roundRect">
            <a:avLst>
              <a:gd name="adj" fmla="val 15000"/>
            </a:avLst>
          </a:pr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 defTabSz="584200">
              <a:spcBef>
                <a:spcPts val="0"/>
              </a:spcBef>
              <a:defRPr sz="30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MySql</a:t>
            </a:r>
          </a:p>
        </p:txBody>
      </p:sp>
      <p:sp>
        <p:nvSpPr>
          <p:cNvPr id="70" name="Shape 70"/>
          <p:cNvSpPr/>
          <p:nvPr/>
        </p:nvSpPr>
        <p:spPr>
          <a:xfrm>
            <a:off x="7099300" y="2451100"/>
            <a:ext cx="2705100" cy="1270000"/>
          </a:xfrm>
          <a:prstGeom prst="roundRect">
            <a:avLst>
              <a:gd name="adj" fmla="val 15000"/>
            </a:avLst>
          </a:pr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/>
          <a:p>
            <a:pPr defTabSz="584200">
              <a:spcBef>
                <a:spcPts val="0"/>
              </a:spcBef>
              <a:defRPr sz="3000">
                <a:latin typeface="+mn-lt"/>
                <a:ea typeface="+mn-ea"/>
                <a:cs typeface="+mn-cs"/>
                <a:sym typeface="Gill Sans"/>
              </a:defRPr>
            </a:pPr>
            <a:r>
              <a:t>Git</a:t>
            </a:r>
          </a:p>
          <a:p>
            <a:pPr defTabSz="584200">
              <a:spcBef>
                <a:spcPts val="0"/>
              </a:spcBef>
              <a:defRPr sz="3000">
                <a:latin typeface="+mn-lt"/>
                <a:ea typeface="+mn-ea"/>
                <a:cs typeface="+mn-cs"/>
                <a:sym typeface="Gill Sans"/>
              </a:defRPr>
            </a:pPr>
            <a:r>
              <a:t>Server</a:t>
            </a:r>
          </a:p>
        </p:txBody>
      </p:sp>
      <p:sp>
        <p:nvSpPr>
          <p:cNvPr id="71" name="Shape 71"/>
          <p:cNvSpPr/>
          <p:nvPr/>
        </p:nvSpPr>
        <p:spPr>
          <a:xfrm>
            <a:off x="7099300" y="1016000"/>
            <a:ext cx="4838700" cy="1270000"/>
          </a:xfrm>
          <a:prstGeom prst="roundRect">
            <a:avLst>
              <a:gd name="adj" fmla="val 15000"/>
            </a:avLst>
          </a:pr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 defTabSz="584200">
              <a:spcBef>
                <a:spcPts val="0"/>
              </a:spcBef>
              <a:defRPr sz="30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Jenkins</a:t>
            </a:r>
          </a:p>
        </p:txBody>
      </p:sp>
      <p:sp>
        <p:nvSpPr>
          <p:cNvPr id="72" name="Shape 72"/>
          <p:cNvSpPr/>
          <p:nvPr/>
        </p:nvSpPr>
        <p:spPr>
          <a:xfrm>
            <a:off x="3810000" y="3886200"/>
            <a:ext cx="1930400" cy="1270000"/>
          </a:xfrm>
          <a:prstGeom prst="roundRect">
            <a:avLst>
              <a:gd name="adj" fmla="val 15000"/>
            </a:avLst>
          </a:pr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 defTabSz="584200">
              <a:spcBef>
                <a:spcPts val="0"/>
              </a:spcBef>
              <a:defRPr sz="30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Wildfly</a:t>
            </a:r>
          </a:p>
        </p:txBody>
      </p:sp>
      <p:sp>
        <p:nvSpPr>
          <p:cNvPr id="73" name="Shape 73"/>
          <p:cNvSpPr/>
          <p:nvPr/>
        </p:nvSpPr>
        <p:spPr>
          <a:xfrm>
            <a:off x="3810000" y="2463800"/>
            <a:ext cx="1930400" cy="1270000"/>
          </a:xfrm>
          <a:prstGeom prst="roundRect">
            <a:avLst>
              <a:gd name="adj" fmla="val 15000"/>
            </a:avLst>
          </a:pr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 defTabSz="584200">
              <a:spcBef>
                <a:spcPts val="0"/>
              </a:spcBef>
              <a:defRPr sz="30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MySql</a:t>
            </a:r>
          </a:p>
        </p:txBody>
      </p:sp>
      <p:sp>
        <p:nvSpPr>
          <p:cNvPr id="74" name="Shape 74"/>
          <p:cNvSpPr/>
          <p:nvPr/>
        </p:nvSpPr>
        <p:spPr>
          <a:xfrm>
            <a:off x="901700" y="2463800"/>
            <a:ext cx="2705100" cy="1270000"/>
          </a:xfrm>
          <a:prstGeom prst="roundRect">
            <a:avLst>
              <a:gd name="adj" fmla="val 15000"/>
            </a:avLst>
          </a:pr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/>
          <a:p>
            <a:pPr defTabSz="584200">
              <a:spcBef>
                <a:spcPts val="0"/>
              </a:spcBef>
              <a:defRPr sz="3000">
                <a:latin typeface="+mn-lt"/>
                <a:ea typeface="+mn-ea"/>
                <a:cs typeface="+mn-cs"/>
                <a:sym typeface="Gill Sans"/>
              </a:defRPr>
            </a:pPr>
            <a:r>
              <a:t>Git</a:t>
            </a:r>
          </a:p>
          <a:p>
            <a:pPr defTabSz="584200">
              <a:spcBef>
                <a:spcPts val="0"/>
              </a:spcBef>
              <a:defRPr sz="3000">
                <a:latin typeface="+mn-lt"/>
                <a:ea typeface="+mn-ea"/>
                <a:cs typeface="+mn-cs"/>
                <a:sym typeface="Gill Sans"/>
              </a:defRPr>
            </a:pPr>
            <a:r>
              <a:t>Client</a:t>
            </a:r>
          </a:p>
        </p:txBody>
      </p:sp>
      <p:sp>
        <p:nvSpPr>
          <p:cNvPr id="75" name="Shape 75"/>
          <p:cNvSpPr/>
          <p:nvPr/>
        </p:nvSpPr>
        <p:spPr>
          <a:xfrm>
            <a:off x="901700" y="3886200"/>
            <a:ext cx="2705100" cy="1270000"/>
          </a:xfrm>
          <a:prstGeom prst="roundRect">
            <a:avLst>
              <a:gd name="adj" fmla="val 15000"/>
            </a:avLst>
          </a:pr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 defTabSz="584200">
              <a:spcBef>
                <a:spcPts val="0"/>
              </a:spcBef>
              <a:defRPr sz="30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JDK</a:t>
            </a:r>
          </a:p>
        </p:txBody>
      </p:sp>
      <p:sp>
        <p:nvSpPr>
          <p:cNvPr id="76" name="Shape 76"/>
          <p:cNvSpPr/>
          <p:nvPr/>
        </p:nvSpPr>
        <p:spPr>
          <a:xfrm>
            <a:off x="7099300" y="5295900"/>
            <a:ext cx="2705100" cy="1270000"/>
          </a:xfrm>
          <a:prstGeom prst="roundRect">
            <a:avLst>
              <a:gd name="adj" fmla="val 15000"/>
            </a:avLst>
          </a:pr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 defTabSz="584200">
              <a:spcBef>
                <a:spcPts val="0"/>
              </a:spcBef>
              <a:defRPr sz="30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Maven</a:t>
            </a:r>
          </a:p>
        </p:txBody>
      </p:sp>
      <p:sp>
        <p:nvSpPr>
          <p:cNvPr id="77" name="Shape 77"/>
          <p:cNvSpPr/>
          <p:nvPr/>
        </p:nvSpPr>
        <p:spPr>
          <a:xfrm>
            <a:off x="10007600" y="5295900"/>
            <a:ext cx="1930400" cy="1270000"/>
          </a:xfrm>
          <a:prstGeom prst="roundRect">
            <a:avLst>
              <a:gd name="adj" fmla="val 15000"/>
            </a:avLst>
          </a:pr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 defTabSz="584200">
              <a:spcBef>
                <a:spcPts val="0"/>
              </a:spcBef>
              <a:defRPr sz="30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JDK</a:t>
            </a:r>
          </a:p>
        </p:txBody>
      </p:sp>
      <p:sp>
        <p:nvSpPr>
          <p:cNvPr id="78" name="Shape 78"/>
          <p:cNvSpPr/>
          <p:nvPr/>
        </p:nvSpPr>
        <p:spPr>
          <a:xfrm>
            <a:off x="901700" y="1028700"/>
            <a:ext cx="4838700" cy="1270000"/>
          </a:xfrm>
          <a:prstGeom prst="roundRect">
            <a:avLst>
              <a:gd name="adj" fmla="val 15000"/>
            </a:avLst>
          </a:pr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 defTabSz="584200">
              <a:spcBef>
                <a:spcPts val="0"/>
              </a:spcBef>
              <a:defRPr sz="30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Eclipse</a:t>
            </a:r>
          </a:p>
        </p:txBody>
      </p:sp>
      <p:sp>
        <p:nvSpPr>
          <p:cNvPr id="79" name="Shape 79"/>
          <p:cNvSpPr/>
          <p:nvPr/>
        </p:nvSpPr>
        <p:spPr>
          <a:xfrm>
            <a:off x="7099300" y="3886200"/>
            <a:ext cx="2705100" cy="1270000"/>
          </a:xfrm>
          <a:prstGeom prst="roundRect">
            <a:avLst>
              <a:gd name="adj" fmla="val 15000"/>
            </a:avLst>
          </a:pr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 defTabSz="584200">
              <a:spcBef>
                <a:spcPts val="0"/>
              </a:spcBef>
              <a:defRPr sz="30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Bugzilla</a:t>
            </a:r>
          </a:p>
        </p:txBody>
      </p:sp>
      <p:sp>
        <p:nvSpPr>
          <p:cNvPr id="80" name="Shape 80"/>
          <p:cNvSpPr/>
          <p:nvPr/>
        </p:nvSpPr>
        <p:spPr>
          <a:xfrm>
            <a:off x="660400" y="825500"/>
            <a:ext cx="5321300" cy="70231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584200">
              <a:spcBef>
                <a:spcPts val="0"/>
              </a:spcBef>
              <a:defRPr sz="3200">
                <a:latin typeface="+mn-lt"/>
                <a:ea typeface="+mn-ea"/>
                <a:cs typeface="+mn-cs"/>
                <a:sym typeface="Gill Sans"/>
              </a:defRPr>
            </a:pPr>
            <a:endParaRPr/>
          </a:p>
        </p:txBody>
      </p:sp>
      <p:sp>
        <p:nvSpPr>
          <p:cNvPr id="81" name="Shape 81"/>
          <p:cNvSpPr/>
          <p:nvPr/>
        </p:nvSpPr>
        <p:spPr>
          <a:xfrm>
            <a:off x="914400" y="6889750"/>
            <a:ext cx="4864100" cy="609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584200">
              <a:spcBef>
                <a:spcPts val="0"/>
              </a:spcBef>
              <a:defRPr sz="35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Machine de développeur</a:t>
            </a:r>
          </a:p>
        </p:txBody>
      </p:sp>
      <p:sp>
        <p:nvSpPr>
          <p:cNvPr id="82" name="Shape 82"/>
          <p:cNvSpPr/>
          <p:nvPr/>
        </p:nvSpPr>
        <p:spPr>
          <a:xfrm>
            <a:off x="6883400" y="825500"/>
            <a:ext cx="5321300" cy="70231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584200">
              <a:spcBef>
                <a:spcPts val="0"/>
              </a:spcBef>
              <a:defRPr sz="3000">
                <a:latin typeface="+mn-lt"/>
                <a:ea typeface="+mn-ea"/>
                <a:cs typeface="+mn-cs"/>
                <a:sym typeface="Gill Sans"/>
              </a:defRPr>
            </a:pPr>
            <a:endParaRPr/>
          </a:p>
        </p:txBody>
      </p:sp>
      <p:sp>
        <p:nvSpPr>
          <p:cNvPr id="83" name="Shape 83"/>
          <p:cNvSpPr/>
          <p:nvPr/>
        </p:nvSpPr>
        <p:spPr>
          <a:xfrm>
            <a:off x="7086600" y="6908800"/>
            <a:ext cx="4864100" cy="596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584200">
              <a:spcBef>
                <a:spcPts val="0"/>
              </a:spcBef>
              <a:defRPr sz="34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Serveur de développement</a:t>
            </a:r>
          </a:p>
        </p:txBody>
      </p:sp>
      <p:sp>
        <p:nvSpPr>
          <p:cNvPr id="84" name="Shape 84"/>
          <p:cNvSpPr/>
          <p:nvPr/>
        </p:nvSpPr>
        <p:spPr>
          <a:xfrm>
            <a:off x="927100" y="5321300"/>
            <a:ext cx="2705100" cy="1270000"/>
          </a:xfrm>
          <a:prstGeom prst="roundRect">
            <a:avLst>
              <a:gd name="adj" fmla="val 15000"/>
            </a:avLst>
          </a:pr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 defTabSz="584200">
              <a:spcBef>
                <a:spcPts val="0"/>
              </a:spcBef>
              <a:defRPr sz="30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Maven</a:t>
            </a:r>
          </a:p>
        </p:txBody>
      </p:sp>
      <p:sp>
        <p:nvSpPr>
          <p:cNvPr id="85" name="Shape 85"/>
          <p:cNvSpPr/>
          <p:nvPr/>
        </p:nvSpPr>
        <p:spPr>
          <a:xfrm>
            <a:off x="3810000" y="5308600"/>
            <a:ext cx="1930400" cy="1270000"/>
          </a:xfrm>
          <a:prstGeom prst="roundRect">
            <a:avLst>
              <a:gd name="adj" fmla="val 15000"/>
            </a:avLst>
          </a:pr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 defTabSz="584200">
              <a:spcBef>
                <a:spcPts val="0"/>
              </a:spcBef>
              <a:defRPr sz="30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Browser</a:t>
            </a:r>
          </a:p>
        </p:txBody>
      </p:sp>
    </p:spTree>
  </p:cSld>
  <p:clrMapOvr>
    <a:masterClrMapping/>
  </p:clrMapOvr>
  <p:transition spd="slow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30</a:t>
            </a:fld>
            <a:endParaRPr/>
          </a:p>
        </p:txBody>
      </p:sp>
      <p:sp>
        <p:nvSpPr>
          <p:cNvPr id="200" name="Shape 20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Un java bean est un objet simple dont les propriétés sont accessibles par l’intermédiaire de “getters” et de “setters”.</a:t>
            </a:r>
          </a:p>
          <a:p>
            <a:r>
              <a:t>get + Nom de la propriété (en commençant par une majuscule)</a:t>
            </a:r>
          </a:p>
          <a:p>
            <a:r>
              <a:t>set + Nom de la propriété (en commençant par une majuscule)</a:t>
            </a:r>
          </a:p>
        </p:txBody>
      </p:sp>
      <p:sp>
        <p:nvSpPr>
          <p:cNvPr id="201" name="Shape 20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Java Server Pages : Java Bean</a:t>
            </a:r>
          </a:p>
        </p:txBody>
      </p:sp>
    </p:spTree>
  </p:cSld>
  <p:clrMapOvr>
    <a:masterClrMapping/>
  </p:clrMapOvr>
  <p:transition spd="slow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31</a:t>
            </a:fld>
            <a:endParaRPr/>
          </a:p>
        </p:txBody>
      </p:sp>
      <p:sp>
        <p:nvSpPr>
          <p:cNvPr id="204" name="Shape 20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Java Server Pages : Scopes</a:t>
            </a:r>
          </a:p>
        </p:txBody>
      </p:sp>
      <p:sp>
        <p:nvSpPr>
          <p:cNvPr id="205" name="Shape 205"/>
          <p:cNvSpPr/>
          <p:nvPr/>
        </p:nvSpPr>
        <p:spPr>
          <a:xfrm>
            <a:off x="3683000" y="2768600"/>
            <a:ext cx="5626100" cy="4191000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/>
          <a:p>
            <a:pPr defTabSz="584200">
              <a:spcBef>
                <a:spcPts val="0"/>
              </a:spcBef>
              <a:defRPr sz="4000">
                <a:latin typeface="+mn-lt"/>
                <a:ea typeface="+mn-ea"/>
                <a:cs typeface="+mn-cs"/>
                <a:sym typeface="Gill Sans"/>
              </a:defRPr>
            </a:pPr>
            <a:endParaRPr/>
          </a:p>
          <a:p>
            <a:pPr defTabSz="584200">
              <a:spcBef>
                <a:spcPts val="0"/>
              </a:spcBef>
              <a:defRPr sz="4000">
                <a:latin typeface="+mn-lt"/>
                <a:ea typeface="+mn-ea"/>
                <a:cs typeface="+mn-cs"/>
                <a:sym typeface="Gill Sans"/>
              </a:defRPr>
            </a:pPr>
            <a:endParaRPr/>
          </a:p>
          <a:p>
            <a:pPr defTabSz="584200">
              <a:spcBef>
                <a:spcPts val="0"/>
              </a:spcBef>
              <a:defRPr sz="4000">
                <a:latin typeface="+mn-lt"/>
                <a:ea typeface="+mn-ea"/>
                <a:cs typeface="+mn-cs"/>
                <a:sym typeface="Gill Sans"/>
              </a:defRPr>
            </a:pPr>
            <a:endParaRPr/>
          </a:p>
          <a:p>
            <a:pPr defTabSz="584200">
              <a:spcBef>
                <a:spcPts val="0"/>
              </a:spcBef>
              <a:defRPr sz="4000">
                <a:latin typeface="+mn-lt"/>
                <a:ea typeface="+mn-ea"/>
                <a:cs typeface="+mn-cs"/>
                <a:sym typeface="Gill Sans"/>
              </a:defRPr>
            </a:pPr>
            <a:endParaRPr/>
          </a:p>
          <a:p>
            <a:pPr defTabSz="584200">
              <a:spcBef>
                <a:spcPts val="0"/>
              </a:spcBef>
              <a:defRPr sz="4000">
                <a:latin typeface="+mn-lt"/>
                <a:ea typeface="+mn-ea"/>
                <a:cs typeface="+mn-cs"/>
                <a:sym typeface="Gill Sans"/>
              </a:defRPr>
            </a:pPr>
            <a:endParaRPr/>
          </a:p>
          <a:p>
            <a:pPr defTabSz="584200">
              <a:spcBef>
                <a:spcPts val="0"/>
              </a:spcBef>
              <a:defRPr sz="4000">
                <a:latin typeface="+mn-lt"/>
                <a:ea typeface="+mn-ea"/>
                <a:cs typeface="+mn-cs"/>
                <a:sym typeface="Gill Sans"/>
              </a:defRPr>
            </a:pPr>
            <a:endParaRPr/>
          </a:p>
          <a:p>
            <a:pPr defTabSz="584200">
              <a:spcBef>
                <a:spcPts val="0"/>
              </a:spcBef>
              <a:defRPr sz="4000">
                <a:latin typeface="+mn-lt"/>
                <a:ea typeface="+mn-ea"/>
                <a:cs typeface="+mn-cs"/>
                <a:sym typeface="Gill Sans"/>
              </a:defRPr>
            </a:pPr>
            <a:r>
              <a:t>application</a:t>
            </a:r>
          </a:p>
        </p:txBody>
      </p:sp>
      <p:sp>
        <p:nvSpPr>
          <p:cNvPr id="206" name="Shape 206"/>
          <p:cNvSpPr/>
          <p:nvPr/>
        </p:nvSpPr>
        <p:spPr>
          <a:xfrm>
            <a:off x="4686300" y="3098800"/>
            <a:ext cx="3911600" cy="2755900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/>
          <a:p>
            <a:pPr defTabSz="584200">
              <a:spcBef>
                <a:spcPts val="0"/>
              </a:spcBef>
              <a:defRPr sz="4000">
                <a:latin typeface="+mn-lt"/>
                <a:ea typeface="+mn-ea"/>
                <a:cs typeface="+mn-cs"/>
                <a:sym typeface="Gill Sans"/>
              </a:defRPr>
            </a:pPr>
            <a:endParaRPr/>
          </a:p>
          <a:p>
            <a:pPr defTabSz="584200">
              <a:spcBef>
                <a:spcPts val="0"/>
              </a:spcBef>
              <a:defRPr sz="4000">
                <a:latin typeface="+mn-lt"/>
                <a:ea typeface="+mn-ea"/>
                <a:cs typeface="+mn-cs"/>
                <a:sym typeface="Gill Sans"/>
              </a:defRPr>
            </a:pPr>
            <a:endParaRPr/>
          </a:p>
          <a:p>
            <a:pPr defTabSz="584200">
              <a:spcBef>
                <a:spcPts val="0"/>
              </a:spcBef>
              <a:defRPr sz="4000">
                <a:latin typeface="+mn-lt"/>
                <a:ea typeface="+mn-ea"/>
                <a:cs typeface="+mn-cs"/>
                <a:sym typeface="Gill Sans"/>
              </a:defRPr>
            </a:pPr>
            <a:endParaRPr/>
          </a:p>
          <a:p>
            <a:pPr defTabSz="584200">
              <a:spcBef>
                <a:spcPts val="0"/>
              </a:spcBef>
              <a:defRPr sz="4000">
                <a:latin typeface="+mn-lt"/>
                <a:ea typeface="+mn-ea"/>
                <a:cs typeface="+mn-cs"/>
                <a:sym typeface="Gill Sans"/>
              </a:defRPr>
            </a:pPr>
            <a:r>
              <a:t>session</a:t>
            </a:r>
          </a:p>
        </p:txBody>
      </p:sp>
      <p:sp>
        <p:nvSpPr>
          <p:cNvPr id="207" name="Shape 207"/>
          <p:cNvSpPr/>
          <p:nvPr/>
        </p:nvSpPr>
        <p:spPr>
          <a:xfrm>
            <a:off x="5435600" y="3530600"/>
            <a:ext cx="2400300" cy="1308100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 defTabSz="584200">
              <a:spcBef>
                <a:spcPts val="0"/>
              </a:spcBef>
              <a:defRPr sz="40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request</a:t>
            </a:r>
          </a:p>
        </p:txBody>
      </p:sp>
    </p:spTree>
  </p:cSld>
  <p:clrMapOvr>
    <a:masterClrMapping/>
  </p:clrMapOvr>
  <p:transition spd="slow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32</a:t>
            </a:fld>
            <a:endParaRPr/>
          </a:p>
        </p:txBody>
      </p:sp>
      <p:sp>
        <p:nvSpPr>
          <p:cNvPr id="210" name="Shape 210"/>
          <p:cNvSpPr>
            <a:spLocks noGrp="1"/>
          </p:cNvSpPr>
          <p:nvPr>
            <p:ph type="body" idx="1"/>
          </p:nvPr>
        </p:nvSpPr>
        <p:spPr>
          <a:xfrm>
            <a:off x="152400" y="2768600"/>
            <a:ext cx="12865100" cy="57150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${1+1}</a:t>
            </a:r>
          </a:p>
          <a:p>
            <a:pPr marL="0" indent="0">
              <a:buSzTx/>
              <a:buNone/>
            </a:pPr>
            <a:endParaRPr/>
          </a:p>
          <a:p>
            <a:pPr marL="0" indent="0">
              <a:buSzTx/>
              <a:buNone/>
            </a:pPr>
            <a:r>
              <a:t>${bean.result} fonctionne grace à la “pattern” java bean</a:t>
            </a:r>
          </a:p>
          <a:p>
            <a:pPr marL="0" indent="0">
              <a:buSzTx/>
              <a:buNone/>
            </a:pPr>
            <a:endParaRPr/>
          </a:p>
          <a:p>
            <a:pPr marL="0" indent="0">
              <a:buSzTx/>
              <a:buNone/>
            </a:pPr>
            <a:r>
              <a:t>${scope.bean-name.property-name} ou le scope  peut-être “request”, “session”, “application”</a:t>
            </a:r>
          </a:p>
        </p:txBody>
      </p:sp>
      <p:sp>
        <p:nvSpPr>
          <p:cNvPr id="211" name="Shape 21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Java Server Pages : EL Expressions</a:t>
            </a:r>
          </a:p>
        </p:txBody>
      </p:sp>
    </p:spTree>
  </p:cSld>
  <p:clrMapOvr>
    <a:masterClrMapping/>
  </p:clrMapOvr>
  <p:transition spd="slow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33</a:t>
            </a:fld>
            <a:endParaRPr/>
          </a:p>
        </p:txBody>
      </p:sp>
      <p:sp>
        <p:nvSpPr>
          <p:cNvPr id="214" name="Shape 21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Conclusion</a:t>
            </a:r>
          </a:p>
        </p:txBody>
      </p:sp>
      <p:sp>
        <p:nvSpPr>
          <p:cNvPr id="215" name="Shape 215"/>
          <p:cNvSpPr/>
          <p:nvPr/>
        </p:nvSpPr>
        <p:spPr>
          <a:xfrm>
            <a:off x="558800" y="6223000"/>
            <a:ext cx="11887200" cy="2133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 algn="l"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=&gt; Il faut séparer les différentes parties d’une application par rapport à leur objectif respectif</a:t>
            </a:r>
          </a:p>
        </p:txBody>
      </p:sp>
      <p:sp>
        <p:nvSpPr>
          <p:cNvPr id="216" name="Shape 216"/>
          <p:cNvSpPr/>
          <p:nvPr/>
        </p:nvSpPr>
        <p:spPr>
          <a:xfrm>
            <a:off x="558800" y="3594100"/>
            <a:ext cx="11887200" cy="2133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 algn="l"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- Les JSPs et les servlets permettent de mélanger les parties graphiques et logiques.</a:t>
            </a:r>
          </a:p>
        </p:txBody>
      </p:sp>
      <p:sp>
        <p:nvSpPr>
          <p:cNvPr id="217" name="Shape 217"/>
          <p:cNvSpPr/>
          <p:nvPr/>
        </p:nvSpPr>
        <p:spPr>
          <a:xfrm>
            <a:off x="558800" y="2336800"/>
            <a:ext cx="11887200" cy="2133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 algn="l"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+ Les servlets sont multi-threadées et portables</a:t>
            </a:r>
          </a:p>
        </p:txBody>
      </p:sp>
    </p:spTree>
  </p:cSld>
  <p:clrMapOvr>
    <a:masterClrMapping/>
  </p:clrMapOvr>
  <p:transition spd="slow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34</a:t>
            </a:fld>
            <a:endParaRPr/>
          </a:p>
        </p:txBody>
      </p:sp>
      <p:sp>
        <p:nvSpPr>
          <p:cNvPr id="220" name="Shape 220"/>
          <p:cNvSpPr>
            <a:spLocks noGrp="1"/>
          </p:cNvSpPr>
          <p:nvPr>
            <p:ph type="title"/>
          </p:nvPr>
        </p:nvSpPr>
        <p:spPr>
          <a:xfrm>
            <a:off x="1092200" y="3657600"/>
            <a:ext cx="10820400" cy="2438400"/>
          </a:xfrm>
          <a:prstGeom prst="rect">
            <a:avLst/>
          </a:prstGeom>
        </p:spPr>
        <p:txBody>
          <a:bodyPr/>
          <a:lstStyle>
            <a:lvl1pPr>
              <a:defRPr sz="7000"/>
            </a:lvl1pPr>
          </a:lstStyle>
          <a:p>
            <a:r>
              <a:t>Service JAX-RS</a:t>
            </a:r>
          </a:p>
        </p:txBody>
      </p:sp>
    </p:spTree>
  </p:cSld>
  <p:clrMapOvr>
    <a:masterClrMapping/>
  </p:clrMapOvr>
  <p:transition spd="slow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35</a:t>
            </a:fld>
            <a:endParaRPr/>
          </a:p>
        </p:txBody>
      </p:sp>
      <p:sp>
        <p:nvSpPr>
          <p:cNvPr id="223" name="Shape 22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Service JAX-RS</a:t>
            </a:r>
          </a:p>
        </p:txBody>
      </p:sp>
      <p:sp>
        <p:nvSpPr>
          <p:cNvPr id="224" name="Shape 224"/>
          <p:cNvSpPr/>
          <p:nvPr/>
        </p:nvSpPr>
        <p:spPr>
          <a:xfrm>
            <a:off x="558800" y="3594100"/>
            <a:ext cx="11887200" cy="2133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 algn="l"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Gérer les formats standards facilement (XML, JSON)</a:t>
            </a:r>
          </a:p>
        </p:txBody>
      </p:sp>
      <p:sp>
        <p:nvSpPr>
          <p:cNvPr id="225" name="Shape 225"/>
          <p:cNvSpPr/>
          <p:nvPr/>
        </p:nvSpPr>
        <p:spPr>
          <a:xfrm>
            <a:off x="558800" y="2336800"/>
            <a:ext cx="11887200" cy="2133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 algn="l"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Découpler les données de la mise en forme.</a:t>
            </a:r>
          </a:p>
        </p:txBody>
      </p:sp>
      <p:sp>
        <p:nvSpPr>
          <p:cNvPr id="226" name="Shape 226"/>
          <p:cNvSpPr/>
          <p:nvPr/>
        </p:nvSpPr>
        <p:spPr>
          <a:xfrm>
            <a:off x="558800" y="4965700"/>
            <a:ext cx="11887200" cy="2133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 algn="l"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Construit pour le protocole HTTP et basé sur les verbes GET, POST, ...</a:t>
            </a:r>
          </a:p>
        </p:txBody>
      </p:sp>
      <p:sp>
        <p:nvSpPr>
          <p:cNvPr id="227" name="Shape 227"/>
          <p:cNvSpPr/>
          <p:nvPr/>
        </p:nvSpPr>
        <p:spPr>
          <a:xfrm>
            <a:off x="558800" y="6629400"/>
            <a:ext cx="11887200" cy="2133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 algn="l"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Java Architecture for XML RESTful services.</a:t>
            </a:r>
          </a:p>
        </p:txBody>
      </p:sp>
    </p:spTree>
  </p:cSld>
  <p:clrMapOvr>
    <a:masterClrMapping/>
  </p:clrMapOvr>
  <p:transition spd="slow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36</a:t>
            </a:fld>
            <a:endParaRPr/>
          </a:p>
        </p:txBody>
      </p:sp>
      <p:sp>
        <p:nvSpPr>
          <p:cNvPr id="230" name="Shape 23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Service JAX-RS</a:t>
            </a:r>
          </a:p>
        </p:txBody>
      </p:sp>
      <p:sp>
        <p:nvSpPr>
          <p:cNvPr id="231" name="Shape 231"/>
          <p:cNvSpPr/>
          <p:nvPr/>
        </p:nvSpPr>
        <p:spPr>
          <a:xfrm>
            <a:off x="558800" y="2501900"/>
            <a:ext cx="10198100" cy="2133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/>
          <a:p>
            <a:pPr lvl="1" algn="l"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pPr>
            <a:r>
              <a:t>Lier un chemin à une resource avec @Path</a:t>
            </a:r>
          </a:p>
        </p:txBody>
      </p:sp>
      <p:sp>
        <p:nvSpPr>
          <p:cNvPr id="232" name="Shape 232"/>
          <p:cNvSpPr/>
          <p:nvPr/>
        </p:nvSpPr>
        <p:spPr>
          <a:xfrm>
            <a:off x="787400" y="4876800"/>
            <a:ext cx="10198100" cy="2133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/>
          <a:p>
            <a:pPr lvl="1" algn="l"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pPr>
            <a:r>
              <a:t>Des paramètres peuvent être passés au service avec @QueryParam</a:t>
            </a:r>
          </a:p>
        </p:txBody>
      </p:sp>
    </p:spTree>
  </p:cSld>
  <p:clrMapOvr>
    <a:masterClrMapping/>
  </p:clrMapOvr>
  <p:transition spd="slow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37</a:t>
            </a:fld>
            <a:endParaRPr/>
          </a:p>
        </p:txBody>
      </p:sp>
      <p:sp>
        <p:nvSpPr>
          <p:cNvPr id="235" name="Shape 23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Service JAX-RS (DTO)</a:t>
            </a:r>
          </a:p>
        </p:txBody>
      </p:sp>
      <p:sp>
        <p:nvSpPr>
          <p:cNvPr id="236" name="Shape 236"/>
          <p:cNvSpPr/>
          <p:nvPr/>
        </p:nvSpPr>
        <p:spPr>
          <a:xfrm>
            <a:off x="558800" y="2501900"/>
            <a:ext cx="11531600" cy="2133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/>
          <a:p>
            <a:pPr lvl="1" algn="l"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pPr>
            <a:r>
              <a:t>Les DTO (Data Transfer Object) sont annotés pour savoir comment les sérialiser (marshaller)</a:t>
            </a:r>
          </a:p>
        </p:txBody>
      </p:sp>
      <p:sp>
        <p:nvSpPr>
          <p:cNvPr id="237" name="Shape 237"/>
          <p:cNvSpPr/>
          <p:nvPr/>
        </p:nvSpPr>
        <p:spPr>
          <a:xfrm>
            <a:off x="787400" y="4635500"/>
            <a:ext cx="11887200" cy="2133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 algn="l"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Il est possible d’ignorer un champs: @Transient</a:t>
            </a:r>
          </a:p>
        </p:txBody>
      </p:sp>
      <p:sp>
        <p:nvSpPr>
          <p:cNvPr id="238" name="Shape 238"/>
          <p:cNvSpPr/>
          <p:nvPr/>
        </p:nvSpPr>
        <p:spPr>
          <a:xfrm>
            <a:off x="787400" y="6604000"/>
            <a:ext cx="11887200" cy="2133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 algn="l"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Sérialisation sur mesure: @Converter</a:t>
            </a:r>
          </a:p>
        </p:txBody>
      </p:sp>
    </p:spTree>
  </p:cSld>
  <p:clrMapOvr>
    <a:masterClrMapping/>
  </p:clrMapOvr>
  <p:transition spd="slow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38</a:t>
            </a:fld>
            <a:endParaRPr/>
          </a:p>
        </p:txBody>
      </p:sp>
      <p:sp>
        <p:nvSpPr>
          <p:cNvPr id="241" name="Shape 24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Service JAX-RS (exemple)</a:t>
            </a:r>
          </a:p>
        </p:txBody>
      </p:sp>
      <p:sp>
        <p:nvSpPr>
          <p:cNvPr id="242" name="Shape 242"/>
          <p:cNvSpPr/>
          <p:nvPr/>
        </p:nvSpPr>
        <p:spPr>
          <a:xfrm>
            <a:off x="482600" y="3968750"/>
            <a:ext cx="13373100" cy="2603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spcBef>
                <a:spcPts val="0"/>
              </a:spcBef>
              <a:defRPr sz="17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	</a:t>
            </a:r>
            <a:r>
              <a:rPr>
                <a:solidFill>
                  <a:srgbClr val="009193"/>
                </a:solidFill>
              </a:rPr>
              <a:t>&lt;</a:t>
            </a:r>
            <a:r>
              <a:t>servlet</a:t>
            </a:r>
            <a:r>
              <a:rPr>
                <a:solidFill>
                  <a:srgbClr val="009193"/>
                </a:solidFill>
              </a:rPr>
              <a:t>&gt;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700">
                <a:latin typeface="Monaco"/>
                <a:ea typeface="Monaco"/>
                <a:cs typeface="Monaco"/>
                <a:sym typeface="Monaco"/>
              </a:defRPr>
            </a:pPr>
            <a:r>
              <a:t>		</a:t>
            </a:r>
            <a:r>
              <a:rPr>
                <a:solidFill>
                  <a:srgbClr val="009193"/>
                </a:solidFill>
              </a:rPr>
              <a:t>&lt;</a:t>
            </a:r>
            <a:r>
              <a:rPr>
                <a:solidFill>
                  <a:srgbClr val="4E9192"/>
                </a:solidFill>
              </a:rPr>
              <a:t>servlet-name</a:t>
            </a:r>
            <a:r>
              <a:rPr>
                <a:solidFill>
                  <a:srgbClr val="009193"/>
                </a:solidFill>
              </a:rPr>
              <a:t>&gt;</a:t>
            </a:r>
            <a:r>
              <a:t>Jersey REST Service</a:t>
            </a:r>
            <a:r>
              <a:rPr>
                <a:solidFill>
                  <a:srgbClr val="009193"/>
                </a:solidFill>
              </a:rPr>
              <a:t>&lt;/</a:t>
            </a:r>
            <a:r>
              <a:rPr>
                <a:solidFill>
                  <a:srgbClr val="4E9192"/>
                </a:solidFill>
              </a:rPr>
              <a:t>servlet-name</a:t>
            </a:r>
            <a:r>
              <a:rPr>
                <a:solidFill>
                  <a:srgbClr val="009193"/>
                </a:solidFill>
              </a:rPr>
              <a:t>&gt;</a:t>
            </a:r>
          </a:p>
          <a:p>
            <a:pPr algn="l">
              <a:spcBef>
                <a:spcPts val="0"/>
              </a:spcBef>
              <a:defRPr sz="1700">
                <a:latin typeface="Monaco"/>
                <a:ea typeface="Monaco"/>
                <a:cs typeface="Monaco"/>
                <a:sym typeface="Monaco"/>
              </a:defRPr>
            </a:pPr>
            <a:r>
              <a:t>		</a:t>
            </a:r>
            <a:r>
              <a:rPr>
                <a:solidFill>
                  <a:srgbClr val="009193"/>
                </a:solidFill>
              </a:rPr>
              <a:t>&lt;</a:t>
            </a:r>
            <a:r>
              <a:rPr>
                <a:solidFill>
                  <a:srgbClr val="4E9192"/>
                </a:solidFill>
              </a:rPr>
              <a:t>servlet-class</a:t>
            </a:r>
            <a:r>
              <a:rPr>
                <a:solidFill>
                  <a:srgbClr val="009193"/>
                </a:solidFill>
              </a:rPr>
              <a:t>&gt;</a:t>
            </a:r>
            <a:r>
              <a:t>com.sun.jersey.spi.container.servlet.ServletContainer</a:t>
            </a:r>
            <a:r>
              <a:rPr>
                <a:solidFill>
                  <a:srgbClr val="009193"/>
                </a:solidFill>
              </a:rPr>
              <a:t>&lt;/</a:t>
            </a:r>
            <a:r>
              <a:rPr>
                <a:solidFill>
                  <a:srgbClr val="4E9192"/>
                </a:solidFill>
              </a:rPr>
              <a:t>servlet-class</a:t>
            </a:r>
            <a:r>
              <a:rPr>
                <a:solidFill>
                  <a:srgbClr val="009193"/>
                </a:solidFill>
              </a:rPr>
              <a:t>&gt;</a:t>
            </a:r>
          </a:p>
          <a:p>
            <a:pPr algn="l">
              <a:spcBef>
                <a:spcPts val="0"/>
              </a:spcBef>
              <a:defRPr sz="17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		</a:t>
            </a:r>
            <a:r>
              <a:rPr>
                <a:solidFill>
                  <a:srgbClr val="009193"/>
                </a:solidFill>
              </a:rPr>
              <a:t>&lt;</a:t>
            </a:r>
            <a:r>
              <a:t>load-on-startup</a:t>
            </a:r>
            <a:r>
              <a:rPr>
                <a:solidFill>
                  <a:srgbClr val="009193"/>
                </a:solidFill>
              </a:rPr>
              <a:t>&gt;</a:t>
            </a:r>
            <a:r>
              <a:rPr>
                <a:solidFill>
                  <a:srgbClr val="000000"/>
                </a:solidFill>
              </a:rPr>
              <a:t>1</a:t>
            </a:r>
            <a:r>
              <a:rPr>
                <a:solidFill>
                  <a:srgbClr val="009193"/>
                </a:solidFill>
              </a:rPr>
              <a:t>&lt;/</a:t>
            </a:r>
            <a:r>
              <a:t>load-on-startup</a:t>
            </a:r>
            <a:r>
              <a:rPr>
                <a:solidFill>
                  <a:srgbClr val="009193"/>
                </a:solidFill>
              </a:rPr>
              <a:t>&gt;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7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	</a:t>
            </a:r>
            <a:r>
              <a:rPr>
                <a:solidFill>
                  <a:srgbClr val="009193"/>
                </a:solidFill>
              </a:rPr>
              <a:t>&lt;/</a:t>
            </a:r>
            <a:r>
              <a:t>servlet</a:t>
            </a:r>
            <a:r>
              <a:rPr>
                <a:solidFill>
                  <a:srgbClr val="009193"/>
                </a:solidFill>
              </a:rPr>
              <a:t>&gt;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7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	</a:t>
            </a:r>
            <a:r>
              <a:rPr>
                <a:solidFill>
                  <a:srgbClr val="009193"/>
                </a:solidFill>
              </a:rPr>
              <a:t>&lt;</a:t>
            </a:r>
            <a:r>
              <a:t>servlet-mapping</a:t>
            </a:r>
            <a:r>
              <a:rPr>
                <a:solidFill>
                  <a:srgbClr val="009193"/>
                </a:solidFill>
              </a:rPr>
              <a:t>&gt;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700">
                <a:latin typeface="Monaco"/>
                <a:ea typeface="Monaco"/>
                <a:cs typeface="Monaco"/>
                <a:sym typeface="Monaco"/>
              </a:defRPr>
            </a:pPr>
            <a:r>
              <a:t>		</a:t>
            </a:r>
            <a:r>
              <a:rPr>
                <a:solidFill>
                  <a:srgbClr val="009193"/>
                </a:solidFill>
              </a:rPr>
              <a:t>&lt;</a:t>
            </a:r>
            <a:r>
              <a:rPr>
                <a:solidFill>
                  <a:srgbClr val="4E9192"/>
                </a:solidFill>
              </a:rPr>
              <a:t>servlet-name</a:t>
            </a:r>
            <a:r>
              <a:rPr>
                <a:solidFill>
                  <a:srgbClr val="009193"/>
                </a:solidFill>
              </a:rPr>
              <a:t>&gt;</a:t>
            </a:r>
            <a:r>
              <a:t>Jersey REST Service</a:t>
            </a:r>
            <a:r>
              <a:rPr>
                <a:solidFill>
                  <a:srgbClr val="009193"/>
                </a:solidFill>
              </a:rPr>
              <a:t>&lt;/</a:t>
            </a:r>
            <a:r>
              <a:rPr>
                <a:solidFill>
                  <a:srgbClr val="4E9192"/>
                </a:solidFill>
              </a:rPr>
              <a:t>servlet-name</a:t>
            </a:r>
            <a:r>
              <a:rPr>
                <a:solidFill>
                  <a:srgbClr val="009193"/>
                </a:solidFill>
              </a:rPr>
              <a:t>&gt;</a:t>
            </a:r>
          </a:p>
          <a:p>
            <a:pPr algn="l">
              <a:spcBef>
                <a:spcPts val="0"/>
              </a:spcBef>
              <a:defRPr sz="17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		</a:t>
            </a:r>
            <a:r>
              <a:rPr>
                <a:solidFill>
                  <a:srgbClr val="009193"/>
                </a:solidFill>
              </a:rPr>
              <a:t>&lt;</a:t>
            </a:r>
            <a:r>
              <a:t>url-pattern</a:t>
            </a:r>
            <a:r>
              <a:rPr>
                <a:solidFill>
                  <a:srgbClr val="009193"/>
                </a:solidFill>
              </a:rPr>
              <a:t>&gt;</a:t>
            </a:r>
            <a:r>
              <a:rPr>
                <a:solidFill>
                  <a:srgbClr val="000000"/>
                </a:solidFill>
              </a:rPr>
              <a:t>/facade/*</a:t>
            </a:r>
            <a:r>
              <a:rPr>
                <a:solidFill>
                  <a:srgbClr val="009193"/>
                </a:solidFill>
              </a:rPr>
              <a:t>&lt;/</a:t>
            </a:r>
            <a:r>
              <a:t>url-pattern</a:t>
            </a:r>
            <a:r>
              <a:rPr>
                <a:solidFill>
                  <a:srgbClr val="009193"/>
                </a:solidFill>
              </a:rPr>
              <a:t>&gt;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7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	</a:t>
            </a:r>
            <a:r>
              <a:rPr>
                <a:solidFill>
                  <a:srgbClr val="009193"/>
                </a:solidFill>
              </a:rPr>
              <a:t>&lt;/</a:t>
            </a:r>
            <a:r>
              <a:t>servlet-mapping</a:t>
            </a:r>
            <a:r>
              <a:rPr>
                <a:solidFill>
                  <a:srgbClr val="009193"/>
                </a:solidFill>
              </a:rPr>
              <a:t>&gt;</a:t>
            </a:r>
          </a:p>
        </p:txBody>
      </p:sp>
    </p:spTree>
  </p:cSld>
  <p:clrMapOvr>
    <a:masterClrMapping/>
  </p:clrMapOvr>
  <p:transition spd="slow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39</a:t>
            </a:fld>
            <a:endParaRPr/>
          </a:p>
        </p:txBody>
      </p:sp>
      <p:sp>
        <p:nvSpPr>
          <p:cNvPr id="245" name="Shape 24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Service JAX-RS (exemple)</a:t>
            </a:r>
          </a:p>
        </p:txBody>
      </p:sp>
      <p:sp>
        <p:nvSpPr>
          <p:cNvPr id="246" name="Shape 246"/>
          <p:cNvSpPr/>
          <p:nvPr/>
        </p:nvSpPr>
        <p:spPr>
          <a:xfrm>
            <a:off x="1422400" y="2120900"/>
            <a:ext cx="11417300" cy="6845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spcBef>
                <a:spcPts val="0"/>
              </a:spcBef>
              <a:defRPr sz="180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777777"/>
                </a:solidFill>
              </a:rPr>
              <a:t>@Path</a:t>
            </a:r>
            <a:r>
              <a:rPr>
                <a:solidFill>
                  <a:srgbClr val="000000"/>
                </a:solidFill>
              </a:rPr>
              <a:t>(</a:t>
            </a:r>
            <a:r>
              <a:t>"/studentService"</a:t>
            </a:r>
            <a:r>
              <a:rPr>
                <a:solidFill>
                  <a:srgbClr val="000000"/>
                </a:solidFill>
              </a:rPr>
              <a:t>)</a:t>
            </a: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931A68"/>
                </a:solidFill>
              </a:rPr>
              <a:t>public</a:t>
            </a:r>
            <a:r>
              <a:t> </a:t>
            </a:r>
            <a:r>
              <a:rPr>
                <a:solidFill>
                  <a:srgbClr val="931A68"/>
                </a:solidFill>
              </a:rPr>
              <a:t>class</a:t>
            </a:r>
            <a:r>
              <a:t> StudentServiceFacade </a:t>
            </a:r>
            <a:r>
              <a:rPr>
                <a:solidFill>
                  <a:srgbClr val="931A68"/>
                </a:solidFill>
              </a:rPr>
              <a:t>implements</a:t>
            </a:r>
            <a:r>
              <a:t> Serializable {</a:t>
            </a: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	</a:t>
            </a:r>
            <a:r>
              <a:rPr>
                <a:solidFill>
                  <a:srgbClr val="931A68"/>
                </a:solidFill>
              </a:rPr>
              <a:t>private</a:t>
            </a:r>
            <a:r>
              <a:t> </a:t>
            </a:r>
            <a:r>
              <a:rPr>
                <a:solidFill>
                  <a:srgbClr val="931A68"/>
                </a:solidFill>
              </a:rPr>
              <a:t>static</a:t>
            </a:r>
            <a:r>
              <a:t> </a:t>
            </a:r>
            <a:r>
              <a:rPr>
                <a:solidFill>
                  <a:srgbClr val="931A68"/>
                </a:solidFill>
              </a:rPr>
              <a:t>final</a:t>
            </a:r>
            <a:r>
              <a:t> </a:t>
            </a:r>
            <a:r>
              <a:rPr>
                <a:solidFill>
                  <a:srgbClr val="931A68"/>
                </a:solidFill>
              </a:rPr>
              <a:t>long</a:t>
            </a:r>
            <a:r>
              <a:t> </a:t>
            </a:r>
            <a:r>
              <a:rPr>
                <a:solidFill>
                  <a:srgbClr val="0326CC"/>
                </a:solidFill>
              </a:rPr>
              <a:t>serialVersionUID</a:t>
            </a:r>
            <a:r>
              <a:t> = 1318211294294344900L;</a:t>
            </a: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spcBef>
                <a:spcPts val="0"/>
              </a:spcBef>
              <a:defRPr sz="1800">
                <a:solidFill>
                  <a:srgbClr val="777777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	</a:t>
            </a:r>
            <a:r>
              <a:t>@EJB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	</a:t>
            </a:r>
            <a:r>
              <a:rPr>
                <a:solidFill>
                  <a:srgbClr val="931A68"/>
                </a:solidFill>
              </a:rPr>
              <a:t>private</a:t>
            </a:r>
            <a:r>
              <a:t> StudentService </a:t>
            </a:r>
            <a:r>
              <a:rPr>
                <a:solidFill>
                  <a:srgbClr val="0326CC"/>
                </a:solidFill>
              </a:rPr>
              <a:t>studentService</a:t>
            </a:r>
            <a:r>
              <a:t>;</a:t>
            </a:r>
          </a:p>
          <a:p>
            <a:pPr lvl="1" indent="0"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spcBef>
                <a:spcPts val="0"/>
              </a:spcBef>
              <a:defRPr sz="1800">
                <a:solidFill>
                  <a:srgbClr val="777777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	</a:t>
            </a:r>
            <a:r>
              <a:t>@GET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	</a:t>
            </a:r>
            <a:r>
              <a:rPr>
                <a:solidFill>
                  <a:srgbClr val="777777"/>
                </a:solidFill>
              </a:rPr>
              <a:t>@Produces</a:t>
            </a:r>
            <a:r>
              <a:rPr>
                <a:solidFill>
                  <a:srgbClr val="000000"/>
                </a:solidFill>
              </a:rPr>
              <a:t>({ </a:t>
            </a:r>
            <a:r>
              <a:t>"application/xml"</a:t>
            </a:r>
            <a:r>
              <a:rPr>
                <a:solidFill>
                  <a:srgbClr val="000000"/>
                </a:solidFill>
              </a:rPr>
              <a:t>, </a:t>
            </a:r>
            <a:r>
              <a:t>"application/json"</a:t>
            </a:r>
            <a:r>
              <a:rPr>
                <a:solidFill>
                  <a:srgbClr val="000000"/>
                </a:solidFill>
              </a:rPr>
              <a:t> })</a:t>
            </a:r>
          </a:p>
          <a:p>
            <a:pPr algn="l">
              <a:spcBef>
                <a:spcPts val="0"/>
              </a:spcBef>
              <a:defRPr sz="1800">
                <a:solidFill>
                  <a:srgbClr val="777777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	</a:t>
            </a:r>
            <a:r>
              <a:t>@Path</a:t>
            </a:r>
            <a:r>
              <a:rPr>
                <a:solidFill>
                  <a:srgbClr val="000000"/>
                </a:solidFill>
              </a:rPr>
              <a:t>(</a:t>
            </a:r>
            <a:r>
              <a:rPr>
                <a:solidFill>
                  <a:srgbClr val="3933FF"/>
                </a:solidFill>
              </a:rPr>
              <a:t>"all"</a:t>
            </a:r>
            <a:r>
              <a:rPr>
                <a:solidFill>
                  <a:srgbClr val="000000"/>
                </a:solidFill>
              </a:rPr>
              <a:t>)</a:t>
            </a: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	</a:t>
            </a:r>
            <a:r>
              <a:rPr>
                <a:solidFill>
                  <a:srgbClr val="931A68"/>
                </a:solidFill>
              </a:rPr>
              <a:t>public</a:t>
            </a:r>
            <a:r>
              <a:t> Response getStudents() {</a:t>
            </a: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		List&lt;Student&gt; students = </a:t>
            </a:r>
            <a:r>
              <a:rPr>
                <a:solidFill>
                  <a:srgbClr val="0326CC"/>
                </a:solidFill>
              </a:rPr>
              <a:t>studentService</a:t>
            </a:r>
            <a:r>
              <a:t>.getAll();</a:t>
            </a: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		</a:t>
            </a:r>
            <a:r>
              <a:rPr>
                <a:solidFill>
                  <a:srgbClr val="931A68"/>
                </a:solidFill>
              </a:rPr>
              <a:t>return</a:t>
            </a:r>
            <a:r>
              <a:t> Response.ok(</a:t>
            </a:r>
            <a:r>
              <a:rPr>
                <a:solidFill>
                  <a:srgbClr val="931A68"/>
                </a:solidFill>
              </a:rPr>
              <a:t>new</a:t>
            </a:r>
            <a:r>
              <a:t> StudentsDto(students)).build();</a:t>
            </a: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	}</a:t>
            </a: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spcBef>
                <a:spcPts val="0"/>
              </a:spcBef>
              <a:defRPr sz="1700">
                <a:solidFill>
                  <a:srgbClr val="777777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	</a:t>
            </a:r>
            <a:r>
              <a:t>@GET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70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	</a:t>
            </a:r>
            <a:r>
              <a:rPr>
                <a:solidFill>
                  <a:srgbClr val="777777"/>
                </a:solidFill>
              </a:rPr>
              <a:t>@Produces</a:t>
            </a:r>
            <a:r>
              <a:rPr>
                <a:solidFill>
                  <a:srgbClr val="000000"/>
                </a:solidFill>
              </a:rPr>
              <a:t>({ </a:t>
            </a:r>
            <a:r>
              <a:t>"application/xml"</a:t>
            </a:r>
            <a:r>
              <a:rPr>
                <a:solidFill>
                  <a:srgbClr val="000000"/>
                </a:solidFill>
              </a:rPr>
              <a:t>, </a:t>
            </a:r>
            <a:r>
              <a:t>"application/json"</a:t>
            </a:r>
            <a:r>
              <a:rPr>
                <a:solidFill>
                  <a:srgbClr val="000000"/>
                </a:solidFill>
              </a:rPr>
              <a:t> })</a:t>
            </a:r>
          </a:p>
          <a:p>
            <a:pPr algn="l">
              <a:spcBef>
                <a:spcPts val="0"/>
              </a:spcBef>
              <a:defRPr sz="170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	</a:t>
            </a:r>
            <a:r>
              <a:rPr>
                <a:solidFill>
                  <a:srgbClr val="777777"/>
                </a:solidFill>
              </a:rPr>
              <a:t>@Path</a:t>
            </a:r>
            <a:r>
              <a:rPr>
                <a:solidFill>
                  <a:srgbClr val="000000"/>
                </a:solidFill>
              </a:rPr>
              <a:t>(</a:t>
            </a:r>
            <a:r>
              <a:t>"session"</a:t>
            </a:r>
            <a:r>
              <a:rPr>
                <a:solidFill>
                  <a:srgbClr val="000000"/>
                </a:solidFill>
              </a:rPr>
              <a:t>)	</a:t>
            </a:r>
          </a:p>
          <a:p>
            <a:pPr algn="l">
              <a:spcBef>
                <a:spcPts val="0"/>
              </a:spcBef>
              <a:defRPr sz="1700">
                <a:latin typeface="Monaco"/>
                <a:ea typeface="Monaco"/>
                <a:cs typeface="Monaco"/>
                <a:sym typeface="Monaco"/>
              </a:defRPr>
            </a:pPr>
            <a:r>
              <a:t>	</a:t>
            </a:r>
            <a:r>
              <a:rPr>
                <a:solidFill>
                  <a:srgbClr val="931A68"/>
                </a:solidFill>
              </a:rPr>
              <a:t>public</a:t>
            </a:r>
            <a:r>
              <a:t> Response myMethod (</a:t>
            </a:r>
            <a:r>
              <a:rPr>
                <a:solidFill>
                  <a:srgbClr val="777777"/>
                </a:solidFill>
              </a:rPr>
              <a:t>@QueryParam</a:t>
            </a:r>
            <a:r>
              <a:t>(</a:t>
            </a:r>
            <a:r>
              <a:rPr>
                <a:solidFill>
                  <a:srgbClr val="3933FF"/>
                </a:solidFill>
              </a:rPr>
              <a:t>"max"</a:t>
            </a:r>
            <a:r>
              <a:t>) </a:t>
            </a:r>
            <a:r>
              <a:rPr>
                <a:solidFill>
                  <a:srgbClr val="777777"/>
                </a:solidFill>
              </a:rPr>
              <a:t>@DefaultValue</a:t>
            </a:r>
            <a:r>
              <a:t>(</a:t>
            </a:r>
            <a:r>
              <a:rPr>
                <a:solidFill>
                  <a:srgbClr val="3933FF"/>
                </a:solidFill>
              </a:rPr>
              <a:t>"50"</a:t>
            </a:r>
            <a:r>
              <a:t>) </a:t>
            </a:r>
            <a:r>
              <a:rPr>
                <a:solidFill>
                  <a:srgbClr val="931A68"/>
                </a:solidFill>
              </a:rPr>
              <a:t>int</a:t>
            </a:r>
            <a:r>
              <a:t> maxResult) {</a:t>
            </a:r>
          </a:p>
          <a:p>
            <a:pPr lvl="2" indent="0" algn="l">
              <a:spcBef>
                <a:spcPts val="0"/>
              </a:spcBef>
              <a:defRPr sz="17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...</a:t>
            </a:r>
          </a:p>
          <a:p>
            <a:pPr algn="l">
              <a:spcBef>
                <a:spcPts val="0"/>
              </a:spcBef>
              <a:defRPr sz="1700">
                <a:latin typeface="Monaco"/>
                <a:ea typeface="Monaco"/>
                <a:cs typeface="Monaco"/>
                <a:sym typeface="Monaco"/>
              </a:defRPr>
            </a:pPr>
            <a:r>
              <a:t>	}</a:t>
            </a:r>
          </a:p>
        </p:txBody>
      </p: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sp>
        <p:nvSpPr>
          <p:cNvPr id="88" name="Shape 88"/>
          <p:cNvSpPr>
            <a:spLocks noGrp="1"/>
          </p:cNvSpPr>
          <p:nvPr>
            <p:ph type="title"/>
          </p:nvPr>
        </p:nvSpPr>
        <p:spPr>
          <a:xfrm>
            <a:off x="1092200" y="3657600"/>
            <a:ext cx="10820400" cy="2438400"/>
          </a:xfrm>
          <a:prstGeom prst="rect">
            <a:avLst/>
          </a:prstGeom>
        </p:spPr>
        <p:txBody>
          <a:bodyPr/>
          <a:lstStyle>
            <a:lvl1pPr>
              <a:defRPr sz="7000"/>
            </a:lvl1pPr>
          </a:lstStyle>
          <a:p>
            <a:r>
              <a:t>Application Web</a:t>
            </a:r>
          </a:p>
        </p:txBody>
      </p:sp>
    </p:spTree>
  </p:cSld>
  <p:clrMapOvr>
    <a:masterClrMapping/>
  </p:clrMapOvr>
  <p:transition spd="slow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40</a:t>
            </a:fld>
            <a:endParaRPr/>
          </a:p>
        </p:txBody>
      </p:sp>
      <p:sp>
        <p:nvSpPr>
          <p:cNvPr id="249" name="Shape 24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Service JAX-RS (exemple)</a:t>
            </a:r>
          </a:p>
        </p:txBody>
      </p:sp>
      <p:sp>
        <p:nvSpPr>
          <p:cNvPr id="250" name="Shape 250"/>
          <p:cNvSpPr/>
          <p:nvPr/>
        </p:nvSpPr>
        <p:spPr>
          <a:xfrm>
            <a:off x="3136900" y="2559050"/>
            <a:ext cx="9258300" cy="610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spcBef>
                <a:spcPts val="0"/>
              </a:spcBef>
              <a:defRPr sz="170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spcBef>
                <a:spcPts val="0"/>
              </a:spcBef>
              <a:defRPr sz="1700">
                <a:solidFill>
                  <a:srgbClr val="777777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@XmlRootElement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7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931A68"/>
                </a:solidFill>
              </a:rPr>
              <a:t>public</a:t>
            </a:r>
            <a:r>
              <a:t> </a:t>
            </a:r>
            <a:r>
              <a:rPr>
                <a:solidFill>
                  <a:srgbClr val="931A68"/>
                </a:solidFill>
              </a:rPr>
              <a:t>class</a:t>
            </a:r>
            <a:r>
              <a:t> StudentsDto {</a:t>
            </a:r>
          </a:p>
          <a:p>
            <a:pPr algn="l">
              <a:spcBef>
                <a:spcPts val="0"/>
              </a:spcBef>
              <a:defRPr sz="170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spcBef>
                <a:spcPts val="0"/>
              </a:spcBef>
              <a:defRPr sz="1700">
                <a:solidFill>
                  <a:srgbClr val="777777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	</a:t>
            </a:r>
            <a:r>
              <a:t>@XmlElement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700">
                <a:latin typeface="Monaco"/>
                <a:ea typeface="Monaco"/>
                <a:cs typeface="Monaco"/>
                <a:sym typeface="Monaco"/>
              </a:defRPr>
            </a:pPr>
            <a:r>
              <a:t>	</a:t>
            </a:r>
            <a:r>
              <a:rPr>
                <a:solidFill>
                  <a:srgbClr val="931A68"/>
                </a:solidFill>
              </a:rPr>
              <a:t>private</a:t>
            </a:r>
            <a:r>
              <a:t> List&lt;Student&gt; </a:t>
            </a:r>
            <a:r>
              <a:rPr>
                <a:solidFill>
                  <a:srgbClr val="0326CC"/>
                </a:solidFill>
              </a:rPr>
              <a:t>students</a:t>
            </a:r>
            <a:r>
              <a:t>;</a:t>
            </a:r>
          </a:p>
          <a:p>
            <a:pPr algn="l">
              <a:spcBef>
                <a:spcPts val="0"/>
              </a:spcBef>
              <a:defRPr sz="170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spcBef>
                <a:spcPts val="0"/>
              </a:spcBef>
              <a:defRPr sz="1700">
                <a:latin typeface="Monaco"/>
                <a:ea typeface="Monaco"/>
                <a:cs typeface="Monaco"/>
                <a:sym typeface="Monaco"/>
              </a:defRPr>
            </a:pPr>
            <a:r>
              <a:t>	</a:t>
            </a:r>
            <a:r>
              <a:rPr>
                <a:solidFill>
                  <a:srgbClr val="931A68"/>
                </a:solidFill>
              </a:rPr>
              <a:t>public</a:t>
            </a:r>
            <a:r>
              <a:t> StudentsDto(List&lt;Student&gt; pStudents) {</a:t>
            </a:r>
          </a:p>
          <a:p>
            <a:pPr algn="l">
              <a:spcBef>
                <a:spcPts val="0"/>
              </a:spcBef>
              <a:defRPr sz="1700">
                <a:latin typeface="Monaco"/>
                <a:ea typeface="Monaco"/>
                <a:cs typeface="Monaco"/>
                <a:sym typeface="Monaco"/>
              </a:defRPr>
            </a:pPr>
            <a:r>
              <a:t>		</a:t>
            </a:r>
            <a:r>
              <a:rPr>
                <a:solidFill>
                  <a:srgbClr val="931A68"/>
                </a:solidFill>
              </a:rPr>
              <a:t>this</a:t>
            </a:r>
            <a:r>
              <a:t>.</a:t>
            </a:r>
            <a:r>
              <a:rPr>
                <a:solidFill>
                  <a:srgbClr val="0326CC"/>
                </a:solidFill>
              </a:rPr>
              <a:t>students</a:t>
            </a:r>
            <a:r>
              <a:t> = pStudents;</a:t>
            </a:r>
          </a:p>
          <a:p>
            <a:pPr algn="l">
              <a:spcBef>
                <a:spcPts val="0"/>
              </a:spcBef>
              <a:defRPr sz="1700">
                <a:latin typeface="Monaco"/>
                <a:ea typeface="Monaco"/>
                <a:cs typeface="Monaco"/>
                <a:sym typeface="Monaco"/>
              </a:defRPr>
            </a:pPr>
            <a:r>
              <a:t>	}</a:t>
            </a:r>
          </a:p>
          <a:p>
            <a:pPr algn="l">
              <a:spcBef>
                <a:spcPts val="0"/>
              </a:spcBef>
              <a:defRPr sz="1700">
                <a:latin typeface="Monaco"/>
                <a:ea typeface="Monaco"/>
                <a:cs typeface="Monaco"/>
                <a:sym typeface="Monaco"/>
              </a:defRPr>
            </a:pPr>
            <a:r>
              <a:t>	</a:t>
            </a:r>
          </a:p>
          <a:p>
            <a:pPr algn="l">
              <a:spcBef>
                <a:spcPts val="0"/>
              </a:spcBef>
              <a:defRPr sz="1700">
                <a:latin typeface="Monaco"/>
                <a:ea typeface="Monaco"/>
                <a:cs typeface="Monaco"/>
                <a:sym typeface="Monaco"/>
              </a:defRPr>
            </a:pPr>
            <a:r>
              <a:t>	</a:t>
            </a:r>
            <a:r>
              <a:rPr>
                <a:solidFill>
                  <a:srgbClr val="931A68"/>
                </a:solidFill>
              </a:rPr>
              <a:t>public</a:t>
            </a:r>
            <a:r>
              <a:t> StudentsDto() {</a:t>
            </a:r>
          </a:p>
          <a:p>
            <a:pPr algn="l">
              <a:spcBef>
                <a:spcPts val="0"/>
              </a:spcBef>
              <a:defRPr sz="1700">
                <a:latin typeface="Monaco"/>
                <a:ea typeface="Monaco"/>
                <a:cs typeface="Monaco"/>
                <a:sym typeface="Monaco"/>
              </a:defRPr>
            </a:pPr>
            <a:r>
              <a:t>	}</a:t>
            </a:r>
          </a:p>
          <a:p>
            <a:pPr algn="l">
              <a:spcBef>
                <a:spcPts val="0"/>
              </a:spcBef>
              <a:defRPr sz="170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spcBef>
                <a:spcPts val="0"/>
              </a:spcBef>
              <a:defRPr sz="170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spcBef>
                <a:spcPts val="0"/>
              </a:spcBef>
              <a:defRPr sz="1700">
                <a:latin typeface="Monaco"/>
                <a:ea typeface="Monaco"/>
                <a:cs typeface="Monaco"/>
                <a:sym typeface="Monaco"/>
              </a:defRPr>
            </a:pPr>
            <a:r>
              <a:t>	</a:t>
            </a:r>
            <a:r>
              <a:rPr>
                <a:solidFill>
                  <a:srgbClr val="931A68"/>
                </a:solidFill>
              </a:rPr>
              <a:t>public</a:t>
            </a:r>
            <a:r>
              <a:t> List&lt;Student&gt; getStudents() {</a:t>
            </a:r>
          </a:p>
          <a:p>
            <a:pPr algn="l">
              <a:spcBef>
                <a:spcPts val="0"/>
              </a:spcBef>
              <a:defRPr sz="1700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		</a:t>
            </a:r>
            <a:r>
              <a:rPr>
                <a:solidFill>
                  <a:srgbClr val="931A68"/>
                </a:solidFill>
              </a:rPr>
              <a:t>return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931A68"/>
                </a:solidFill>
              </a:rPr>
              <a:t>this</a:t>
            </a:r>
            <a:r>
              <a:rPr>
                <a:solidFill>
                  <a:srgbClr val="000000"/>
                </a:solidFill>
              </a:rPr>
              <a:t>.</a:t>
            </a:r>
            <a:r>
              <a:t>students</a:t>
            </a:r>
            <a:r>
              <a:rPr>
                <a:solidFill>
                  <a:srgbClr val="000000"/>
                </a:solidFill>
              </a:rPr>
              <a:t>;</a:t>
            </a:r>
          </a:p>
          <a:p>
            <a:pPr algn="l">
              <a:spcBef>
                <a:spcPts val="0"/>
              </a:spcBef>
              <a:defRPr sz="1700">
                <a:latin typeface="Monaco"/>
                <a:ea typeface="Monaco"/>
                <a:cs typeface="Monaco"/>
                <a:sym typeface="Monaco"/>
              </a:defRPr>
            </a:pPr>
            <a:r>
              <a:t>	}</a:t>
            </a:r>
          </a:p>
          <a:p>
            <a:pPr algn="l">
              <a:spcBef>
                <a:spcPts val="0"/>
              </a:spcBef>
              <a:defRPr sz="1700">
                <a:latin typeface="Monaco"/>
                <a:ea typeface="Monaco"/>
                <a:cs typeface="Monaco"/>
                <a:sym typeface="Monaco"/>
              </a:defRPr>
            </a:pPr>
            <a:r>
              <a:t>}</a:t>
            </a:r>
          </a:p>
        </p:txBody>
      </p:sp>
    </p:spTree>
  </p:cSld>
  <p:clrMapOvr>
    <a:masterClrMapping/>
  </p:clrMapOvr>
  <p:transition spd="slow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41</a:t>
            </a:fld>
            <a:endParaRPr/>
          </a:p>
        </p:txBody>
      </p:sp>
      <p:sp>
        <p:nvSpPr>
          <p:cNvPr id="253" name="Shape 25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Service JAX-RS (exemple)</a:t>
            </a:r>
          </a:p>
        </p:txBody>
      </p:sp>
      <p:sp>
        <p:nvSpPr>
          <p:cNvPr id="254" name="Shape 254"/>
          <p:cNvSpPr/>
          <p:nvPr/>
        </p:nvSpPr>
        <p:spPr>
          <a:xfrm>
            <a:off x="2627083" y="2270143"/>
            <a:ext cx="7750635" cy="61150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spcBef>
                <a:spcPts val="0"/>
              </a:spcBef>
              <a:defRPr sz="180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9193"/>
                </a:solidFill>
              </a:rPr>
              <a:t>&lt;</a:t>
            </a:r>
            <a:r>
              <a:rPr>
                <a:solidFill>
                  <a:srgbClr val="4E9192"/>
                </a:solidFill>
              </a:rPr>
              <a:t>studentsDto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932192"/>
                </a:solidFill>
              </a:rPr>
              <a:t>xmlns:ns2</a:t>
            </a:r>
            <a:r>
              <a:rPr>
                <a:solidFill>
                  <a:srgbClr val="000000"/>
                </a:solidFill>
              </a:rPr>
              <a:t>=</a:t>
            </a:r>
            <a:r>
              <a:t>"http://ch.demo.app"</a:t>
            </a:r>
            <a:r>
              <a:rPr>
                <a:solidFill>
                  <a:srgbClr val="009193"/>
                </a:solidFill>
              </a:rPr>
              <a:t>&gt;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	</a:t>
            </a:r>
            <a:r>
              <a:rPr>
                <a:solidFill>
                  <a:srgbClr val="009193"/>
                </a:solidFill>
              </a:rPr>
              <a:t>&lt;</a:t>
            </a:r>
            <a:r>
              <a:t>students</a:t>
            </a:r>
            <a:r>
              <a:rPr>
                <a:solidFill>
                  <a:srgbClr val="009193"/>
                </a:solidFill>
              </a:rPr>
              <a:t>&gt;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		</a:t>
            </a:r>
            <a:r>
              <a:rPr>
                <a:solidFill>
                  <a:srgbClr val="009193"/>
                </a:solidFill>
              </a:rPr>
              <a:t>&lt;</a:t>
            </a:r>
            <a:r>
              <a:rPr>
                <a:solidFill>
                  <a:srgbClr val="4E9192"/>
                </a:solidFill>
              </a:rPr>
              <a:t>id</a:t>
            </a:r>
            <a:r>
              <a:rPr>
                <a:solidFill>
                  <a:srgbClr val="009193"/>
                </a:solidFill>
              </a:rPr>
              <a:t>&gt;</a:t>
            </a:r>
            <a:r>
              <a:t>0</a:t>
            </a:r>
            <a:r>
              <a:rPr>
                <a:solidFill>
                  <a:srgbClr val="009193"/>
                </a:solidFill>
              </a:rPr>
              <a:t>&lt;/</a:t>
            </a:r>
            <a:r>
              <a:rPr>
                <a:solidFill>
                  <a:srgbClr val="4E9192"/>
                </a:solidFill>
              </a:rPr>
              <a:t>id</a:t>
            </a:r>
            <a:r>
              <a:rPr>
                <a:solidFill>
                  <a:srgbClr val="009193"/>
                </a:solidFill>
              </a:rPr>
              <a:t>&gt;</a:t>
            </a:r>
          </a:p>
          <a:p>
            <a:pPr algn="l">
              <a:spcBef>
                <a:spcPts val="0"/>
              </a:spcBef>
              <a:defRPr sz="18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		</a:t>
            </a:r>
            <a:r>
              <a:rPr>
                <a:solidFill>
                  <a:srgbClr val="009193"/>
                </a:solidFill>
              </a:rPr>
              <a:t>&lt;</a:t>
            </a:r>
            <a:r>
              <a:t>last_name</a:t>
            </a:r>
            <a:r>
              <a:rPr>
                <a:solidFill>
                  <a:srgbClr val="009193"/>
                </a:solidFill>
              </a:rPr>
              <a:t>&gt;</a:t>
            </a:r>
            <a:r>
              <a:rPr>
                <a:solidFill>
                  <a:srgbClr val="000000"/>
                </a:solidFill>
              </a:rPr>
              <a:t>Doe</a:t>
            </a:r>
            <a:r>
              <a:rPr>
                <a:solidFill>
                  <a:srgbClr val="009193"/>
                </a:solidFill>
              </a:rPr>
              <a:t>&lt;/</a:t>
            </a:r>
            <a:r>
              <a:t>last_name</a:t>
            </a:r>
            <a:r>
              <a:rPr>
                <a:solidFill>
                  <a:srgbClr val="009193"/>
                </a:solidFill>
              </a:rPr>
              <a:t>&gt;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		</a:t>
            </a:r>
            <a:r>
              <a:rPr>
                <a:solidFill>
                  <a:srgbClr val="009193"/>
                </a:solidFill>
              </a:rPr>
              <a:t>&lt;</a:t>
            </a:r>
            <a:r>
              <a:t>firstName</a:t>
            </a:r>
            <a:r>
              <a:rPr>
                <a:solidFill>
                  <a:srgbClr val="009193"/>
                </a:solidFill>
              </a:rPr>
              <a:t>&gt;</a:t>
            </a:r>
            <a:r>
              <a:rPr>
                <a:solidFill>
                  <a:srgbClr val="000000"/>
                </a:solidFill>
              </a:rPr>
              <a:t>John</a:t>
            </a:r>
            <a:r>
              <a:rPr>
                <a:solidFill>
                  <a:srgbClr val="009193"/>
                </a:solidFill>
              </a:rPr>
              <a:t>&lt;/</a:t>
            </a:r>
            <a:r>
              <a:t>firstName</a:t>
            </a:r>
            <a:r>
              <a:rPr>
                <a:solidFill>
                  <a:srgbClr val="009193"/>
                </a:solidFill>
              </a:rPr>
              <a:t>&gt;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		</a:t>
            </a:r>
            <a:r>
              <a:rPr>
                <a:solidFill>
                  <a:srgbClr val="009193"/>
                </a:solidFill>
              </a:rPr>
              <a:t>&lt;</a:t>
            </a:r>
            <a:r>
              <a:rPr>
                <a:solidFill>
                  <a:srgbClr val="4E9192"/>
                </a:solidFill>
              </a:rPr>
              <a:t>birthDate</a:t>
            </a:r>
            <a:r>
              <a:rPr>
                <a:solidFill>
                  <a:srgbClr val="009193"/>
                </a:solidFill>
              </a:rPr>
              <a:t>&gt;</a:t>
            </a:r>
            <a:r>
              <a:t>1965-12-10T00:00:00+01:00</a:t>
            </a:r>
            <a:r>
              <a:rPr>
                <a:solidFill>
                  <a:srgbClr val="009193"/>
                </a:solidFill>
              </a:rPr>
              <a:t>&lt;/</a:t>
            </a:r>
            <a:r>
              <a:rPr>
                <a:solidFill>
                  <a:srgbClr val="4E9192"/>
                </a:solidFill>
              </a:rPr>
              <a:t>birthDate</a:t>
            </a:r>
            <a:r>
              <a:rPr>
                <a:solidFill>
                  <a:srgbClr val="009193"/>
                </a:solidFill>
              </a:rPr>
              <a:t>&gt;</a:t>
            </a:r>
          </a:p>
          <a:p>
            <a:pPr algn="l">
              <a:spcBef>
                <a:spcPts val="0"/>
              </a:spcBef>
              <a:defRPr sz="18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		</a:t>
            </a:r>
            <a:r>
              <a:rPr>
                <a:solidFill>
                  <a:srgbClr val="009193"/>
                </a:solidFill>
              </a:rPr>
              <a:t>&lt;</a:t>
            </a:r>
            <a:r>
              <a:t>phoneNumber</a:t>
            </a:r>
            <a:r>
              <a:rPr>
                <a:solidFill>
                  <a:srgbClr val="009193"/>
                </a:solidFill>
              </a:rPr>
              <a:t>&gt;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			</a:t>
            </a:r>
            <a:r>
              <a:rPr>
                <a:solidFill>
                  <a:srgbClr val="009193"/>
                </a:solidFill>
              </a:rPr>
              <a:t>&lt;</a:t>
            </a:r>
            <a:r>
              <a:t>areaCode</a:t>
            </a:r>
            <a:r>
              <a:rPr>
                <a:solidFill>
                  <a:srgbClr val="009193"/>
                </a:solidFill>
              </a:rPr>
              <a:t>&gt;</a:t>
            </a:r>
            <a:r>
              <a:rPr>
                <a:solidFill>
                  <a:srgbClr val="000000"/>
                </a:solidFill>
              </a:rPr>
              <a:t>0</a:t>
            </a:r>
            <a:r>
              <a:rPr>
                <a:solidFill>
                  <a:srgbClr val="009193"/>
                </a:solidFill>
              </a:rPr>
              <a:t>&lt;/</a:t>
            </a:r>
            <a:r>
              <a:t>areaCode</a:t>
            </a:r>
            <a:r>
              <a:rPr>
                <a:solidFill>
                  <a:srgbClr val="009193"/>
                </a:solidFill>
              </a:rPr>
              <a:t>&gt;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			</a:t>
            </a:r>
            <a:r>
              <a:rPr>
                <a:solidFill>
                  <a:srgbClr val="009193"/>
                </a:solidFill>
              </a:rPr>
              <a:t>&lt;</a:t>
            </a:r>
            <a:r>
              <a:t>countryCode</a:t>
            </a:r>
            <a:r>
              <a:rPr>
                <a:solidFill>
                  <a:srgbClr val="009193"/>
                </a:solidFill>
              </a:rPr>
              <a:t>&gt;</a:t>
            </a:r>
            <a:r>
              <a:rPr>
                <a:solidFill>
                  <a:srgbClr val="000000"/>
                </a:solidFill>
              </a:rPr>
              <a:t>0</a:t>
            </a:r>
            <a:r>
              <a:rPr>
                <a:solidFill>
                  <a:srgbClr val="009193"/>
                </a:solidFill>
              </a:rPr>
              <a:t>&lt;/</a:t>
            </a:r>
            <a:r>
              <a:t>countryCode</a:t>
            </a:r>
            <a:r>
              <a:rPr>
                <a:solidFill>
                  <a:srgbClr val="009193"/>
                </a:solidFill>
              </a:rPr>
              <a:t>&gt;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			</a:t>
            </a:r>
            <a:r>
              <a:rPr>
                <a:solidFill>
                  <a:srgbClr val="009193"/>
                </a:solidFill>
              </a:rPr>
              <a:t>&lt;</a:t>
            </a:r>
            <a:r>
              <a:t>number</a:t>
            </a:r>
            <a:r>
              <a:rPr>
                <a:solidFill>
                  <a:srgbClr val="009193"/>
                </a:solidFill>
              </a:rPr>
              <a:t>&gt;</a:t>
            </a:r>
            <a:r>
              <a:rPr>
                <a:solidFill>
                  <a:srgbClr val="000000"/>
                </a:solidFill>
              </a:rPr>
              <a:t>0</a:t>
            </a:r>
            <a:r>
              <a:rPr>
                <a:solidFill>
                  <a:srgbClr val="009193"/>
                </a:solidFill>
              </a:rPr>
              <a:t>&lt;/</a:t>
            </a:r>
            <a:r>
              <a:t>number</a:t>
            </a:r>
            <a:r>
              <a:rPr>
                <a:solidFill>
                  <a:srgbClr val="009193"/>
                </a:solidFill>
              </a:rPr>
              <a:t>&gt;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		</a:t>
            </a:r>
            <a:r>
              <a:rPr>
                <a:solidFill>
                  <a:srgbClr val="009193"/>
                </a:solidFill>
              </a:rPr>
              <a:t>&lt;/</a:t>
            </a:r>
            <a:r>
              <a:t>phoneNumber</a:t>
            </a:r>
            <a:r>
              <a:rPr>
                <a:solidFill>
                  <a:srgbClr val="009193"/>
                </a:solidFill>
              </a:rPr>
              <a:t>&gt;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		</a:t>
            </a:r>
            <a:r>
              <a:rPr>
                <a:solidFill>
                  <a:srgbClr val="009193"/>
                </a:solidFill>
              </a:rPr>
              <a:t>&lt;</a:t>
            </a:r>
            <a:r>
              <a:t>address</a:t>
            </a:r>
            <a:r>
              <a:rPr>
                <a:solidFill>
                  <a:srgbClr val="009193"/>
                </a:solidFill>
              </a:rPr>
              <a:t>&gt;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			</a:t>
            </a:r>
            <a:r>
              <a:rPr>
                <a:solidFill>
                  <a:srgbClr val="009193"/>
                </a:solidFill>
              </a:rPr>
              <a:t>&lt;</a:t>
            </a:r>
            <a:r>
              <a:t>number</a:t>
            </a:r>
            <a:r>
              <a:rPr>
                <a:solidFill>
                  <a:srgbClr val="009193"/>
                </a:solidFill>
              </a:rPr>
              <a:t>&gt;</a:t>
            </a:r>
            <a:r>
              <a:rPr>
                <a:solidFill>
                  <a:srgbClr val="000000"/>
                </a:solidFill>
              </a:rPr>
              <a:t>22</a:t>
            </a:r>
            <a:r>
              <a:rPr>
                <a:solidFill>
                  <a:srgbClr val="009193"/>
                </a:solidFill>
              </a:rPr>
              <a:t>&lt;/</a:t>
            </a:r>
            <a:r>
              <a:t>number</a:t>
            </a:r>
            <a:r>
              <a:rPr>
                <a:solidFill>
                  <a:srgbClr val="009193"/>
                </a:solidFill>
              </a:rPr>
              <a:t>&gt;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			</a:t>
            </a:r>
            <a:r>
              <a:rPr>
                <a:solidFill>
                  <a:srgbClr val="009193"/>
                </a:solidFill>
              </a:rPr>
              <a:t>&lt;</a:t>
            </a:r>
            <a:r>
              <a:rPr>
                <a:solidFill>
                  <a:srgbClr val="4E9192"/>
                </a:solidFill>
              </a:rPr>
              <a:t>street</a:t>
            </a:r>
            <a:r>
              <a:rPr>
                <a:solidFill>
                  <a:srgbClr val="009193"/>
                </a:solidFill>
              </a:rPr>
              <a:t>&gt;</a:t>
            </a:r>
            <a:r>
              <a:t>wisteria street</a:t>
            </a:r>
            <a:r>
              <a:rPr>
                <a:solidFill>
                  <a:srgbClr val="009193"/>
                </a:solidFill>
              </a:rPr>
              <a:t>&lt;/</a:t>
            </a:r>
            <a:r>
              <a:rPr>
                <a:solidFill>
                  <a:srgbClr val="4E9192"/>
                </a:solidFill>
              </a:rPr>
              <a:t>street</a:t>
            </a:r>
            <a:r>
              <a:rPr>
                <a:solidFill>
                  <a:srgbClr val="009193"/>
                </a:solidFill>
              </a:rPr>
              <a:t>&gt;</a:t>
            </a: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			</a:t>
            </a:r>
            <a:r>
              <a:rPr>
                <a:solidFill>
                  <a:srgbClr val="009193"/>
                </a:solidFill>
              </a:rPr>
              <a:t>&lt;</a:t>
            </a:r>
            <a:r>
              <a:rPr>
                <a:solidFill>
                  <a:srgbClr val="4E9192"/>
                </a:solidFill>
              </a:rPr>
              <a:t>city</a:t>
            </a:r>
            <a:r>
              <a:rPr>
                <a:solidFill>
                  <a:srgbClr val="009193"/>
                </a:solidFill>
              </a:rPr>
              <a:t>&gt;</a:t>
            </a:r>
            <a:r>
              <a:t>Downtown</a:t>
            </a:r>
            <a:r>
              <a:rPr>
                <a:solidFill>
                  <a:srgbClr val="009193"/>
                </a:solidFill>
              </a:rPr>
              <a:t>&lt;/</a:t>
            </a:r>
            <a:r>
              <a:rPr>
                <a:solidFill>
                  <a:srgbClr val="4E9192"/>
                </a:solidFill>
              </a:rPr>
              <a:t>city</a:t>
            </a:r>
            <a:r>
              <a:rPr>
                <a:solidFill>
                  <a:srgbClr val="009193"/>
                </a:solidFill>
              </a:rPr>
              <a:t>&gt;</a:t>
            </a:r>
          </a:p>
          <a:p>
            <a:pPr algn="l">
              <a:spcBef>
                <a:spcPts val="0"/>
              </a:spcBef>
              <a:defRPr sz="18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			</a:t>
            </a:r>
            <a:r>
              <a:rPr>
                <a:solidFill>
                  <a:srgbClr val="009193"/>
                </a:solidFill>
              </a:rPr>
              <a:t>&lt;</a:t>
            </a:r>
            <a:r>
              <a:t>postalCode</a:t>
            </a:r>
            <a:r>
              <a:rPr>
                <a:solidFill>
                  <a:srgbClr val="009193"/>
                </a:solidFill>
              </a:rPr>
              <a:t>&gt;</a:t>
            </a:r>
            <a:r>
              <a:rPr>
                <a:solidFill>
                  <a:srgbClr val="000000"/>
                </a:solidFill>
              </a:rPr>
              <a:t>34343</a:t>
            </a:r>
            <a:r>
              <a:rPr>
                <a:solidFill>
                  <a:srgbClr val="009193"/>
                </a:solidFill>
              </a:rPr>
              <a:t>&lt;/</a:t>
            </a:r>
            <a:r>
              <a:t>postalCode</a:t>
            </a:r>
            <a:r>
              <a:rPr>
                <a:solidFill>
                  <a:srgbClr val="009193"/>
                </a:solidFill>
              </a:rPr>
              <a:t>&gt;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		</a:t>
            </a:r>
            <a:r>
              <a:rPr>
                <a:solidFill>
                  <a:srgbClr val="009193"/>
                </a:solidFill>
              </a:rPr>
              <a:t>&lt;/</a:t>
            </a:r>
            <a:r>
              <a:t>address</a:t>
            </a:r>
            <a:r>
              <a:rPr>
                <a:solidFill>
                  <a:srgbClr val="009193"/>
                </a:solidFill>
              </a:rPr>
              <a:t>&gt;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	</a:t>
            </a:r>
            <a:r>
              <a:rPr>
                <a:solidFill>
                  <a:srgbClr val="009193"/>
                </a:solidFill>
              </a:rPr>
              <a:t>&lt;/</a:t>
            </a:r>
            <a:r>
              <a:t>students</a:t>
            </a:r>
            <a:r>
              <a:rPr>
                <a:solidFill>
                  <a:srgbClr val="009193"/>
                </a:solidFill>
              </a:rPr>
              <a:t>&gt;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9193"/>
                </a:solidFill>
              </a:rPr>
              <a:t>&lt;/</a:t>
            </a:r>
            <a:r>
              <a:t>studentsDto</a:t>
            </a:r>
            <a:r>
              <a:rPr>
                <a:solidFill>
                  <a:srgbClr val="009193"/>
                </a:solidFill>
              </a:rPr>
              <a:t>&gt;</a:t>
            </a:r>
          </a:p>
        </p:txBody>
      </p:sp>
    </p:spTree>
  </p:cSld>
  <p:clrMapOvr>
    <a:masterClrMapping/>
  </p:clrMapOvr>
  <p:transition spd="slow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42</a:t>
            </a:fld>
            <a:endParaRPr/>
          </a:p>
        </p:txBody>
      </p:sp>
      <p:sp>
        <p:nvSpPr>
          <p:cNvPr id="257" name="Shape 257"/>
          <p:cNvSpPr>
            <a:spLocks noGrp="1"/>
          </p:cNvSpPr>
          <p:nvPr>
            <p:ph type="body" idx="1"/>
          </p:nvPr>
        </p:nvSpPr>
        <p:spPr>
          <a:xfrm>
            <a:off x="413456" y="2578100"/>
            <a:ext cx="12484101" cy="6083300"/>
          </a:xfrm>
          <a:prstGeom prst="rect">
            <a:avLst/>
          </a:prstGeom>
        </p:spPr>
        <p:txBody>
          <a:bodyPr/>
          <a:lstStyle/>
          <a:p>
            <a:pPr lvl="1"/>
            <a:r>
              <a:t>Rajouter un nouveau champs dans le DTO avec une valeur pré-fixée</a:t>
            </a:r>
          </a:p>
        </p:txBody>
      </p:sp>
    </p:spTree>
  </p:cSld>
  <p:clrMapOvr>
    <a:masterClrMapping/>
  </p:clrMapOvr>
  <p:transition spd="slow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43</a:t>
            </a:fld>
            <a:endParaRPr/>
          </a:p>
        </p:txBody>
      </p:sp>
      <p:sp>
        <p:nvSpPr>
          <p:cNvPr id="260" name="Shape 260"/>
          <p:cNvSpPr>
            <a:spLocks noGrp="1"/>
          </p:cNvSpPr>
          <p:nvPr>
            <p:ph type="title"/>
          </p:nvPr>
        </p:nvSpPr>
        <p:spPr>
          <a:xfrm>
            <a:off x="1092200" y="3657600"/>
            <a:ext cx="10820400" cy="2438400"/>
          </a:xfrm>
          <a:prstGeom prst="rect">
            <a:avLst/>
          </a:prstGeom>
        </p:spPr>
        <p:txBody>
          <a:bodyPr/>
          <a:lstStyle>
            <a:lvl1pPr>
              <a:defRPr sz="7000"/>
            </a:lvl1pPr>
          </a:lstStyle>
          <a:p>
            <a:r>
              <a:t>Architecture multi-tiers</a:t>
            </a:r>
          </a:p>
        </p:txBody>
      </p:sp>
    </p:spTree>
  </p:cSld>
  <p:clrMapOvr>
    <a:masterClrMapping/>
  </p:clrMapOvr>
  <p:transition spd="slow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4" name="Group 264"/>
          <p:cNvGrpSpPr/>
          <p:nvPr/>
        </p:nvGrpSpPr>
        <p:grpSpPr>
          <a:xfrm>
            <a:off x="2908300" y="2649786"/>
            <a:ext cx="6299200" cy="5402015"/>
            <a:chOff x="0" y="681285"/>
            <a:chExt cx="6299200" cy="5402014"/>
          </a:xfrm>
        </p:grpSpPr>
        <p:sp>
          <p:nvSpPr>
            <p:cNvPr id="262" name="Shape 262"/>
            <p:cNvSpPr/>
            <p:nvPr/>
          </p:nvSpPr>
          <p:spPr>
            <a:xfrm>
              <a:off x="0" y="681285"/>
              <a:ext cx="6299200" cy="5402015"/>
            </a:xfrm>
            <a:prstGeom prst="roundRect">
              <a:avLst>
                <a:gd name="adj" fmla="val 3526"/>
              </a:avLst>
            </a:prstGeom>
            <a:solidFill>
              <a:srgbClr val="DDDDDD">
                <a:alpha val="20000"/>
              </a:srgbClr>
            </a:solidFill>
            <a:ln w="25400" cap="flat">
              <a:solidFill>
                <a:srgbClr val="000000">
                  <a:alpha val="20000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spcBef>
                  <a:spcPts val="0"/>
                </a:spcBef>
                <a:defRPr sz="3000">
                  <a:latin typeface="+mn-lt"/>
                  <a:ea typeface="+mn-ea"/>
                  <a:cs typeface="+mn-cs"/>
                  <a:sym typeface="Gill Sans"/>
                </a:defRPr>
              </a:pPr>
              <a:endParaRPr/>
            </a:p>
          </p:txBody>
        </p:sp>
        <p:sp>
          <p:nvSpPr>
            <p:cNvPr id="263" name="Shape 263"/>
            <p:cNvSpPr/>
            <p:nvPr/>
          </p:nvSpPr>
          <p:spPr>
            <a:xfrm>
              <a:off x="5448300" y="839980"/>
              <a:ext cx="711200" cy="4990158"/>
            </a:xfrm>
            <a:prstGeom prst="roundRect">
              <a:avLst>
                <a:gd name="adj" fmla="val 26786"/>
              </a:avLst>
            </a:prstGeom>
            <a:solidFill>
              <a:srgbClr val="DDDDDD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spcBef>
                  <a:spcPts val="0"/>
                </a:spcBef>
                <a:defRPr sz="3000">
                  <a:latin typeface="+mn-lt"/>
                  <a:ea typeface="+mn-ea"/>
                  <a:cs typeface="+mn-cs"/>
                  <a:sym typeface="Gill Sans"/>
                </a:defRPr>
              </a:pPr>
              <a:r>
                <a:t>J</a:t>
              </a:r>
            </a:p>
            <a:p>
              <a:pPr defTabSz="584200">
                <a:spcBef>
                  <a:spcPts val="0"/>
                </a:spcBef>
                <a:defRPr sz="3000">
                  <a:latin typeface="+mn-lt"/>
                  <a:ea typeface="+mn-ea"/>
                  <a:cs typeface="+mn-cs"/>
                  <a:sym typeface="Gill Sans"/>
                </a:defRPr>
              </a:pPr>
              <a:r>
                <a:t>E</a:t>
              </a:r>
            </a:p>
            <a:p>
              <a:pPr defTabSz="584200">
                <a:spcBef>
                  <a:spcPts val="0"/>
                </a:spcBef>
                <a:defRPr sz="3000">
                  <a:latin typeface="+mn-lt"/>
                  <a:ea typeface="+mn-ea"/>
                  <a:cs typeface="+mn-cs"/>
                  <a:sym typeface="Gill Sans"/>
                </a:defRPr>
              </a:pPr>
              <a:r>
                <a:t>E</a:t>
              </a:r>
            </a:p>
            <a:p>
              <a:pPr defTabSz="584200">
                <a:spcBef>
                  <a:spcPts val="0"/>
                </a:spcBef>
                <a:defRPr sz="3000">
                  <a:latin typeface="+mn-lt"/>
                  <a:ea typeface="+mn-ea"/>
                  <a:cs typeface="+mn-cs"/>
                  <a:sym typeface="Gill Sans"/>
                </a:defRPr>
              </a:pPr>
              <a:r>
                <a:t>7</a:t>
              </a:r>
            </a:p>
          </p:txBody>
        </p:sp>
      </p:grpSp>
      <p:sp>
        <p:nvSpPr>
          <p:cNvPr id="265" name="Shape 265"/>
          <p:cNvSpPr/>
          <p:nvPr/>
        </p:nvSpPr>
        <p:spPr>
          <a:xfrm>
            <a:off x="2908300" y="177800"/>
            <a:ext cx="6299197" cy="2332787"/>
          </a:xfrm>
          <a:prstGeom prst="roundRect">
            <a:avLst>
              <a:gd name="adj" fmla="val 8166"/>
            </a:avLst>
          </a:prstGeom>
          <a:solidFill>
            <a:srgbClr val="DDDDDD">
              <a:alpha val="20000"/>
            </a:srgbClr>
          </a:solidFill>
          <a:ln w="25400">
            <a:solidFill>
              <a:srgbClr val="000000">
                <a:alpha val="2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defTabSz="584200">
              <a:spcBef>
                <a:spcPts val="0"/>
              </a:spcBef>
              <a:defRPr sz="3000">
                <a:latin typeface="+mn-lt"/>
                <a:ea typeface="+mn-ea"/>
                <a:cs typeface="+mn-cs"/>
                <a:sym typeface="Gill Sans"/>
              </a:defRPr>
            </a:pPr>
            <a:endParaRPr/>
          </a:p>
        </p:txBody>
      </p:sp>
      <p:sp>
        <p:nvSpPr>
          <p:cNvPr id="266" name="Shape 266"/>
          <p:cNvSpPr/>
          <p:nvPr/>
        </p:nvSpPr>
        <p:spPr>
          <a:xfrm>
            <a:off x="5404654" y="1925048"/>
            <a:ext cx="1306492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 defTabSz="584200">
              <a:spcBef>
                <a:spcPts val="0"/>
              </a:spcBef>
              <a:defRPr sz="30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Client</a:t>
            </a:r>
          </a:p>
        </p:txBody>
      </p:sp>
      <p:sp>
        <p:nvSpPr>
          <p:cNvPr id="267" name="Shape 26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44</a:t>
            </a:fld>
            <a:endParaRPr/>
          </a:p>
        </p:txBody>
      </p:sp>
      <p:sp>
        <p:nvSpPr>
          <p:cNvPr id="268" name="Shape 268"/>
          <p:cNvSpPr/>
          <p:nvPr/>
        </p:nvSpPr>
        <p:spPr>
          <a:xfrm>
            <a:off x="3048000" y="2838648"/>
            <a:ext cx="5067300" cy="1898455"/>
          </a:xfrm>
          <a:prstGeom prst="roundRect">
            <a:avLst>
              <a:gd name="adj" fmla="val 10034"/>
            </a:avLst>
          </a:prstGeom>
          <a:solidFill>
            <a:srgbClr val="DDDDDD">
              <a:alpha val="40000"/>
            </a:srgbClr>
          </a:solidFill>
          <a:ln w="25400">
            <a:solidFill>
              <a:srgbClr val="000000">
                <a:alpha val="4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defTabSz="584200">
              <a:spcBef>
                <a:spcPts val="0"/>
              </a:spcBef>
              <a:defRPr sz="3000">
                <a:latin typeface="+mn-lt"/>
                <a:ea typeface="+mn-ea"/>
                <a:cs typeface="+mn-cs"/>
                <a:sym typeface="Gill Sans"/>
              </a:defRPr>
            </a:pPr>
            <a:endParaRPr/>
          </a:p>
        </p:txBody>
      </p:sp>
      <p:sp>
        <p:nvSpPr>
          <p:cNvPr id="269" name="Shape 269"/>
          <p:cNvSpPr/>
          <p:nvPr/>
        </p:nvSpPr>
        <p:spPr>
          <a:xfrm>
            <a:off x="3659429" y="3975939"/>
            <a:ext cx="3857142" cy="5594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 defTabSz="584200">
              <a:spcBef>
                <a:spcPts val="0"/>
              </a:spcBef>
              <a:defRPr sz="30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Couche de présentation</a:t>
            </a:r>
          </a:p>
        </p:txBody>
      </p:sp>
      <p:sp>
        <p:nvSpPr>
          <p:cNvPr id="270" name="Shape 270"/>
          <p:cNvSpPr/>
          <p:nvPr/>
        </p:nvSpPr>
        <p:spPr>
          <a:xfrm>
            <a:off x="3187700" y="3236822"/>
            <a:ext cx="4838700" cy="712878"/>
          </a:xfrm>
          <a:prstGeom prst="roundRect">
            <a:avLst>
              <a:gd name="adj" fmla="val 26723"/>
            </a:avLst>
          </a:pr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 defTabSz="584200">
              <a:spcBef>
                <a:spcPts val="0"/>
              </a:spcBef>
              <a:defRPr sz="30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Service JAXRS</a:t>
            </a:r>
          </a:p>
        </p:txBody>
      </p:sp>
      <p:grpSp>
        <p:nvGrpSpPr>
          <p:cNvPr id="273" name="Group 273"/>
          <p:cNvGrpSpPr/>
          <p:nvPr/>
        </p:nvGrpSpPr>
        <p:grpSpPr>
          <a:xfrm>
            <a:off x="3086100" y="5054600"/>
            <a:ext cx="5067300" cy="2743200"/>
            <a:chOff x="0" y="0"/>
            <a:chExt cx="5067300" cy="2743200"/>
          </a:xfrm>
        </p:grpSpPr>
        <p:sp>
          <p:nvSpPr>
            <p:cNvPr id="271" name="Shape 271"/>
            <p:cNvSpPr/>
            <p:nvPr/>
          </p:nvSpPr>
          <p:spPr>
            <a:xfrm>
              <a:off x="0" y="0"/>
              <a:ext cx="5067300" cy="2743200"/>
            </a:xfrm>
            <a:prstGeom prst="roundRect">
              <a:avLst>
                <a:gd name="adj" fmla="val 6944"/>
              </a:avLst>
            </a:prstGeom>
            <a:solidFill>
              <a:srgbClr val="DDDDDD">
                <a:alpha val="40000"/>
              </a:srgbClr>
            </a:solidFill>
            <a:ln w="25400" cap="flat">
              <a:solidFill>
                <a:srgbClr val="000000">
                  <a:alpha val="40000"/>
                </a:srgb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584200">
                <a:spcBef>
                  <a:spcPts val="0"/>
                </a:spcBef>
                <a:defRPr sz="3000">
                  <a:latin typeface="+mn-lt"/>
                  <a:ea typeface="+mn-ea"/>
                  <a:cs typeface="+mn-cs"/>
                  <a:sym typeface="Gill Sans"/>
                </a:defRPr>
              </a:lvl1pPr>
            </a:lstStyle>
            <a:p>
              <a:r>
                <a:t>40</a:t>
              </a:r>
            </a:p>
          </p:txBody>
        </p:sp>
        <p:sp>
          <p:nvSpPr>
            <p:cNvPr id="272" name="Shape 272"/>
            <p:cNvSpPr/>
            <p:nvPr/>
          </p:nvSpPr>
          <p:spPr>
            <a:xfrm>
              <a:off x="1314735" y="2000250"/>
              <a:ext cx="2450530" cy="5461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defTabSz="584200">
                <a:spcBef>
                  <a:spcPts val="0"/>
                </a:spcBef>
                <a:defRPr sz="3000">
                  <a:latin typeface="+mn-lt"/>
                  <a:ea typeface="+mn-ea"/>
                  <a:cs typeface="+mn-cs"/>
                  <a:sym typeface="Gill Sans"/>
                </a:defRPr>
              </a:lvl1pPr>
            </a:lstStyle>
            <a:p>
              <a:r>
                <a:t>Couche métier</a:t>
              </a:r>
            </a:p>
          </p:txBody>
        </p:sp>
      </p:grpSp>
      <p:sp>
        <p:nvSpPr>
          <p:cNvPr id="274" name="Shape 274"/>
          <p:cNvSpPr/>
          <p:nvPr/>
        </p:nvSpPr>
        <p:spPr>
          <a:xfrm>
            <a:off x="3276600" y="5269661"/>
            <a:ext cx="2743200" cy="711201"/>
          </a:xfrm>
          <a:prstGeom prst="roundRect">
            <a:avLst>
              <a:gd name="adj" fmla="val 26786"/>
            </a:avLst>
          </a:pr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 defTabSz="584200">
              <a:spcBef>
                <a:spcPts val="0"/>
              </a:spcBef>
              <a:defRPr sz="30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Logique métier</a:t>
            </a:r>
          </a:p>
        </p:txBody>
      </p:sp>
      <p:sp>
        <p:nvSpPr>
          <p:cNvPr id="275" name="Shape 275"/>
          <p:cNvSpPr/>
          <p:nvPr/>
        </p:nvSpPr>
        <p:spPr>
          <a:xfrm>
            <a:off x="6146800" y="5270500"/>
            <a:ext cx="1816100" cy="711200"/>
          </a:xfrm>
          <a:prstGeom prst="roundRect">
            <a:avLst>
              <a:gd name="adj" fmla="val 26786"/>
            </a:avLst>
          </a:pr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 defTabSz="584200">
              <a:spcBef>
                <a:spcPts val="0"/>
              </a:spcBef>
              <a:defRPr sz="30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DOM</a:t>
            </a:r>
          </a:p>
        </p:txBody>
      </p:sp>
      <p:sp>
        <p:nvSpPr>
          <p:cNvPr id="276" name="Shape 276"/>
          <p:cNvSpPr/>
          <p:nvPr/>
        </p:nvSpPr>
        <p:spPr>
          <a:xfrm>
            <a:off x="3050387" y="457200"/>
            <a:ext cx="6015024" cy="712878"/>
          </a:xfrm>
          <a:prstGeom prst="roundRect">
            <a:avLst>
              <a:gd name="adj" fmla="val 26723"/>
            </a:avLst>
          </a:pr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 defTabSz="584200">
              <a:spcBef>
                <a:spcPts val="0"/>
              </a:spcBef>
              <a:defRPr sz="30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Browser</a:t>
            </a:r>
          </a:p>
        </p:txBody>
      </p:sp>
      <p:sp>
        <p:nvSpPr>
          <p:cNvPr id="277" name="Shape 277"/>
          <p:cNvSpPr/>
          <p:nvPr/>
        </p:nvSpPr>
        <p:spPr>
          <a:xfrm>
            <a:off x="3276600" y="6248400"/>
            <a:ext cx="4686300" cy="711200"/>
          </a:xfrm>
          <a:prstGeom prst="roundRect">
            <a:avLst>
              <a:gd name="adj" fmla="val 26786"/>
            </a:avLst>
          </a:pr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 defTabSz="584200">
              <a:spcBef>
                <a:spcPts val="0"/>
              </a:spcBef>
              <a:defRPr sz="30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Persistence - JPA</a:t>
            </a:r>
          </a:p>
        </p:txBody>
      </p:sp>
      <p:sp>
        <p:nvSpPr>
          <p:cNvPr id="278" name="Shape 278"/>
          <p:cNvSpPr/>
          <p:nvPr/>
        </p:nvSpPr>
        <p:spPr>
          <a:xfrm>
            <a:off x="2908300" y="8243138"/>
            <a:ext cx="6299200" cy="711201"/>
          </a:xfrm>
          <a:prstGeom prst="roundRect">
            <a:avLst>
              <a:gd name="adj" fmla="val 26786"/>
            </a:avLst>
          </a:pr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 defTabSz="584200">
              <a:spcBef>
                <a:spcPts val="0"/>
              </a:spcBef>
              <a:defRPr sz="30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Base(s) de données</a:t>
            </a:r>
          </a:p>
        </p:txBody>
      </p:sp>
      <p:pic>
        <p:nvPicPr>
          <p:cNvPr id="279" name="dropped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715500" y="8115300"/>
            <a:ext cx="698500" cy="965200"/>
          </a:xfrm>
          <a:prstGeom prst="rect">
            <a:avLst/>
          </a:prstGeom>
        </p:spPr>
      </p:pic>
      <p:pic>
        <p:nvPicPr>
          <p:cNvPr id="280" name="dropped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715500" y="2794000"/>
            <a:ext cx="698500" cy="965200"/>
          </a:xfrm>
          <a:prstGeom prst="rect">
            <a:avLst/>
          </a:prstGeom>
        </p:spPr>
      </p:pic>
      <p:pic>
        <p:nvPicPr>
          <p:cNvPr id="281" name="droppedImage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715500" y="5626100"/>
            <a:ext cx="698500" cy="965200"/>
          </a:xfrm>
          <a:prstGeom prst="rect">
            <a:avLst/>
          </a:prstGeom>
        </p:spPr>
      </p:pic>
      <p:pic>
        <p:nvPicPr>
          <p:cNvPr id="282" name="droppedImage.pd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9525000" y="711200"/>
            <a:ext cx="1066800" cy="1168400"/>
          </a:xfrm>
          <a:prstGeom prst="rect">
            <a:avLst/>
          </a:prstGeom>
        </p:spPr>
      </p:pic>
      <p:sp>
        <p:nvSpPr>
          <p:cNvPr id="283" name="Shape 283"/>
          <p:cNvSpPr/>
          <p:nvPr/>
        </p:nvSpPr>
        <p:spPr>
          <a:xfrm>
            <a:off x="3048270" y="1270000"/>
            <a:ext cx="6019260" cy="711200"/>
          </a:xfrm>
          <a:prstGeom prst="roundRect">
            <a:avLst>
              <a:gd name="adj" fmla="val 26786"/>
            </a:avLst>
          </a:pr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 defTabSz="584200">
              <a:spcBef>
                <a:spcPts val="0"/>
              </a:spcBef>
              <a:defRPr sz="30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Framework JS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1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1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1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1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4" grpId="3" animBg="1" advAuto="0"/>
      <p:bldP spid="270" grpId="5" animBg="1" advAuto="0"/>
      <p:bldP spid="273" grpId="6" animBg="1" advAuto="0"/>
      <p:bldP spid="274" grpId="9" animBg="1" advAuto="0"/>
      <p:bldP spid="275" grpId="8" animBg="1" advAuto="0"/>
      <p:bldP spid="276" grpId="2" animBg="1" advAuto="0"/>
      <p:bldP spid="277" grpId="10" animBg="1" advAuto="0"/>
      <p:bldP spid="278" grpId="11" animBg="1" advAuto="0"/>
      <p:bldP spid="279" grpId="12" animBg="1" advAuto="0"/>
      <p:bldP spid="280" grpId="4" animBg="1" advAuto="0"/>
      <p:bldP spid="281" grpId="7" animBg="1" advAuto="0"/>
      <p:bldP spid="282" grpId="1" animBg="1" advAuto="0"/>
      <p:bldP spid="283" grpId="13" animBg="1" advAuto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45</a:t>
            </a:fld>
            <a:endParaRPr/>
          </a:p>
        </p:txBody>
      </p:sp>
      <p:sp>
        <p:nvSpPr>
          <p:cNvPr id="286" name="Shape 286"/>
          <p:cNvSpPr>
            <a:spLocks noGrp="1"/>
          </p:cNvSpPr>
          <p:nvPr>
            <p:ph type="body" idx="1"/>
          </p:nvPr>
        </p:nvSpPr>
        <p:spPr>
          <a:xfrm>
            <a:off x="413456" y="2578100"/>
            <a:ext cx="12484101" cy="6083300"/>
          </a:xfrm>
          <a:prstGeom prst="rect">
            <a:avLst/>
          </a:prstGeom>
        </p:spPr>
        <p:txBody>
          <a:bodyPr/>
          <a:lstStyle/>
          <a:p>
            <a:pPr lvl="1"/>
            <a:r>
              <a:t>Analyse de l’application de démonstration</a:t>
            </a:r>
          </a:p>
        </p:txBody>
      </p:sp>
    </p:spTree>
  </p:cSld>
  <p:clrMapOvr>
    <a:masterClrMapping/>
  </p:clrMapOvr>
  <p:transition spd="slow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Bibliographie</a:t>
            </a:r>
          </a:p>
        </p:txBody>
      </p:sp>
      <p:sp>
        <p:nvSpPr>
          <p:cNvPr id="289" name="Shape 28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46</a:t>
            </a:fld>
            <a:endParaRPr/>
          </a:p>
        </p:txBody>
      </p:sp>
      <p:sp>
        <p:nvSpPr>
          <p:cNvPr id="290" name="Shape 290"/>
          <p:cNvSpPr/>
          <p:nvPr/>
        </p:nvSpPr>
        <p:spPr>
          <a:xfrm>
            <a:off x="2463486" y="3886200"/>
            <a:ext cx="8064501" cy="1346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584200">
              <a:spcBef>
                <a:spcPts val="0"/>
              </a:spcBef>
              <a:defRPr sz="4200" u="sng">
                <a:latin typeface="+mn-lt"/>
                <a:ea typeface="+mn-ea"/>
                <a:cs typeface="+mn-cs"/>
                <a:sym typeface="Gill Sans"/>
                <a:hlinkClick r:id="rId2"/>
              </a:defRPr>
            </a:lvl1pPr>
          </a:lstStyle>
          <a:p>
            <a:pPr>
              <a:defRPr u="none"/>
            </a:pPr>
            <a:r>
              <a:rPr u="sng">
                <a:hlinkClick r:id="rId2"/>
              </a:rPr>
              <a:t>http://docs.oracle.com/javaee/7/tutorial/</a:t>
            </a:r>
          </a:p>
        </p:txBody>
      </p: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roup 92"/>
          <p:cNvGrpSpPr/>
          <p:nvPr/>
        </p:nvGrpSpPr>
        <p:grpSpPr>
          <a:xfrm>
            <a:off x="3086100" y="1765300"/>
            <a:ext cx="6299197" cy="1676400"/>
            <a:chOff x="0" y="0"/>
            <a:chExt cx="6299196" cy="1676400"/>
          </a:xfrm>
        </p:grpSpPr>
        <p:sp>
          <p:nvSpPr>
            <p:cNvPr id="90" name="Shape 90"/>
            <p:cNvSpPr/>
            <p:nvPr/>
          </p:nvSpPr>
          <p:spPr>
            <a:xfrm>
              <a:off x="0" y="0"/>
              <a:ext cx="6299197" cy="1676400"/>
            </a:xfrm>
            <a:prstGeom prst="roundRect">
              <a:avLst>
                <a:gd name="adj" fmla="val 11364"/>
              </a:avLst>
            </a:prstGeom>
            <a:solidFill>
              <a:srgbClr val="DDDDDD">
                <a:alpha val="20000"/>
              </a:srgbClr>
            </a:solidFill>
            <a:ln w="25400" cap="flat">
              <a:solidFill>
                <a:srgbClr val="000000">
                  <a:alpha val="20000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spcBef>
                  <a:spcPts val="0"/>
                </a:spcBef>
                <a:defRPr sz="3000">
                  <a:latin typeface="+mn-lt"/>
                  <a:ea typeface="+mn-ea"/>
                  <a:cs typeface="+mn-cs"/>
                  <a:sym typeface="Gill Sans"/>
                </a:defRPr>
              </a:pP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2504246" y="1098550"/>
              <a:ext cx="1306491" cy="5461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584200">
                <a:spcBef>
                  <a:spcPts val="0"/>
                </a:spcBef>
                <a:defRPr sz="3000">
                  <a:latin typeface="+mn-lt"/>
                  <a:ea typeface="+mn-ea"/>
                  <a:cs typeface="+mn-cs"/>
                  <a:sym typeface="Gill Sans"/>
                </a:defRPr>
              </a:lvl1pPr>
            </a:lstStyle>
            <a:p>
              <a:r>
                <a:t>Client</a:t>
              </a:r>
            </a:p>
          </p:txBody>
        </p:sp>
      </p:grpSp>
      <p:sp>
        <p:nvSpPr>
          <p:cNvPr id="93" name="Shape 9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sp>
        <p:nvSpPr>
          <p:cNvPr id="94" name="Shape 94"/>
          <p:cNvSpPr/>
          <p:nvPr/>
        </p:nvSpPr>
        <p:spPr>
          <a:xfrm>
            <a:off x="3365500" y="4825160"/>
            <a:ext cx="5842000" cy="711201"/>
          </a:xfrm>
          <a:prstGeom prst="roundRect">
            <a:avLst>
              <a:gd name="adj" fmla="val 26786"/>
            </a:avLst>
          </a:pr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 defTabSz="584200">
              <a:spcBef>
                <a:spcPts val="0"/>
              </a:spcBef>
              <a:defRPr sz="30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Servlets</a:t>
            </a:r>
          </a:p>
        </p:txBody>
      </p:sp>
      <p:sp>
        <p:nvSpPr>
          <p:cNvPr id="95" name="Shape 95"/>
          <p:cNvSpPr/>
          <p:nvPr/>
        </p:nvSpPr>
        <p:spPr>
          <a:xfrm>
            <a:off x="3365500" y="4026738"/>
            <a:ext cx="5842000" cy="711201"/>
          </a:xfrm>
          <a:prstGeom prst="roundRect">
            <a:avLst>
              <a:gd name="adj" fmla="val 26786"/>
            </a:avLst>
          </a:pr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 defTabSz="584200">
              <a:spcBef>
                <a:spcPts val="0"/>
              </a:spcBef>
              <a:defRPr sz="30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JSP</a:t>
            </a:r>
          </a:p>
        </p:txBody>
      </p:sp>
      <p:sp>
        <p:nvSpPr>
          <p:cNvPr id="96" name="Shape 96"/>
          <p:cNvSpPr/>
          <p:nvPr/>
        </p:nvSpPr>
        <p:spPr>
          <a:xfrm>
            <a:off x="3228187" y="2044700"/>
            <a:ext cx="6015024" cy="712878"/>
          </a:xfrm>
          <a:prstGeom prst="roundRect">
            <a:avLst>
              <a:gd name="adj" fmla="val 26723"/>
            </a:avLst>
          </a:pr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 defTabSz="584200">
              <a:spcBef>
                <a:spcPts val="0"/>
              </a:spcBef>
              <a:defRPr sz="30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Browser</a:t>
            </a:r>
          </a:p>
        </p:txBody>
      </p:sp>
      <p:sp>
        <p:nvSpPr>
          <p:cNvPr id="97" name="Shape 97"/>
          <p:cNvSpPr/>
          <p:nvPr/>
        </p:nvSpPr>
        <p:spPr>
          <a:xfrm>
            <a:off x="3086100" y="6477838"/>
            <a:ext cx="6299200" cy="711201"/>
          </a:xfrm>
          <a:prstGeom prst="roundRect">
            <a:avLst>
              <a:gd name="adj" fmla="val 26786"/>
            </a:avLst>
          </a:pr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 defTabSz="584200">
              <a:spcBef>
                <a:spcPts val="0"/>
              </a:spcBef>
              <a:defRPr sz="30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Base(s) de données</a:t>
            </a:r>
          </a:p>
        </p:txBody>
      </p:sp>
      <p:pic>
        <p:nvPicPr>
          <p:cNvPr id="98" name="dropped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893300" y="6350000"/>
            <a:ext cx="698500" cy="965200"/>
          </a:xfrm>
          <a:prstGeom prst="rect">
            <a:avLst/>
          </a:prstGeom>
        </p:spPr>
      </p:pic>
      <p:pic>
        <p:nvPicPr>
          <p:cNvPr id="99" name="dropped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893300" y="4508500"/>
            <a:ext cx="698500" cy="965200"/>
          </a:xfrm>
          <a:prstGeom prst="rect">
            <a:avLst/>
          </a:prstGeom>
        </p:spPr>
      </p:pic>
      <p:pic>
        <p:nvPicPr>
          <p:cNvPr id="100" name="droppedImage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702800" y="2298700"/>
            <a:ext cx="1066800" cy="1168400"/>
          </a:xfrm>
          <a:prstGeom prst="rect">
            <a:avLst/>
          </a:prstGeom>
        </p:spPr>
      </p:pic>
      <p:grpSp>
        <p:nvGrpSpPr>
          <p:cNvPr id="103" name="Group 103"/>
          <p:cNvGrpSpPr/>
          <p:nvPr/>
        </p:nvGrpSpPr>
        <p:grpSpPr>
          <a:xfrm>
            <a:off x="3086100" y="3683000"/>
            <a:ext cx="6299200" cy="2552701"/>
            <a:chOff x="0" y="0"/>
            <a:chExt cx="6299200" cy="2552700"/>
          </a:xfrm>
        </p:grpSpPr>
        <p:sp>
          <p:nvSpPr>
            <p:cNvPr id="101" name="Shape 101"/>
            <p:cNvSpPr/>
            <p:nvPr/>
          </p:nvSpPr>
          <p:spPr>
            <a:xfrm>
              <a:off x="0" y="0"/>
              <a:ext cx="6299200" cy="2552700"/>
            </a:xfrm>
            <a:prstGeom prst="roundRect">
              <a:avLst>
                <a:gd name="adj" fmla="val 7463"/>
              </a:avLst>
            </a:prstGeom>
            <a:solidFill>
              <a:srgbClr val="DDDDDD">
                <a:alpha val="20000"/>
              </a:srgbClr>
            </a:solidFill>
            <a:ln w="25400" cap="flat">
              <a:solidFill>
                <a:srgbClr val="000000">
                  <a:alpha val="20000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spcBef>
                  <a:spcPts val="0"/>
                </a:spcBef>
                <a:defRPr sz="3000">
                  <a:latin typeface="+mn-lt"/>
                  <a:ea typeface="+mn-ea"/>
                  <a:cs typeface="+mn-cs"/>
                  <a:sym typeface="Gill Sans"/>
                </a:defRPr>
              </a:pP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>
              <a:off x="2641600" y="1993899"/>
              <a:ext cx="1409700" cy="546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584200">
                <a:spcBef>
                  <a:spcPts val="0"/>
                </a:spcBef>
                <a:defRPr sz="3000">
                  <a:latin typeface="+mn-lt"/>
                  <a:ea typeface="+mn-ea"/>
                  <a:cs typeface="+mn-cs"/>
                  <a:sym typeface="Gill Sans"/>
                </a:defRPr>
              </a:lvl1pPr>
            </a:lstStyle>
            <a:p>
              <a:r>
                <a:t>Business</a:t>
              </a: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1" animBg="1" advAuto="0"/>
      <p:bldP spid="94" grpId="7" animBg="1" advAuto="0"/>
      <p:bldP spid="95" grpId="6" animBg="1" advAuto="0"/>
      <p:bldP spid="96" grpId="3" animBg="1" advAuto="0"/>
      <p:bldP spid="97" grpId="8" animBg="1" advAuto="0"/>
      <p:bldP spid="98" grpId="9" animBg="1" advAuto="0"/>
      <p:bldP spid="99" grpId="5" animBg="1" advAuto="0"/>
      <p:bldP spid="100" grpId="2" animBg="1" advAuto="0"/>
      <p:bldP spid="103" grpId="4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sp>
        <p:nvSpPr>
          <p:cNvPr id="106" name="Shape 106"/>
          <p:cNvSpPr>
            <a:spLocks noGrp="1"/>
          </p:cNvSpPr>
          <p:nvPr>
            <p:ph type="title"/>
          </p:nvPr>
        </p:nvSpPr>
        <p:spPr>
          <a:xfrm>
            <a:off x="1092200" y="3187700"/>
            <a:ext cx="10820400" cy="2438400"/>
          </a:xfrm>
          <a:prstGeom prst="rect">
            <a:avLst/>
          </a:prstGeom>
        </p:spPr>
        <p:txBody>
          <a:bodyPr/>
          <a:lstStyle>
            <a:lvl1pPr>
              <a:defRPr sz="7000"/>
            </a:lvl1pPr>
          </a:lstStyle>
          <a:p>
            <a:r>
              <a:t>Applications WEB</a:t>
            </a:r>
          </a:p>
        </p:txBody>
      </p:sp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sp>
        <p:nvSpPr>
          <p:cNvPr id="109" name="Shape 10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Partie I : HTTP</a:t>
            </a:r>
          </a:p>
        </p:txBody>
      </p:sp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sp>
        <p:nvSpPr>
          <p:cNvPr id="112" name="Shape 112"/>
          <p:cNvSpPr>
            <a:spLocks noGrp="1"/>
          </p:cNvSpPr>
          <p:nvPr>
            <p:ph type="title"/>
          </p:nvPr>
        </p:nvSpPr>
        <p:spPr>
          <a:xfrm>
            <a:off x="736600" y="254000"/>
            <a:ext cx="11874500" cy="2438400"/>
          </a:xfrm>
          <a:prstGeom prst="rect">
            <a:avLst/>
          </a:prstGeom>
        </p:spPr>
        <p:txBody>
          <a:bodyPr/>
          <a:lstStyle/>
          <a:p>
            <a:r>
              <a:t>Le protocole HTTP</a:t>
            </a:r>
          </a:p>
        </p:txBody>
      </p:sp>
      <p:pic>
        <p:nvPicPr>
          <p:cNvPr id="113" name="dropped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62100" y="2692400"/>
            <a:ext cx="9870765" cy="36703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5" name="Table 115"/>
          <p:cNvGraphicFramePr/>
          <p:nvPr/>
        </p:nvGraphicFramePr>
        <p:xfrm>
          <a:off x="444500" y="3213100"/>
          <a:ext cx="12103101" cy="5372100"/>
        </p:xfrm>
        <a:graphic>
          <a:graphicData uri="http://schemas.openxmlformats.org/drawingml/2006/table">
            <a:tbl>
              <a:tblPr firstRow="1">
                <a:tableStyleId>{8F44A2F1-9E1F-4B54-A3A2-5F16C0AD49E2}</a:tableStyleId>
              </a:tblPr>
              <a:tblGrid>
                <a:gridCol w="4614503"/>
                <a:gridCol w="7488597"/>
              </a:tblGrid>
              <a:tr h="693174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4000"/>
                        <a:t>Commande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4000"/>
                        <a:t>Description</a:t>
                      </a:r>
                    </a:p>
                  </a:txBody>
                  <a:tcPr marL="50800" marR="50800" marT="50800" marB="50800" anchor="ctr" horzOverflow="overflow"/>
                </a:tc>
              </a:tr>
              <a:tr h="1689100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</a:pPr>
                      <a:r>
                        <a:rPr sz="3600"/>
                        <a:t>GET adr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914400" algn="l"/>
                        </a:tabLst>
                      </a:pPr>
                      <a:r>
                        <a:rPr sz="3600"/>
                        <a:t>Requête de la ressource à l’adresse adr
255 caractères max. Les paramètres sont séparés par des &amp;</a:t>
                      </a:r>
                    </a:p>
                  </a:txBody>
                  <a:tcPr marL="50800" marR="50800" marT="50800" marB="50800" anchor="ctr" horzOverflow="overflow"/>
                </a:tc>
              </a:tr>
              <a:tr h="1376925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</a:pPr>
                      <a:r>
                        <a:rPr sz="3600"/>
                        <a:t>POST data to adr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</a:pPr>
                      <a:r>
                        <a:rPr sz="3600"/>
                        <a:t>Envoi des données  data à l’adresse adr</a:t>
                      </a:r>
                    </a:p>
                  </a:txBody>
                  <a:tcPr marL="50800" marR="50800" marT="50800" marB="50800" anchor="ctr" horzOverflow="overflow"/>
                </a:tc>
              </a:tr>
              <a:tr h="1612899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</a:pPr>
                      <a:r>
                        <a:rPr sz="3600"/>
                        <a:t>...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</a:pPr>
                      <a:r>
                        <a:rPr sz="3600"/>
                        <a:t>...</a:t>
                      </a:r>
                    </a:p>
                  </a:txBody>
                  <a:tcPr marL="50800" marR="50800" marT="50800" marB="50800" anchor="ctr" horzOverflow="overflow"/>
                </a:tc>
              </a:tr>
            </a:tbl>
          </a:graphicData>
        </a:graphic>
      </p:graphicFrame>
      <p:sp>
        <p:nvSpPr>
          <p:cNvPr id="116" name="Shape 11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Le protocole HTTP (commandes)</a:t>
            </a:r>
          </a:p>
        </p:txBody>
      </p:sp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DDDDDD"/>
        </a:solidFill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160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Myriad Pro"/>
            <a:ea typeface="Myriad Pro"/>
            <a:cs typeface="Myriad Pro"/>
            <a:sym typeface="Myriad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DDDDDD"/>
        </a:solidFill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160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Myriad Pro"/>
            <a:ea typeface="Myriad Pro"/>
            <a:cs typeface="Myriad Pro"/>
            <a:sym typeface="Myriad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686</TotalTime>
  <Words>1219</Words>
  <Application>Microsoft Office PowerPoint</Application>
  <PresentationFormat>Custom</PresentationFormat>
  <Paragraphs>397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4" baseType="lpstr">
      <vt:lpstr>Courier</vt:lpstr>
      <vt:lpstr>Gill Sans</vt:lpstr>
      <vt:lpstr>Helvetica</vt:lpstr>
      <vt:lpstr>Lucida Grande</vt:lpstr>
      <vt:lpstr>Monaco</vt:lpstr>
      <vt:lpstr>Myriad Pro</vt:lpstr>
      <vt:lpstr>Times</vt:lpstr>
      <vt:lpstr>White</vt:lpstr>
      <vt:lpstr>PowerPoint Presentation</vt:lpstr>
      <vt:lpstr>Infrastructure de développement</vt:lpstr>
      <vt:lpstr>PowerPoint Presentation</vt:lpstr>
      <vt:lpstr>Application Web</vt:lpstr>
      <vt:lpstr>PowerPoint Presentation</vt:lpstr>
      <vt:lpstr>Applications WEB</vt:lpstr>
      <vt:lpstr>Partie I : HTTP</vt:lpstr>
      <vt:lpstr>Le protocole HTTP</vt:lpstr>
      <vt:lpstr>Le protocole HTTP (commandes)</vt:lpstr>
      <vt:lpstr>Le protocole HTTP (codes d’erreur)</vt:lpstr>
      <vt:lpstr>PowerPoint Presentation</vt:lpstr>
      <vt:lpstr>Partie II : Servir de l’information</vt:lpstr>
      <vt:lpstr>Servir de l’information</vt:lpstr>
      <vt:lpstr>Servir de l’information</vt:lpstr>
      <vt:lpstr>PowerPoint Presentation</vt:lpstr>
      <vt:lpstr>Glassfish</vt:lpstr>
      <vt:lpstr>PowerPoint Presentation</vt:lpstr>
      <vt:lpstr>Anatomie d’une Servlet</vt:lpstr>
      <vt:lpstr>Anatomie d’une Servlet</vt:lpstr>
      <vt:lpstr>PowerPoint Presentation</vt:lpstr>
      <vt:lpstr>PowerPoint Presentation</vt:lpstr>
      <vt:lpstr>Défauts des servlets</vt:lpstr>
      <vt:lpstr>Java Server Pages</vt:lpstr>
      <vt:lpstr>Java Server Pages : Exemple</vt:lpstr>
      <vt:lpstr>Java Server Pages</vt:lpstr>
      <vt:lpstr>Java Server Pages : Scriptlets</vt:lpstr>
      <vt:lpstr>Java Server Pages : un premier formulaire</vt:lpstr>
      <vt:lpstr>Java Server Pages : un premier formulaire ... et sa servlet</vt:lpstr>
      <vt:lpstr>Java Server Pages : Enchainer les pages</vt:lpstr>
      <vt:lpstr>Java Server Pages : Java Bean</vt:lpstr>
      <vt:lpstr>Java Server Pages : Scopes</vt:lpstr>
      <vt:lpstr>Java Server Pages : EL Expressions</vt:lpstr>
      <vt:lpstr>Conclusion</vt:lpstr>
      <vt:lpstr>Service JAX-RS</vt:lpstr>
      <vt:lpstr>Service JAX-RS</vt:lpstr>
      <vt:lpstr>Service JAX-RS</vt:lpstr>
      <vt:lpstr>Service JAX-RS (DTO)</vt:lpstr>
      <vt:lpstr>Service JAX-RS (exemple)</vt:lpstr>
      <vt:lpstr>Service JAX-RS (exemple)</vt:lpstr>
      <vt:lpstr>Service JAX-RS (exemple)</vt:lpstr>
      <vt:lpstr>Service JAX-RS (exemple)</vt:lpstr>
      <vt:lpstr>PowerPoint Presentation</vt:lpstr>
      <vt:lpstr>Architecture multi-tiers</vt:lpstr>
      <vt:lpstr>PowerPoint Presentation</vt:lpstr>
      <vt:lpstr>PowerPoint Presentation</vt:lpstr>
      <vt:lpstr>Bibliographie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Steve Hostettler</cp:lastModifiedBy>
  <cp:revision>3</cp:revision>
  <dcterms:modified xsi:type="dcterms:W3CDTF">2017-03-08T07:13:36Z</dcterms:modified>
</cp:coreProperties>
</file>