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302" r:id="rId4"/>
    <p:sldId id="303" r:id="rId5"/>
    <p:sldId id="304" r:id="rId6"/>
    <p:sldId id="301"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1pPr>
    <a:lvl2pPr marL="0" marR="0" indent="3429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2pPr>
    <a:lvl3pPr marL="0" marR="0" indent="6858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3pPr>
    <a:lvl4pPr marL="0" marR="0" indent="10287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4pPr>
    <a:lvl5pPr marL="0" marR="0" indent="13716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5pPr>
    <a:lvl6pPr marL="0" marR="0" indent="17145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6pPr>
    <a:lvl7pPr marL="0" marR="0" indent="20574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7pPr>
    <a:lvl8pPr marL="0" marR="0" indent="24003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8pPr>
    <a:lvl9pPr marL="0" marR="0" indent="274320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DDDDDD"/>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3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xfrm>
            <a:off x="1143000" y="685800"/>
            <a:ext cx="4572000" cy="3429000"/>
          </a:xfrm>
          <a:prstGeom prst="rect">
            <a:avLst/>
          </a:prstGeom>
        </p:spPr>
        <p:txBody>
          <a:bodyPr/>
          <a:lstStyle/>
          <a:p>
            <a:endParaRPr/>
          </a:p>
        </p:txBody>
      </p:sp>
      <p:sp>
        <p:nvSpPr>
          <p:cNvPr id="58" name="Shape 5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4256032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5" name="Shape 15"/>
          <p:cNvSpPr>
            <a:spLocks noGrp="1"/>
          </p:cNvSpPr>
          <p:nvPr>
            <p:ph type="body" sz="quarter" idx="13"/>
          </p:nvPr>
        </p:nvSpPr>
        <p:spPr>
          <a:xfrm>
            <a:off x="5932321" y="3789680"/>
            <a:ext cx="1122884" cy="408940"/>
          </a:xfrm>
          <a:prstGeom prst="rect">
            <a:avLst/>
          </a:prstGeom>
        </p:spPr>
        <p:txBody>
          <a:bodyPr wrap="none" anchor="ctr">
            <a:spAutoFit/>
          </a:bodyPr>
          <a:lstStyle>
            <a:lvl1pPr defTabSz="457200">
              <a:spcBef>
                <a:spcPts val="1600"/>
              </a:spcBef>
              <a:defRPr sz="2400">
                <a:latin typeface="Myriad Pro"/>
                <a:ea typeface="Myriad Pro"/>
                <a:cs typeface="Myriad Pro"/>
                <a:sym typeface="Myriad Pro"/>
              </a:defRPr>
            </a:lvl1pPr>
          </a:lstStyle>
          <a:p>
            <a:r>
              <a:t>Authors</a:t>
            </a:r>
          </a:p>
        </p:txBody>
      </p:sp>
      <p:sp>
        <p:nvSpPr>
          <p:cNvPr id="16" name="Shape 16"/>
          <p:cNvSpPr>
            <a:spLocks noGrp="1"/>
          </p:cNvSpPr>
          <p:nvPr>
            <p:ph type="body" sz="quarter" idx="14"/>
          </p:nvPr>
        </p:nvSpPr>
        <p:spPr>
          <a:xfrm>
            <a:off x="5358536" y="1511300"/>
            <a:ext cx="2293012" cy="1320800"/>
          </a:xfrm>
          <a:prstGeom prst="rect">
            <a:avLst/>
          </a:prstGeom>
        </p:spPr>
        <p:txBody>
          <a:bodyPr wrap="none" anchor="ctr">
            <a:spAutoFit/>
          </a:bodyPr>
          <a:lstStyle>
            <a:lvl1pPr defTabSz="457200">
              <a:spcBef>
                <a:spcPts val="1600"/>
              </a:spcBef>
              <a:defRPr sz="9600">
                <a:latin typeface="Myriad Pro"/>
                <a:ea typeface="Myriad Pro"/>
                <a:cs typeface="Myriad Pro"/>
                <a:sym typeface="Myriad Pro"/>
              </a:defRPr>
            </a:lvl1pPr>
          </a:lstStyle>
          <a:p>
            <a:r>
              <a:t>Title</a:t>
            </a:r>
          </a:p>
        </p:txBody>
      </p:sp>
      <p:sp>
        <p:nvSpPr>
          <p:cNvPr id="17" name="Shape 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copy">
    <p:spTree>
      <p:nvGrpSpPr>
        <p:cNvPr id="1" name=""/>
        <p:cNvGrpSpPr/>
        <p:nvPr/>
      </p:nvGrpSpPr>
      <p:grpSpPr>
        <a:xfrm>
          <a:off x="0" y="0"/>
          <a:ext cx="0" cy="0"/>
          <a:chOff x="0" y="0"/>
          <a:chExt cx="0" cy="0"/>
        </a:xfrm>
      </p:grpSpPr>
      <p:pic>
        <p:nvPicPr>
          <p:cNvPr id="24" name="smv_logo_fullversion.png"/>
          <p:cNvPicPr>
            <a:picLocks noChangeAspect="1"/>
          </p:cNvPicPr>
          <p:nvPr/>
        </p:nvPicPr>
        <p:blipFill>
          <a:blip r:embed="rId2">
            <a:extLst/>
          </a:blip>
          <a:stretch>
            <a:fillRect/>
          </a:stretch>
        </p:blipFill>
        <p:spPr>
          <a:xfrm>
            <a:off x="5393221" y="6654800"/>
            <a:ext cx="2200310" cy="1384300"/>
          </a:xfrm>
          <a:prstGeom prst="rect">
            <a:avLst/>
          </a:prstGeom>
          <a:ln w="12700">
            <a:miter lim="400000"/>
          </a:ln>
        </p:spPr>
      </p:pic>
      <p:sp>
        <p:nvSpPr>
          <p:cNvPr id="25" name="Shape 25"/>
          <p:cNvSpPr/>
          <p:nvPr/>
        </p:nvSpPr>
        <p:spPr>
          <a:xfrm flipV="1">
            <a:off x="-125433" y="7321160"/>
            <a:ext cx="5531418" cy="3390"/>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sp>
        <p:nvSpPr>
          <p:cNvPr id="26" name="Shape 26"/>
          <p:cNvSpPr/>
          <p:nvPr/>
        </p:nvSpPr>
        <p:spPr>
          <a:xfrm>
            <a:off x="7594600" y="7318588"/>
            <a:ext cx="5396366" cy="1715"/>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sp>
        <p:nvSpPr>
          <p:cNvPr id="27" name="Shape 27"/>
          <p:cNvSpPr/>
          <p:nvPr/>
        </p:nvSpPr>
        <p:spPr>
          <a:xfrm>
            <a:off x="0" y="1476588"/>
            <a:ext cx="12992688" cy="1016"/>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sp>
        <p:nvSpPr>
          <p:cNvPr id="28" name="Shape 28"/>
          <p:cNvSpPr>
            <a:spLocks noGrp="1"/>
          </p:cNvSpPr>
          <p:nvPr>
            <p:ph type="title"/>
          </p:nvPr>
        </p:nvSpPr>
        <p:spPr>
          <a:xfrm>
            <a:off x="1270000" y="3175000"/>
            <a:ext cx="10464800" cy="2438400"/>
          </a:xfrm>
          <a:prstGeom prst="rect">
            <a:avLst/>
          </a:prstGeom>
        </p:spPr>
        <p:txBody>
          <a:bodyPr anchor="ctr"/>
          <a:lstStyle>
            <a:lvl1pPr>
              <a:defRPr sz="6000"/>
            </a:lvl1pPr>
          </a:lstStyle>
          <a:p>
            <a:r>
              <a:t>Title Text</a:t>
            </a:r>
          </a:p>
        </p:txBody>
      </p:sp>
      <p:sp>
        <p:nvSpPr>
          <p:cNvPr id="29" name="Shape 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36" name="Shape 36"/>
          <p:cNvSpPr/>
          <p:nvPr/>
        </p:nvSpPr>
        <p:spPr>
          <a:xfrm flipV="1">
            <a:off x="-354033" y="9183220"/>
            <a:ext cx="11643307" cy="8230"/>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pic>
        <p:nvPicPr>
          <p:cNvPr id="37" name="smv_logo_fullversion.png"/>
          <p:cNvPicPr>
            <a:picLocks noChangeAspect="1"/>
          </p:cNvPicPr>
          <p:nvPr/>
        </p:nvPicPr>
        <p:blipFill>
          <a:blip r:embed="rId2">
            <a:extLst/>
          </a:blip>
          <a:stretch>
            <a:fillRect/>
          </a:stretch>
        </p:blipFill>
        <p:spPr>
          <a:xfrm>
            <a:off x="11286021" y="8636000"/>
            <a:ext cx="1655279" cy="1041400"/>
          </a:xfrm>
          <a:prstGeom prst="rect">
            <a:avLst/>
          </a:prstGeom>
          <a:ln w="12700">
            <a:miter lim="400000"/>
          </a:ln>
        </p:spPr>
      </p:pic>
      <p:sp>
        <p:nvSpPr>
          <p:cNvPr id="38" name="Shape 38"/>
          <p:cNvSpPr>
            <a:spLocks noGrp="1"/>
          </p:cNvSpPr>
          <p:nvPr>
            <p:ph type="title"/>
          </p:nvPr>
        </p:nvSpPr>
        <p:spPr>
          <a:xfrm>
            <a:off x="1270000" y="254000"/>
            <a:ext cx="10464800" cy="1587500"/>
          </a:xfrm>
          <a:prstGeom prst="rect">
            <a:avLst/>
          </a:prstGeom>
        </p:spPr>
        <p:txBody>
          <a:bodyPr anchor="ctr"/>
          <a:lstStyle>
            <a:lvl1pPr>
              <a:defRPr sz="5000"/>
            </a:lvl1pPr>
          </a:lstStyle>
          <a:p>
            <a:r>
              <a:t>Title Text</a:t>
            </a:r>
          </a:p>
        </p:txBody>
      </p:sp>
      <p:sp>
        <p:nvSpPr>
          <p:cNvPr id="39" name="Shape 39"/>
          <p:cNvSpPr>
            <a:spLocks noGrp="1"/>
          </p:cNvSpPr>
          <p:nvPr>
            <p:ph type="body" idx="1"/>
          </p:nvPr>
        </p:nvSpPr>
        <p:spPr>
          <a:xfrm>
            <a:off x="1270000" y="2768600"/>
            <a:ext cx="10464800" cy="5715000"/>
          </a:xfrm>
          <a:prstGeom prst="rect">
            <a:avLst/>
          </a:prstGeom>
        </p:spPr>
        <p:txBody>
          <a:bodyPr anchor="ctr"/>
          <a:lstStyle>
            <a:lvl1pPr marL="889000" indent="-571500" algn="l">
              <a:spcBef>
                <a:spcPts val="2400"/>
              </a:spcBef>
              <a:buSzPct val="171000"/>
              <a:buChar char="•"/>
              <a:defRPr sz="4200"/>
            </a:lvl1pPr>
            <a:lvl2pPr marL="1333500" indent="-571500" algn="l">
              <a:spcBef>
                <a:spcPts val="2400"/>
              </a:spcBef>
              <a:buSzPct val="171000"/>
              <a:buChar char="•"/>
              <a:defRPr sz="4200"/>
            </a:lvl2pPr>
            <a:lvl3pPr marL="1778000" indent="-571500" algn="l">
              <a:spcBef>
                <a:spcPts val="2400"/>
              </a:spcBef>
              <a:buSzPct val="171000"/>
              <a:buChar char="•"/>
              <a:defRPr sz="4200"/>
            </a:lvl3pPr>
            <a:lvl4pPr marL="2222500" indent="-571500" algn="l">
              <a:spcBef>
                <a:spcPts val="2400"/>
              </a:spcBef>
              <a:buSzPct val="171000"/>
              <a:buChar char="•"/>
              <a:defRPr sz="4200"/>
            </a:lvl4pPr>
            <a:lvl5pPr marL="2667000" indent="-571500" algn="l">
              <a:spcBef>
                <a:spcPts val="2400"/>
              </a:spcBef>
              <a:buSzPct val="171000"/>
              <a:buChar char="•"/>
              <a:defRPr sz="42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mv_logo_fullversion.png"/>
          <p:cNvPicPr>
            <a:picLocks noChangeAspect="1"/>
          </p:cNvPicPr>
          <p:nvPr/>
        </p:nvPicPr>
        <p:blipFill>
          <a:blip r:embed="rId5">
            <a:extLst/>
          </a:blip>
          <a:stretch>
            <a:fillRect/>
          </a:stretch>
        </p:blipFill>
        <p:spPr>
          <a:xfrm>
            <a:off x="5393221" y="7416800"/>
            <a:ext cx="2200310" cy="1384300"/>
          </a:xfrm>
          <a:prstGeom prst="rect">
            <a:avLst/>
          </a:prstGeom>
          <a:ln w="12700">
            <a:miter lim="400000"/>
          </a:ln>
        </p:spPr>
      </p:pic>
      <p:sp>
        <p:nvSpPr>
          <p:cNvPr id="3" name="Shape 3"/>
          <p:cNvSpPr/>
          <p:nvPr/>
        </p:nvSpPr>
        <p:spPr>
          <a:xfrm flipV="1">
            <a:off x="-125433" y="8083160"/>
            <a:ext cx="5531418" cy="3390"/>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sp>
        <p:nvSpPr>
          <p:cNvPr id="4" name="Shape 4"/>
          <p:cNvSpPr/>
          <p:nvPr/>
        </p:nvSpPr>
        <p:spPr>
          <a:xfrm>
            <a:off x="7594600" y="8080588"/>
            <a:ext cx="5396366" cy="1715"/>
          </a:xfrm>
          <a:prstGeom prst="line">
            <a:avLst/>
          </a:prstGeom>
          <a:ln w="12700">
            <a:solidFill>
              <a:srgbClr val="D79000"/>
            </a:solidFill>
            <a:miter lim="400000"/>
          </a:ln>
        </p:spPr>
        <p:txBody>
          <a:bodyPr lIns="0" tIns="0" rIns="0" bIns="0"/>
          <a:lstStyle/>
          <a:p>
            <a:pPr algn="l">
              <a:spcBef>
                <a:spcPts val="0"/>
              </a:spcBef>
              <a:defRPr sz="1200">
                <a:latin typeface="Helvetica"/>
                <a:ea typeface="Helvetica"/>
                <a:cs typeface="Helvetica"/>
                <a:sym typeface="Helvetica"/>
              </a:defRPr>
            </a:pPr>
            <a:endParaRPr/>
          </a:p>
        </p:txBody>
      </p:sp>
      <p:sp>
        <p:nvSpPr>
          <p:cNvPr id="5" name="Shape 5"/>
          <p:cNvSpPr/>
          <p:nvPr/>
        </p:nvSpPr>
        <p:spPr>
          <a:xfrm>
            <a:off x="3739589" y="5313680"/>
            <a:ext cx="5508347" cy="98044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Software Modeling and Verification Group</a:t>
            </a:r>
          </a:p>
          <a:p>
            <a:r>
              <a:t>University of Geneva</a:t>
            </a:r>
          </a:p>
        </p:txBody>
      </p:sp>
      <p:sp>
        <p:nvSpPr>
          <p:cNvPr id="6" name="Shape 6"/>
          <p:cNvSpPr>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defTabSz="584200">
              <a:spcBef>
                <a:spcPts val="0"/>
              </a:spcBef>
              <a:defRPr sz="1800">
                <a:latin typeface="+mn-lt"/>
                <a:ea typeface="+mn-ea"/>
                <a:cs typeface="+mn-cs"/>
                <a:sym typeface="Gill Sans"/>
              </a:defRPr>
            </a:lvl1pPr>
          </a:lstStyle>
          <a:p>
            <a:fld id="{86CB4B4D-7CA3-9044-876B-883B54F8677D}" type="slidenum">
              <a:t>‹#›</a:t>
            </a:fld>
            <a:endParaRPr/>
          </a:p>
        </p:txBody>
      </p:sp>
      <p:sp>
        <p:nvSpPr>
          <p:cNvPr id="7" name="Shape 7"/>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lstStyle/>
          <a:p>
            <a:r>
              <a:t>Title Text</a:t>
            </a:r>
          </a:p>
        </p:txBody>
      </p:sp>
      <p:sp>
        <p:nvSpPr>
          <p:cNvPr id="8" name="Shape 8"/>
          <p:cNvSpPr>
            <a:spLocks noGrp="1"/>
          </p:cNvSpPr>
          <p:nvPr>
            <p:ph type="body" idx="1"/>
          </p:nvPr>
        </p:nvSpPr>
        <p:spPr>
          <a:xfrm>
            <a:off x="1270000" y="5029200"/>
            <a:ext cx="10464800" cy="1625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9pPr>
    </p:titleStyle>
    <p:bodyStyle>
      <a:lvl1pPr marL="0" marR="0" indent="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1pPr>
      <a:lvl2pPr marL="0" marR="0" indent="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2pPr>
      <a:lvl3pPr marL="0" marR="0" indent="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3pPr>
      <a:lvl4pPr marL="0" marR="0" indent="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4pPr>
      <a:lvl5pPr marL="0" marR="0" indent="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5pPr>
      <a:lvl6pPr marL="0" marR="0" indent="35560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6pPr>
      <a:lvl7pPr marL="0" marR="0" indent="71120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7pPr>
      <a:lvl8pPr marL="0" marR="0" indent="106680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8pPr>
      <a:lvl9pPr marL="0" marR="0" indent="1422400" algn="ctr" defTabSz="58420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docker-saigon.github.io/post/Docker-Internal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download.oracle.com/javaee/6/tutorial/doc/javaeetutorial6.pd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a:t>
            </a:fld>
            <a:endParaRPr/>
          </a:p>
        </p:txBody>
      </p:sp>
      <p:sp>
        <p:nvSpPr>
          <p:cNvPr id="61" name="Shape 61"/>
          <p:cNvSpPr/>
          <p:nvPr/>
        </p:nvSpPr>
        <p:spPr>
          <a:xfrm>
            <a:off x="5435549" y="4119880"/>
            <a:ext cx="2141830" cy="40894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Steve Hostettler</a:t>
            </a:r>
          </a:p>
        </p:txBody>
      </p:sp>
      <p:sp>
        <p:nvSpPr>
          <p:cNvPr id="62" name="Shape 62"/>
          <p:cNvSpPr/>
          <p:nvPr/>
        </p:nvSpPr>
        <p:spPr>
          <a:xfrm>
            <a:off x="1254405" y="917511"/>
            <a:ext cx="10501273" cy="25083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9600"/>
            </a:pPr>
            <a:r>
              <a:rPr dirty="0" err="1"/>
              <a:t>Projet</a:t>
            </a:r>
            <a:r>
              <a:rPr dirty="0"/>
              <a:t> </a:t>
            </a:r>
            <a:r>
              <a:rPr dirty="0" err="1"/>
              <a:t>Informatique</a:t>
            </a:r>
            <a:endParaRPr dirty="0"/>
          </a:p>
          <a:p>
            <a:pPr>
              <a:defRPr sz="4700"/>
            </a:pPr>
            <a:r>
              <a:rPr dirty="0" smtClean="0"/>
              <a:t>201</a:t>
            </a:r>
            <a:r>
              <a:rPr lang="en-US" dirty="0" smtClean="0"/>
              <a:t>7</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65" name="Shape 65"/>
          <p:cNvSpPr>
            <a:spLocks noGrp="1"/>
          </p:cNvSpPr>
          <p:nvPr>
            <p:ph type="title"/>
          </p:nvPr>
        </p:nvSpPr>
        <p:spPr>
          <a:xfrm>
            <a:off x="1092200" y="3657600"/>
            <a:ext cx="10820400" cy="2438400"/>
          </a:xfrm>
          <a:prstGeom prst="rect">
            <a:avLst/>
          </a:prstGeom>
        </p:spPr>
        <p:txBody>
          <a:bodyPr/>
          <a:lstStyle>
            <a:lvl1pPr>
              <a:defRPr sz="7000"/>
            </a:lvl1pPr>
          </a:lstStyle>
          <a:p>
            <a:r>
              <a:rPr lang="en-US" dirty="0" smtClean="0"/>
              <a:t>Docker</a:t>
            </a:r>
            <a:endParaRPr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pic>
        <p:nvPicPr>
          <p:cNvPr id="1026" name="Picture 2" descr="infographic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775" y="609600"/>
            <a:ext cx="8477250" cy="6915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9284" y="8949492"/>
            <a:ext cx="2584041"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0" hangingPunct="0">
              <a:lnSpc>
                <a:spcPct val="100000"/>
              </a:lnSpc>
              <a:spcBef>
                <a:spcPts val="160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yriad Pro"/>
                <a:ea typeface="Myriad Pro"/>
                <a:cs typeface="Myriad Pro"/>
                <a:sym typeface="Myriad Pro"/>
              </a:rPr>
              <a:t>Source : docker.io</a:t>
            </a:r>
            <a:endParaRPr kumimoji="0" lang="en-US" sz="2400" b="0" i="0" u="none" strike="noStrike" cap="none" spc="0" normalizeH="0" baseline="0" dirty="0">
              <a:ln>
                <a:noFill/>
              </a:ln>
              <a:solidFill>
                <a:srgbClr val="000000"/>
              </a:solidFill>
              <a:effectLst/>
              <a:uFillTx/>
              <a:latin typeface="Myriad Pro"/>
              <a:ea typeface="Myriad Pro"/>
              <a:cs typeface="Myriad Pro"/>
              <a:sym typeface="Myriad Pro"/>
            </a:endParaRPr>
          </a:p>
        </p:txBody>
      </p:sp>
      <p:sp>
        <p:nvSpPr>
          <p:cNvPr id="3" name="Rectangle 2"/>
          <p:cNvSpPr/>
          <p:nvPr/>
        </p:nvSpPr>
        <p:spPr>
          <a:xfrm>
            <a:off x="588867" y="6316435"/>
            <a:ext cx="4428916" cy="1569660"/>
          </a:xfrm>
          <a:prstGeom prst="rect">
            <a:avLst/>
          </a:prstGeom>
        </p:spPr>
        <p:txBody>
          <a:bodyPr wrap="square">
            <a:spAutoFit/>
          </a:bodyPr>
          <a:lstStyle/>
          <a:p>
            <a:pPr algn="l"/>
            <a:r>
              <a:rPr lang="en-US" dirty="0">
                <a:solidFill>
                  <a:srgbClr val="254356"/>
                </a:solidFill>
                <a:latin typeface="Geomanist Book"/>
              </a:rPr>
              <a:t>Package software into standardized units for development, shipment and deployment</a:t>
            </a:r>
          </a:p>
        </p:txBody>
      </p:sp>
    </p:spTree>
    <p:extLst>
      <p:ext uri="{BB962C8B-B14F-4D97-AF65-F5344CB8AC3E}">
        <p14:creationId xmlns:p14="http://schemas.microsoft.com/office/powerpoint/2010/main" val="188307025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2" name="TextBox 1"/>
          <p:cNvSpPr txBox="1"/>
          <p:nvPr/>
        </p:nvSpPr>
        <p:spPr>
          <a:xfrm>
            <a:off x="193884" y="9044345"/>
            <a:ext cx="2584041"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0" hangingPunct="0">
              <a:lnSpc>
                <a:spcPct val="100000"/>
              </a:lnSpc>
              <a:spcBef>
                <a:spcPts val="160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yriad Pro"/>
                <a:ea typeface="Myriad Pro"/>
                <a:cs typeface="Myriad Pro"/>
                <a:sym typeface="Myriad Pro"/>
              </a:rPr>
              <a:t>Source : docker.io</a:t>
            </a:r>
            <a:endParaRPr kumimoji="0" lang="en-US" sz="2400" b="0" i="0" u="none" strike="noStrike" cap="none" spc="0" normalizeH="0" baseline="0" dirty="0">
              <a:ln>
                <a:noFill/>
              </a:ln>
              <a:solidFill>
                <a:srgbClr val="000000"/>
              </a:solidFill>
              <a:effectLst/>
              <a:uFillTx/>
              <a:latin typeface="Myriad Pro"/>
              <a:ea typeface="Myriad Pro"/>
              <a:cs typeface="Myriad Pro"/>
              <a:sym typeface="Myriad Pro"/>
            </a:endParaRPr>
          </a:p>
        </p:txBody>
      </p:sp>
      <p:pic>
        <p:nvPicPr>
          <p:cNvPr id="2052" name="Picture 4" descr="virtual mach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447839"/>
            <a:ext cx="5019675" cy="45112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447839"/>
            <a:ext cx="5019675" cy="45003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5612" y="5308650"/>
            <a:ext cx="5589588" cy="3375283"/>
          </a:xfrm>
          <a:prstGeom prst="rect">
            <a:avLst/>
          </a:prstGeom>
        </p:spPr>
        <p:txBody>
          <a:bodyPr wrap="square">
            <a:spAutoFit/>
          </a:bodyPr>
          <a:lstStyle/>
          <a:p>
            <a:pPr algn="l"/>
            <a:r>
              <a:rPr lang="en-US" sz="2000" cap="all" dirty="0">
                <a:solidFill>
                  <a:srgbClr val="445D6E"/>
                </a:solidFill>
                <a:latin typeface="Geomanist Book"/>
              </a:rPr>
              <a:t>CONTAINERS</a:t>
            </a:r>
          </a:p>
          <a:p>
            <a:pPr algn="l"/>
            <a:r>
              <a:rPr lang="en-US" sz="2000" dirty="0">
                <a:solidFill>
                  <a:srgbClr val="445D6E"/>
                </a:solidFill>
                <a:latin typeface="Open Sans"/>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and start almost instantly.</a:t>
            </a:r>
          </a:p>
        </p:txBody>
      </p:sp>
      <p:sp>
        <p:nvSpPr>
          <p:cNvPr id="10" name="Rectangle 9"/>
          <p:cNvSpPr/>
          <p:nvPr/>
        </p:nvSpPr>
        <p:spPr>
          <a:xfrm>
            <a:off x="7277100" y="5308650"/>
            <a:ext cx="5461000" cy="3067506"/>
          </a:xfrm>
          <a:prstGeom prst="rect">
            <a:avLst/>
          </a:prstGeom>
        </p:spPr>
        <p:txBody>
          <a:bodyPr wrap="square">
            <a:spAutoFit/>
          </a:bodyPr>
          <a:lstStyle/>
          <a:p>
            <a:pPr algn="l"/>
            <a:r>
              <a:rPr lang="en-US" sz="2000" cap="all" dirty="0">
                <a:solidFill>
                  <a:srgbClr val="445D6E"/>
                </a:solidFill>
                <a:latin typeface="Geomanist Book"/>
              </a:rPr>
              <a:t>VIRTUAL MACHINES</a:t>
            </a:r>
          </a:p>
          <a:p>
            <a:pPr algn="l"/>
            <a:r>
              <a:rPr lang="en-US" sz="2000" dirty="0">
                <a:solidFill>
                  <a:srgbClr val="445D6E"/>
                </a:solidFill>
                <a:latin typeface="Open Sans"/>
              </a:rPr>
              <a:t>Virtual machines (VMs) are an abstraction of physical hardware turning one server into many servers. The hypervisor allows multiple VMs to run on a single machine. Each VM includes a full copy of an operating system, one or more apps, necessary binaries and libraries - taking up tens of GBs. VMs can also be slow to boot.</a:t>
            </a:r>
          </a:p>
        </p:txBody>
      </p:sp>
    </p:spTree>
    <p:extLst>
      <p:ext uri="{BB962C8B-B14F-4D97-AF65-F5344CB8AC3E}">
        <p14:creationId xmlns:p14="http://schemas.microsoft.com/office/powerpoint/2010/main" val="179973402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descr="Résultat de recherche d'images pour &quot;docker container lifecyc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0"/>
            <a:ext cx="12941874" cy="65913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27100" y="9291935"/>
            <a:ext cx="12903062" cy="461665"/>
          </a:xfrm>
          <a:prstGeom prst="rect">
            <a:avLst/>
          </a:prstGeom>
        </p:spPr>
        <p:txBody>
          <a:bodyPr wrap="square">
            <a:spAutoFit/>
          </a:bodyPr>
          <a:lstStyle/>
          <a:p>
            <a:r>
              <a:rPr lang="en-US" dirty="0">
                <a:latin typeface="medium-content-sans-serif-font"/>
              </a:rPr>
              <a:t>Image Source and Credits: </a:t>
            </a:r>
            <a:r>
              <a:rPr lang="en-US" dirty="0">
                <a:latin typeface="medium-content-sans-serif-font"/>
                <a:hlinkClick r:id="rId3"/>
              </a:rPr>
              <a:t>http://docker-saigon.github.io/post/Docker-Internals/</a:t>
            </a:r>
            <a:endParaRPr lang="en-US" dirty="0"/>
          </a:p>
        </p:txBody>
      </p:sp>
    </p:spTree>
    <p:extLst>
      <p:ext uri="{BB962C8B-B14F-4D97-AF65-F5344CB8AC3E}">
        <p14:creationId xmlns:p14="http://schemas.microsoft.com/office/powerpoint/2010/main" val="38758990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Bibliographie</a:t>
            </a:r>
          </a:p>
        </p:txBody>
      </p:sp>
      <p:sp>
        <p:nvSpPr>
          <p:cNvPr id="289" name="Shape 28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90" name="Shape 290"/>
          <p:cNvSpPr/>
          <p:nvPr/>
        </p:nvSpPr>
        <p:spPr>
          <a:xfrm>
            <a:off x="2463486" y="4184838"/>
            <a:ext cx="8064501" cy="7489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584200">
              <a:spcBef>
                <a:spcPts val="0"/>
              </a:spcBef>
              <a:defRPr sz="4200" u="sng">
                <a:latin typeface="+mn-lt"/>
                <a:ea typeface="+mn-ea"/>
                <a:cs typeface="+mn-cs"/>
                <a:sym typeface="Gill Sans"/>
                <a:hlinkClick r:id="rId2"/>
              </a:defRPr>
            </a:lvl1pPr>
          </a:lstStyle>
          <a:p>
            <a:pPr>
              <a:defRPr u="none"/>
            </a:pPr>
            <a:r>
              <a:rPr u="sng" dirty="0">
                <a:hlinkClick r:id="rId2"/>
              </a:rPr>
              <a:t>http</a:t>
            </a:r>
            <a:r>
              <a:rPr u="sng" dirty="0" smtClean="0">
                <a:hlinkClick r:id="rId2"/>
              </a:rPr>
              <a:t>://</a:t>
            </a:r>
            <a:r>
              <a:rPr lang="en-US" u="sng" dirty="0" smtClean="0">
                <a:hlinkClick r:id="rId2"/>
              </a:rPr>
              <a:t>docker.io</a:t>
            </a:r>
            <a:endParaRPr u="sng" dirty="0">
              <a:hlinkClick r:id="rId2"/>
            </a:endParaRPr>
          </a:p>
        </p:txBody>
      </p:sp>
    </p:spTree>
  </p:cSld>
  <p:clrMapOvr>
    <a:masterClrMapping/>
  </p:clrMapOvr>
  <p:transition spd="slow"/>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DDDD"/>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DDDD"/>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1600"/>
          </a:spcBef>
          <a:spcAft>
            <a:spcPts val="0"/>
          </a:spcAft>
          <a:buClrTx/>
          <a:buSzTx/>
          <a:buFontTx/>
          <a:buNone/>
          <a:tabLst/>
          <a:defRPr kumimoji="0" sz="2400" b="0" i="0" u="none" strike="noStrike" cap="none" spc="0" normalizeH="0" baseline="0">
            <a:ln>
              <a:noFill/>
            </a:ln>
            <a:solidFill>
              <a:srgbClr val="000000"/>
            </a:solidFill>
            <a:effectLst/>
            <a:uFillTx/>
            <a:latin typeface="Myriad Pro"/>
            <a:ea typeface="Myriad Pro"/>
            <a:cs typeface="Myriad Pro"/>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793</TotalTime>
  <Words>170</Words>
  <Application>Microsoft Office PowerPoint</Application>
  <PresentationFormat>Custom</PresentationFormat>
  <Paragraphs>19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Geomanist Book</vt:lpstr>
      <vt:lpstr>Gill Sans</vt:lpstr>
      <vt:lpstr>Helvetica</vt:lpstr>
      <vt:lpstr>Lucida Grande</vt:lpstr>
      <vt:lpstr>medium-content-sans-serif-font</vt:lpstr>
      <vt:lpstr>Myriad Pro</vt:lpstr>
      <vt:lpstr>Open Sans</vt:lpstr>
      <vt:lpstr>White</vt:lpstr>
      <vt:lpstr>PowerPoint Presentation</vt:lpstr>
      <vt:lpstr>Docker</vt:lpstr>
      <vt:lpstr>PowerPoint Presentation</vt:lpstr>
      <vt:lpstr>PowerPoint Presentation</vt:lpstr>
      <vt:lpstr>PowerPoint Presentation</vt:lpstr>
      <vt:lpstr>Bibliographie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Hostettler</dc:creator>
  <cp:lastModifiedBy>Steve Hostettler</cp:lastModifiedBy>
  <cp:revision>7</cp:revision>
  <dcterms:modified xsi:type="dcterms:W3CDTF">2017-03-10T11:44:24Z</dcterms:modified>
</cp:coreProperties>
</file>