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2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95010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3221" y="7416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/>
        </p:nvSpPr>
        <p:spPr>
          <a:xfrm flipV="1">
            <a:off x="-125433" y="8083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7594600" y="8080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739589" y="5313680"/>
            <a:ext cx="5508347" cy="98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Software Modeling and Verification Group</a:t>
            </a:r>
          </a:p>
          <a:p>
            <a:pPr defTabSz="457200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University of Geneva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3"/>
          </p:nvPr>
        </p:nvSpPr>
        <p:spPr>
          <a:xfrm>
            <a:off x="5932321" y="3789680"/>
            <a:ext cx="1122884" cy="40894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 defTabSz="457200">
              <a:spcBef>
                <a:spcPts val="1600"/>
              </a:spcBef>
              <a:buSzTx/>
              <a:buNone/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Authors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sz="quarter" idx="14"/>
          </p:nvPr>
        </p:nvSpPr>
        <p:spPr>
          <a:xfrm>
            <a:off x="5358536" y="1511300"/>
            <a:ext cx="2293012" cy="13208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 defTabSz="457200">
              <a:spcBef>
                <a:spcPts val="1600"/>
              </a:spcBef>
              <a:buSzTx/>
              <a:buNone/>
              <a:defRPr sz="96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Title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pic" sz="quarter" idx="13"/>
          </p:nvPr>
        </p:nvSpPr>
        <p:spPr>
          <a:xfrm>
            <a:off x="7175500" y="2882900"/>
            <a:ext cx="4102100" cy="54737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3221" y="6654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 flipV="1">
            <a:off x="-125433" y="7321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7594600" y="7318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0" y="1476588"/>
            <a:ext cx="12992688" cy="1016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1270000" y="3175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46" name="Shape 1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5875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3221" y="7416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 flipV="1">
            <a:off x="-125433" y="8083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7594600" y="8080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3739589" y="5313680"/>
            <a:ext cx="5508347" cy="98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Software Modeling and Verification Group</a:t>
            </a:r>
          </a:p>
          <a:p>
            <a:pPr defTabSz="457200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University of Geneva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sz="quarter" idx="13"/>
          </p:nvPr>
        </p:nvSpPr>
        <p:spPr>
          <a:xfrm>
            <a:off x="5932321" y="3789680"/>
            <a:ext cx="1122884" cy="40894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 defTabSz="457200">
              <a:spcBef>
                <a:spcPts val="1600"/>
              </a:spcBef>
              <a:buSzTx/>
              <a:buNone/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Authors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4"/>
          </p:nvPr>
        </p:nvSpPr>
        <p:spPr>
          <a:xfrm>
            <a:off x="5358536" y="1511300"/>
            <a:ext cx="2293012" cy="13208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 defTabSz="457200">
              <a:spcBef>
                <a:spcPts val="1600"/>
              </a:spcBef>
              <a:buSzTx/>
              <a:buNone/>
              <a:defRPr sz="96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Title</a:t>
            </a:r>
          </a:p>
        </p:txBody>
      </p:sp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-354033" y="9183220"/>
            <a:ext cx="11643307" cy="823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" name="smv_logo_fullversion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11286021" y="8636000"/>
            <a:ext cx="1655279" cy="10414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xml/ns/javaee/beans_1_0.xsd" TargetMode="Externa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body" idx="13"/>
          </p:nvPr>
        </p:nvSpPr>
        <p:spPr>
          <a:xfrm>
            <a:off x="5422848" y="3789680"/>
            <a:ext cx="2141830" cy="408940"/>
          </a:xfrm>
          <a:prstGeom prst="rect">
            <a:avLst/>
          </a:prstGeom>
        </p:spPr>
        <p:txBody>
          <a:bodyPr/>
          <a:lstStyle/>
          <a:p>
            <a:r>
              <a:t>Steve Hostettler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14"/>
          </p:nvPr>
        </p:nvSpPr>
        <p:spPr>
          <a:xfrm>
            <a:off x="1254405" y="917511"/>
            <a:ext cx="10501273" cy="2508379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Projet</a:t>
            </a:r>
            <a:r>
              <a:rPr dirty="0"/>
              <a:t> </a:t>
            </a:r>
            <a:r>
              <a:rPr dirty="0" err="1"/>
              <a:t>Informatique</a:t>
            </a:r>
            <a:endParaRPr dirty="0"/>
          </a:p>
          <a:p>
            <a:pPr>
              <a:defRPr sz="4700"/>
            </a:pPr>
            <a:r>
              <a:rPr dirty="0" smtClean="0"/>
              <a:t>201</a:t>
            </a:r>
            <a:r>
              <a:rPr lang="en-US" dirty="0" smtClean="0"/>
              <a:t>7</a:t>
            </a:r>
            <a:endParaRPr dirty="0"/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Enterprise Java Bean</a:t>
            </a:r>
          </a:p>
        </p:txBody>
      </p:sp>
      <p:sp>
        <p:nvSpPr>
          <p:cNvPr id="240" name="Shape 2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Session Beans</a:t>
            </a:r>
          </a:p>
          <a:p>
            <a:pPr lvl="1"/>
            <a:r>
              <a:t>Stateless</a:t>
            </a:r>
          </a:p>
          <a:p>
            <a:pPr lvl="1"/>
            <a:r>
              <a:t>Stateful</a:t>
            </a:r>
          </a:p>
          <a:p>
            <a:r>
              <a:t>Message Driven Beans</a:t>
            </a:r>
          </a:p>
          <a:p>
            <a:r>
              <a:t>Entities (JPA)</a:t>
            </a:r>
          </a:p>
        </p:txBody>
      </p:sp>
      <p:sp>
        <p:nvSpPr>
          <p:cNvPr id="241" name="Shape 2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Session Beans</a:t>
            </a:r>
          </a:p>
        </p:txBody>
      </p:sp>
      <p:sp>
        <p:nvSpPr>
          <p:cNvPr id="244" name="Shape 2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Business service that resides on the server</a:t>
            </a:r>
          </a:p>
          <a:p>
            <a:r>
              <a:t>Client invokes the public method of the bean interface</a:t>
            </a:r>
          </a:p>
          <a:p>
            <a:r>
              <a:t>Shields the developer from the technical tasks (x-ties)</a:t>
            </a:r>
          </a:p>
          <a:p>
            <a:r>
              <a:t>Can be either stateless or stateful</a:t>
            </a:r>
          </a:p>
          <a:p>
            <a:r>
              <a:t>As a local and/or a remote view (interface)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Local/Remote</a:t>
            </a:r>
          </a:p>
        </p:txBody>
      </p:sp>
      <p:sp>
        <p:nvSpPr>
          <p:cNvPr id="248" name="Shape 2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1270000" y="3289300"/>
            <a:ext cx="10464800" cy="5715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Local interface is used to consume EJBs within the current EAR.</a:t>
            </a:r>
          </a:p>
          <a:p>
            <a:pPr marL="0" indent="0">
              <a:buSzTx/>
              <a:buNone/>
            </a:pPr>
            <a:r>
              <a:t>Remote interface allow to transparently invoke EJBs in another EAR or JVM via IIOP. </a:t>
            </a:r>
          </a:p>
          <a:p>
            <a:pPr marL="0" indent="0">
              <a:buSzTx/>
              <a:buNone/>
            </a:pPr>
            <a:r>
              <a:rPr b="1">
                <a:solidFill>
                  <a:srgbClr val="941100"/>
                </a:solidFill>
              </a:rPr>
              <a:t>!</a:t>
            </a:r>
            <a:r>
              <a:t> Remote EJBs require serialization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Stateless Session Beans</a:t>
            </a:r>
          </a:p>
        </p:txBody>
      </p:sp>
      <p:sp>
        <p:nvSpPr>
          <p:cNvPr id="252" name="Shape 25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1582400" cy="5715000"/>
          </a:xfrm>
          <a:prstGeom prst="rect">
            <a:avLst/>
          </a:prstGeom>
        </p:spPr>
        <p:txBody>
          <a:bodyPr/>
          <a:lstStyle/>
          <a:p>
            <a:r>
              <a:t>Does not maintain a conversational state</a:t>
            </a:r>
          </a:p>
          <a:p>
            <a:r>
              <a:t>Avoid member variables related to the business</a:t>
            </a:r>
          </a:p>
          <a:p>
            <a:r>
              <a:t>The container maintains a pool of EJB, the client is not guaranteed to get the same EJB over different invokations</a:t>
            </a:r>
          </a:p>
          <a:p>
            <a:r>
              <a:t>SLSB does not have to be coded as reentrant (invokations are serialized)</a:t>
            </a:r>
          </a:p>
        </p:txBody>
      </p:sp>
      <p:sp>
        <p:nvSpPr>
          <p:cNvPr id="253" name="Shape 2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Stateless Session Beans</a:t>
            </a:r>
          </a:p>
        </p:txBody>
      </p:sp>
      <p:sp>
        <p:nvSpPr>
          <p:cNvPr id="256" name="Shape 2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2070100" y="5257800"/>
            <a:ext cx="2590800" cy="1270000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8343900" y="5257800"/>
            <a:ext cx="1955800" cy="1270000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9" name="Shape 259"/>
          <p:cNvSpPr/>
          <p:nvPr/>
        </p:nvSpPr>
        <p:spPr>
          <a:xfrm flipH="1">
            <a:off x="4672402" y="5596013"/>
            <a:ext cx="3658798" cy="7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0" name="Shape 260"/>
          <p:cNvSpPr/>
          <p:nvPr/>
        </p:nvSpPr>
        <p:spPr>
          <a:xfrm flipH="1">
            <a:off x="4673600" y="6108700"/>
            <a:ext cx="3658798" cy="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2169963" y="5302250"/>
            <a:ext cx="2304419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Does not</a:t>
            </a:r>
          </a:p>
          <a:p>
            <a:r>
              <a:t>exist</a:t>
            </a:r>
          </a:p>
        </p:txBody>
      </p:sp>
      <p:sp>
        <p:nvSpPr>
          <p:cNvPr id="262" name="Shape 262"/>
          <p:cNvSpPr/>
          <p:nvPr/>
        </p:nvSpPr>
        <p:spPr>
          <a:xfrm>
            <a:off x="8607840" y="5518150"/>
            <a:ext cx="1425142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Ready</a:t>
            </a:r>
          </a:p>
        </p:txBody>
      </p:sp>
      <p:sp>
        <p:nvSpPr>
          <p:cNvPr id="263" name="Shape 263"/>
          <p:cNvSpPr/>
          <p:nvPr/>
        </p:nvSpPr>
        <p:spPr>
          <a:xfrm>
            <a:off x="4470474" y="4584700"/>
            <a:ext cx="379939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@PostConstruct</a:t>
            </a:r>
          </a:p>
        </p:txBody>
      </p:sp>
      <p:sp>
        <p:nvSpPr>
          <p:cNvPr id="264" name="Shape 264"/>
          <p:cNvSpPr/>
          <p:nvPr/>
        </p:nvSpPr>
        <p:spPr>
          <a:xfrm>
            <a:off x="4802863" y="6654800"/>
            <a:ext cx="313447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@PreDestroy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Stateless Session Beans</a:t>
            </a:r>
          </a:p>
        </p:txBody>
      </p:sp>
      <p:sp>
        <p:nvSpPr>
          <p:cNvPr id="267" name="Shape 2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114300" y="2940050"/>
            <a:ext cx="7156326" cy="6057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1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@Stateless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StudentServiceJPAImpl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StudentService, StudentServiceRemot {</a:t>
            </a:r>
          </a:p>
          <a:p>
            <a:pPr algn="l" defTabSz="457200">
              <a:defRPr sz="11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00000"/>
                </a:solidFill>
              </a:rPr>
              <a:t>  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1386508985359072399L;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1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entity manager that manages the persistence. As there is only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1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one persistence unit, it takes it by default.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1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@PersistenceContext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EntityManager </a:t>
            </a:r>
            <a:r>
              <a:rPr>
                <a:solidFill>
                  <a:srgbClr val="0326CC"/>
                </a:solidFill>
              </a:rPr>
              <a:t>entityManager</a:t>
            </a:r>
            <a:r>
              <a:t>;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</a:p>
          <a:p>
            <a:pPr algn="l" defTabSz="457200">
              <a:defRPr sz="11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11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1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@RolesAllowed</a:t>
            </a:r>
            <a:r>
              <a:rPr>
                <a:solidFill>
                  <a:srgbClr val="000000"/>
                </a:solidFill>
              </a:rPr>
              <a:t>({ </a:t>
            </a:r>
            <a:r>
              <a:rPr>
                <a:solidFill>
                  <a:srgbClr val="3933FF"/>
                </a:solidFill>
              </a:rPr>
              <a:t>"user"</a:t>
            </a:r>
            <a:r>
              <a:rPr>
                <a:solidFill>
                  <a:srgbClr val="000000"/>
                </a:solidFill>
              </a:rPr>
              <a:t> })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List&lt;Student&gt; getAll() {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  CriteriaBuilder qb = </a:t>
            </a:r>
            <a:r>
              <a:rPr>
                <a:solidFill>
                  <a:srgbClr val="0326CC"/>
                </a:solidFill>
              </a:rPr>
              <a:t>entityManager</a:t>
            </a:r>
            <a:r>
              <a:t>.getCriteriaBuilder();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  CriteriaQuery&lt;Student&gt; c = qb.createQuery(Student.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);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  TypedQuery&lt;Student&gt; query = </a:t>
            </a:r>
            <a:r>
              <a:rPr>
                <a:solidFill>
                  <a:srgbClr val="0326CC"/>
                </a:solidFill>
              </a:rPr>
              <a:t>entityManager</a:t>
            </a:r>
            <a:r>
              <a:t>.createQuery(c);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query.getResultList();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11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11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1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@RolesAllowed</a:t>
            </a:r>
            <a:r>
              <a:rPr>
                <a:solidFill>
                  <a:srgbClr val="000000"/>
                </a:solidFill>
              </a:rPr>
              <a:t>({ </a:t>
            </a:r>
            <a:r>
              <a:rPr>
                <a:solidFill>
                  <a:srgbClr val="3933FF"/>
                </a:solidFill>
              </a:rPr>
              <a:t>"admin"</a:t>
            </a:r>
            <a:r>
              <a:rPr>
                <a:solidFill>
                  <a:srgbClr val="000000"/>
                </a:solidFill>
              </a:rPr>
              <a:t> })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add(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Student student) {</a:t>
            </a:r>
          </a:p>
          <a:p>
            <a:pPr algn="l" defTabSz="457200">
              <a:defRPr sz="11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	</a:t>
            </a:r>
            <a:r>
              <a:t>numberOfAccess</a:t>
            </a:r>
            <a:r>
              <a:rPr>
                <a:solidFill>
                  <a:srgbClr val="000000"/>
                </a:solidFill>
              </a:rPr>
              <a:t>++;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326CC"/>
                </a:solidFill>
              </a:rPr>
              <a:t>entityManager</a:t>
            </a:r>
            <a:r>
              <a:t>.persist(student);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11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69" name="Shape 269"/>
          <p:cNvSpPr/>
          <p:nvPr/>
        </p:nvSpPr>
        <p:spPr>
          <a:xfrm>
            <a:off x="6502400" y="4565650"/>
            <a:ext cx="5867400" cy="105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@Local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interface</a:t>
            </a:r>
            <a:r>
              <a:t> StudentService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Serializable {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void add(Student s);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70" name="Shape 270"/>
          <p:cNvSpPr/>
          <p:nvPr/>
        </p:nvSpPr>
        <p:spPr>
          <a:xfrm>
            <a:off x="6502400" y="6464300"/>
            <a:ext cx="6667500" cy="105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@Remote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interface</a:t>
            </a:r>
            <a:r>
              <a:t> StudentServiceRemote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Serializable {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List&lt;Student&gt; getAll();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Stateful Session Beans</a:t>
            </a:r>
          </a:p>
        </p:txBody>
      </p:sp>
      <p:sp>
        <p:nvSpPr>
          <p:cNvPr id="273" name="Shape 27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1582400" cy="5715000"/>
          </a:xfrm>
          <a:prstGeom prst="rect">
            <a:avLst/>
          </a:prstGeom>
        </p:spPr>
        <p:txBody>
          <a:bodyPr/>
          <a:lstStyle/>
          <a:p>
            <a:r>
              <a:t>Maintain a conversational state, it preserves information across client invokations. It can manage a workflow of several EJBs.</a:t>
            </a:r>
          </a:p>
          <a:p>
            <a:r>
              <a:t>The client </a:t>
            </a:r>
            <a:r>
              <a:rPr u="sng"/>
              <a:t>is</a:t>
            </a:r>
            <a:r>
              <a:t> guaranteed to get the same EJB over different invokations</a:t>
            </a:r>
          </a:p>
        </p:txBody>
      </p:sp>
      <p:sp>
        <p:nvSpPr>
          <p:cNvPr id="274" name="Shape 2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Stateful vs Stateless</a:t>
            </a:r>
          </a:p>
        </p:txBody>
      </p:sp>
      <p:sp>
        <p:nvSpPr>
          <p:cNvPr id="277" name="Shape 27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Stateless are more scalable</a:t>
            </a:r>
          </a:p>
          <a:p>
            <a:r>
              <a:t>Use Stateful with great care. Most of the time it is better to manage the state on the client side.</a:t>
            </a:r>
          </a:p>
        </p:txBody>
      </p:sp>
      <p:sp>
        <p:nvSpPr>
          <p:cNvPr id="278" name="Shape 2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Singleton EJB</a:t>
            </a:r>
          </a:p>
        </p:txBody>
      </p:sp>
      <p:sp>
        <p:nvSpPr>
          <p:cNvPr id="281" name="Shape 2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Implements the singleton pattern using the </a:t>
            </a:r>
            <a:r>
              <a:rPr sz="31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@Singleton</a:t>
            </a:r>
            <a:r>
              <a:t>. By default, all public methods are synchronized. To avoid this bottleneck, the developer must ensure using the </a:t>
            </a:r>
            <a:r>
              <a:rPr sz="23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@ConcurrencyManagement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(ConcurrencyManagementType.</a:t>
            </a:r>
            <a:r>
              <a:rPr sz="23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BEAN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4700"/>
              <a:t> </a:t>
            </a:r>
            <a:r>
              <a:t>annotation along with the </a:t>
            </a:r>
            <a:r>
              <a:rPr sz="25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@Lock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(LockType.</a:t>
            </a:r>
            <a:r>
              <a:rPr sz="25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READ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)</a:t>
            </a:r>
            <a:r>
              <a:t>.</a:t>
            </a:r>
          </a:p>
          <a:p>
            <a:pPr marL="0" indent="0">
              <a:buSzTx/>
              <a:buNone/>
            </a:pPr>
            <a:r>
              <a:rPr sz="31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@Startup </a:t>
            </a:r>
            <a:r>
              <a:t>forces the EJB initialization at AP’s startup.</a:t>
            </a:r>
          </a:p>
        </p:txBody>
      </p:sp>
      <p:sp>
        <p:nvSpPr>
          <p:cNvPr id="282" name="Shape 2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consume EJBs</a:t>
            </a:r>
          </a:p>
        </p:txBody>
      </p:sp>
      <p:sp>
        <p:nvSpPr>
          <p:cNvPr id="285" name="Shape 2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1697049" y="4057650"/>
            <a:ext cx="9601201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2400"/>
              </a:spcBef>
            </a:lvl1pPr>
          </a:lstStyle>
          <a:p>
            <a:r>
              <a:t>The basic way to consume an EJB is to retrieve it via the JNDI and then to cast the result to the its local or remote interface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-358955" y="2493010"/>
            <a:ext cx="13055601" cy="372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1600"/>
              </a:spcBef>
              <a:defRPr sz="7800">
                <a:latin typeface="Myriad Pro"/>
                <a:ea typeface="Myriad Pro"/>
                <a:cs typeface="Myriad Pro"/>
                <a:sym typeface="Myriad Pro"/>
              </a:defRPr>
            </a:pPr>
            <a:r>
              <a:t>Context Dependency Injection &amp; </a:t>
            </a:r>
          </a:p>
          <a:p>
            <a:pPr defTabSz="457200">
              <a:spcBef>
                <a:spcPts val="1600"/>
              </a:spcBef>
              <a:defRPr sz="7800">
                <a:latin typeface="Myriad Pro"/>
                <a:ea typeface="Myriad Pro"/>
                <a:cs typeface="Myriad Pro"/>
                <a:sym typeface="Myriad Pro"/>
              </a:defRPr>
            </a:pPr>
            <a:r>
              <a:t>Enterprise Java Beans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xfrm>
            <a:off x="546100" y="254000"/>
            <a:ext cx="11988800" cy="2438400"/>
          </a:xfrm>
          <a:prstGeom prst="rect">
            <a:avLst/>
          </a:prstGeom>
        </p:spPr>
        <p:txBody>
          <a:bodyPr/>
          <a:lstStyle/>
          <a:p>
            <a:r>
              <a:t>Retrieve an EJB via JNDI</a:t>
            </a:r>
          </a:p>
        </p:txBody>
      </p:sp>
      <p:sp>
        <p:nvSpPr>
          <p:cNvPr id="289" name="Shape 2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-520700" y="3721100"/>
            <a:ext cx="13260717" cy="306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try</a:t>
            </a:r>
            <a:r>
              <a:t> {</a:t>
            </a:r>
          </a:p>
          <a:p>
            <a:pPr algn="l" defTabSz="457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			InitialContext ctx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InitialContext();</a:t>
            </a:r>
          </a:p>
          <a:p>
            <a:pPr algn="l" defTabSz="457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			StudentService  service = (StudentService) ctx</a:t>
            </a:r>
          </a:p>
          <a:p>
            <a:pPr algn="l" defTabSz="457200">
              <a:defRPr sz="15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.lookup(</a:t>
            </a:r>
            <a:r>
              <a:t>"java:global/jee6-demo-ear-1.0.0-SNAPSHOT/jee6-demo-ejb-1.0.0-SNAPSHOT/StudentServiceJPAImpl"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				service.getAll();</a:t>
            </a:r>
          </a:p>
          <a:p>
            <a:pPr algn="l" defTabSz="457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		} </a:t>
            </a:r>
            <a:r>
              <a:rPr>
                <a:solidFill>
                  <a:srgbClr val="931A68"/>
                </a:solidFill>
              </a:rPr>
              <a:t>catch</a:t>
            </a:r>
            <a:r>
              <a:t> (NamingException e) {</a:t>
            </a:r>
          </a:p>
          <a:p>
            <a:pPr algn="l" defTabSz="457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931A68"/>
                </a:solidFill>
              </a:rPr>
              <a:t>throw</a:t>
            </a:r>
            <a:r>
              <a:t>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RuntimeException(e);</a:t>
            </a:r>
          </a:p>
          <a:p>
            <a:pPr algn="l" defTabSz="457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		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JNDI</a:t>
            </a:r>
          </a:p>
        </p:txBody>
      </p:sp>
      <p:sp>
        <p:nvSpPr>
          <p:cNvPr id="293" name="Shape 2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94" name="Shape 2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Pros</a:t>
            </a:r>
          </a:p>
          <a:p>
            <a:pPr marL="0" lvl="2" indent="1206500">
              <a:buSzTx/>
              <a:buNone/>
            </a:pPr>
            <a:r>
              <a:t>Portable and easy to user</a:t>
            </a:r>
          </a:p>
          <a:p>
            <a:pPr marL="0" indent="0">
              <a:buSzTx/>
              <a:buNone/>
            </a:pPr>
            <a:r>
              <a:t>Cons</a:t>
            </a:r>
          </a:p>
          <a:p>
            <a:pPr marL="0" lvl="2" indent="1206500">
              <a:buSzTx/>
              <a:buNone/>
            </a:pPr>
            <a:r>
              <a:t>JNDI lookup is not typesafe</a:t>
            </a:r>
          </a:p>
          <a:p>
            <a:pPr marL="0" lvl="2" indent="1206500">
              <a:buSzTx/>
              <a:buNone/>
            </a:pPr>
            <a:r>
              <a:t>Not easily testable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@EJB</a:t>
            </a:r>
          </a:p>
        </p:txBody>
      </p:sp>
      <p:sp>
        <p:nvSpPr>
          <p:cNvPr id="297" name="Shape 2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98" name="Shape 2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Same behavior as JNDI, but is typesafe, D.I friendly and thus more testable. @EJB can inject remote EJBs.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Security</a:t>
            </a:r>
          </a:p>
        </p:txBody>
      </p:sp>
      <p:sp>
        <p:nvSpPr>
          <p:cNvPr id="301" name="Shape 3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302" name="Shape 3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EJBs are fully integrated in JAAS and therefore support @RolesAllowed to enforce autorisation, @PermitAll and @RunAs to delegate a role (sudo).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Dependency Injection</a:t>
            </a:r>
          </a:p>
        </p:txBody>
      </p:sp>
      <p:sp>
        <p:nvSpPr>
          <p:cNvPr id="305" name="Shape 3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EJBs supports both EJB and CDI injection (i.e. @Inject (CDI) and @EJB).</a:t>
            </a:r>
          </a:p>
        </p:txBody>
      </p:sp>
      <p:sp>
        <p:nvSpPr>
          <p:cNvPr id="306" name="Shape 3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Transactions</a:t>
            </a:r>
          </a:p>
        </p:txBody>
      </p:sp>
      <p:sp>
        <p:nvSpPr>
          <p:cNvPr id="309" name="Shape 3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310" name="Shape 310"/>
          <p:cNvSpPr>
            <a:spLocks noGrp="1"/>
          </p:cNvSpPr>
          <p:nvPr>
            <p:ph type="body" idx="1"/>
          </p:nvPr>
        </p:nvSpPr>
        <p:spPr>
          <a:xfrm>
            <a:off x="1270000" y="1828800"/>
            <a:ext cx="10464800" cy="5715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By default, EJBs run within a transaction. The transactional behavior can be configured using the </a:t>
            </a:r>
            <a:r>
              <a:rPr sz="26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@TransactionAttribute</a:t>
            </a:r>
            <a:r>
              <a:rPr sz="11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t>annotation.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Transactions</a:t>
            </a:r>
          </a:p>
        </p:txBody>
      </p:sp>
      <p:sp>
        <p:nvSpPr>
          <p:cNvPr id="313" name="Shape 3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graphicFrame>
        <p:nvGraphicFramePr>
          <p:cNvPr id="314" name="Table 314"/>
          <p:cNvGraphicFramePr/>
          <p:nvPr/>
        </p:nvGraphicFramePr>
        <p:xfrm>
          <a:off x="965200" y="3060700"/>
          <a:ext cx="10769598" cy="564896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5118099"/>
                <a:gridCol w="3086100"/>
                <a:gridCol w="2565399"/>
              </a:tblGrid>
              <a:tr h="731157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Existing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Non-Existing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31157">
                <a:tc>
                  <a:txBody>
                    <a:bodyPr/>
                    <a:lstStyle/>
                    <a:p>
                      <a:r>
                        <a:rPr sz="4200"/>
                        <a:t>MANDATORY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Ok (enroll)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Fail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31157">
                <a:tc>
                  <a:txBody>
                    <a:bodyPr/>
                    <a:lstStyle/>
                    <a:p>
                      <a:r>
                        <a:rPr sz="4200"/>
                        <a:t>NEVER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Fail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OK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31157">
                <a:tc>
                  <a:txBody>
                    <a:bodyPr/>
                    <a:lstStyle/>
                    <a:p>
                      <a:r>
                        <a:rPr sz="4200"/>
                        <a:t>REQUIRES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Ok (enroll)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Create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31157">
                <a:tc>
                  <a:txBody>
                    <a:bodyPr/>
                    <a:lstStyle/>
                    <a:p>
                      <a:r>
                        <a:rPr sz="4200"/>
                        <a:t>REQUIRES_NEW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Create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Create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31157">
                <a:tc>
                  <a:txBody>
                    <a:bodyPr/>
                    <a:lstStyle/>
                    <a:p>
                      <a:r>
                        <a:rPr sz="4200"/>
                        <a:t>SUPPORTS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Ok (enroll)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OK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31157">
                <a:tc>
                  <a:txBody>
                    <a:bodyPr/>
                    <a:lstStyle/>
                    <a:p>
                      <a:r>
                        <a:rPr sz="4200"/>
                        <a:t>NOT_SUPPORTED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Suspend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Ok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EJB Context</a:t>
            </a:r>
          </a:p>
        </p:txBody>
      </p:sp>
      <p:sp>
        <p:nvSpPr>
          <p:cNvPr id="317" name="Shape 3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1270000" y="37338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endParaRPr sz="4200">
              <a:latin typeface="+mn-lt"/>
              <a:ea typeface="+mn-ea"/>
              <a:cs typeface="+mn-cs"/>
              <a:sym typeface="Gill Sans"/>
            </a:endParaRPr>
          </a:p>
          <a:p>
            <a:pPr algn="l">
              <a:spcBef>
                <a:spcPts val="2400"/>
              </a:spcBef>
            </a:pPr>
            <a:endParaRPr sz="4200">
              <a:latin typeface="+mn-lt"/>
              <a:ea typeface="+mn-ea"/>
              <a:cs typeface="+mn-cs"/>
              <a:sym typeface="Gill Sans"/>
            </a:endParaRPr>
          </a:p>
          <a:p>
            <a:pPr algn="l">
              <a:spcBef>
                <a:spcPts val="2400"/>
              </a:spcBef>
            </a:pPr>
            <a:r>
              <a:t>Provides an access to the transaction manager, the security information as well as the JNDI.</a:t>
            </a:r>
          </a:p>
        </p:txBody>
      </p:sp>
      <p:sp>
        <p:nvSpPr>
          <p:cNvPr id="319" name="Shape 319"/>
          <p:cNvSpPr/>
          <p:nvPr/>
        </p:nvSpPr>
        <p:spPr>
          <a:xfrm>
            <a:off x="1714500" y="3016250"/>
            <a:ext cx="5601593" cy="334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</a:p>
          <a:p>
            <a:pPr algn="l" defTabSz="457200">
              <a:defRPr sz="2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@Resource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SessionContext </a:t>
            </a:r>
            <a:r>
              <a:rPr>
                <a:solidFill>
                  <a:srgbClr val="0326CC"/>
                </a:solidFill>
              </a:rPr>
              <a:t>context;</a:t>
            </a:r>
          </a:p>
          <a:p>
            <a:pPr algn="l" defTabSz="457200">
              <a:defRPr sz="2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326CC"/>
              </a:solidFill>
            </a:endParaRPr>
          </a:p>
          <a:p>
            <a:pPr algn="l" defTabSz="457200">
              <a:defRPr sz="2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326CC"/>
                </a:solidFill>
              </a:rPr>
              <a:t>context</a:t>
            </a:r>
            <a:r>
              <a:t>.getCallerPrincipal();</a:t>
            </a:r>
          </a:p>
          <a:p>
            <a:pPr algn="l"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326CC"/>
                </a:solidFill>
              </a:rPr>
              <a:t>context</a:t>
            </a:r>
            <a:r>
              <a:t>.lookup(</a:t>
            </a:r>
            <a:r>
              <a:rPr>
                <a:solidFill>
                  <a:srgbClr val="3933FF"/>
                </a:solidFill>
              </a:rPr>
              <a:t>""</a:t>
            </a:r>
            <a:r>
              <a:t>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Transactions</a:t>
            </a:r>
          </a:p>
        </p:txBody>
      </p:sp>
      <p:sp>
        <p:nvSpPr>
          <p:cNvPr id="322" name="Shape 3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323" name="Shape 323"/>
          <p:cNvSpPr>
            <a:spLocks noGrp="1"/>
          </p:cNvSpPr>
          <p:nvPr>
            <p:ph type="body" idx="1"/>
          </p:nvPr>
        </p:nvSpPr>
        <p:spPr>
          <a:xfrm>
            <a:off x="1270000" y="1828800"/>
            <a:ext cx="10464800" cy="5715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In case of the runtime exception, the transaction is automatically rollbacked. This behavior can be overridden by the @ApplicationException annotation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JMS / Message Beans</a:t>
            </a:r>
          </a:p>
        </p:txBody>
      </p:sp>
      <p:sp>
        <p:nvSpPr>
          <p:cNvPr id="326" name="Shape 3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327" name="Shape 3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JMS is a vendor neutral API to address synchronous/asynchronous messaging.</a:t>
            </a:r>
          </a:p>
          <a:p>
            <a:pPr marL="0" indent="0">
              <a:buSzTx/>
              <a:buNone/>
            </a:pPr>
            <a:r>
              <a:t>EJBs that send/receive JMS messages are Message Beans.</a:t>
            </a:r>
          </a:p>
          <a:p>
            <a:pPr marL="0" indent="0">
              <a:buSzTx/>
              <a:buNone/>
            </a:pPr>
            <a:r>
              <a:t>JMS supports both point to point and publish/subscribe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Overview</a:t>
            </a:r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xfrm>
            <a:off x="6395061" y="9258300"/>
            <a:ext cx="201978" cy="31803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1400"/>
              <a:t>3</a:t>
            </a:fld>
            <a:endParaRPr sz="1400"/>
          </a:p>
        </p:txBody>
      </p:sp>
      <p:grpSp>
        <p:nvGrpSpPr>
          <p:cNvPr id="188" name="Group 188"/>
          <p:cNvGrpSpPr/>
          <p:nvPr/>
        </p:nvGrpSpPr>
        <p:grpSpPr>
          <a:xfrm>
            <a:off x="6604000" y="3060700"/>
            <a:ext cx="3378200" cy="2413002"/>
            <a:chOff x="0" y="0"/>
            <a:chExt cx="3378200" cy="2413001"/>
          </a:xfrm>
        </p:grpSpPr>
        <p:sp>
          <p:nvSpPr>
            <p:cNvPr id="186" name="Shape 186"/>
            <p:cNvSpPr/>
            <p:nvPr/>
          </p:nvSpPr>
          <p:spPr>
            <a:xfrm>
              <a:off x="0" y="0"/>
              <a:ext cx="3378200" cy="2413002"/>
            </a:xfrm>
            <a:prstGeom prst="roundRect">
              <a:avLst>
                <a:gd name="adj" fmla="val 7895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20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35935" y="247622"/>
              <a:ext cx="3157130" cy="600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3600"/>
                <a:t>EJB Container</a:t>
              </a:r>
            </a:p>
          </p:txBody>
        </p:sp>
      </p:grpSp>
      <p:grpSp>
        <p:nvGrpSpPr>
          <p:cNvPr id="191" name="Group 191"/>
          <p:cNvGrpSpPr/>
          <p:nvPr/>
        </p:nvGrpSpPr>
        <p:grpSpPr>
          <a:xfrm>
            <a:off x="2311400" y="2706472"/>
            <a:ext cx="7988301" cy="6070602"/>
            <a:chOff x="0" y="0"/>
            <a:chExt cx="7988300" cy="6070600"/>
          </a:xfrm>
        </p:grpSpPr>
        <p:sp>
          <p:nvSpPr>
            <p:cNvPr id="189" name="Shape 189"/>
            <p:cNvSpPr/>
            <p:nvPr/>
          </p:nvSpPr>
          <p:spPr>
            <a:xfrm>
              <a:off x="0" y="0"/>
              <a:ext cx="7988301" cy="5915529"/>
            </a:xfrm>
            <a:prstGeom prst="roundRect">
              <a:avLst>
                <a:gd name="adj" fmla="val 322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20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3599067" y="5101678"/>
              <a:ext cx="4332493" cy="968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3600"/>
                <a:t>Application Server</a:t>
              </a:r>
            </a:p>
          </p:txBody>
        </p:sp>
      </p:grpSp>
      <p:grpSp>
        <p:nvGrpSpPr>
          <p:cNvPr id="196" name="Group 196"/>
          <p:cNvGrpSpPr/>
          <p:nvPr/>
        </p:nvGrpSpPr>
        <p:grpSpPr>
          <a:xfrm>
            <a:off x="2705100" y="3060700"/>
            <a:ext cx="3708400" cy="2413000"/>
            <a:chOff x="0" y="0"/>
            <a:chExt cx="3708400" cy="2413000"/>
          </a:xfrm>
        </p:grpSpPr>
        <p:grpSp>
          <p:nvGrpSpPr>
            <p:cNvPr id="194" name="Group 194"/>
            <p:cNvGrpSpPr/>
            <p:nvPr/>
          </p:nvGrpSpPr>
          <p:grpSpPr>
            <a:xfrm>
              <a:off x="0" y="0"/>
              <a:ext cx="3708400" cy="2413000"/>
              <a:chOff x="0" y="0"/>
              <a:chExt cx="3708400" cy="2413000"/>
            </a:xfrm>
          </p:grpSpPr>
          <p:sp>
            <p:nvSpPr>
              <p:cNvPr id="192" name="Shape 192"/>
              <p:cNvSpPr/>
              <p:nvPr/>
            </p:nvSpPr>
            <p:spPr>
              <a:xfrm>
                <a:off x="0" y="0"/>
                <a:ext cx="3708400" cy="2413000"/>
              </a:xfrm>
              <a:prstGeom prst="roundRect">
                <a:avLst>
                  <a:gd name="adj" fmla="val 7895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200"/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13675" y="252890"/>
                <a:ext cx="3669572" cy="6006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3600"/>
                  <a:t>Web container</a:t>
                </a:r>
              </a:p>
            </p:txBody>
          </p:sp>
        </p:grpSp>
        <p:sp>
          <p:nvSpPr>
            <p:cNvPr id="195" name="Shape 195"/>
            <p:cNvSpPr/>
            <p:nvPr/>
          </p:nvSpPr>
          <p:spPr>
            <a:xfrm>
              <a:off x="296498" y="1338214"/>
              <a:ext cx="3188106" cy="6006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3600"/>
                <a:t>JSP &amp; Servlet</a:t>
              </a:r>
            </a:p>
          </p:txBody>
        </p:sp>
      </p:grpSp>
      <p:sp>
        <p:nvSpPr>
          <p:cNvPr id="197" name="Shape 197"/>
          <p:cNvSpPr/>
          <p:nvPr/>
        </p:nvSpPr>
        <p:spPr>
          <a:xfrm>
            <a:off x="2704069" y="6731000"/>
            <a:ext cx="7277101" cy="876300"/>
          </a:xfrm>
          <a:prstGeom prst="roundRect">
            <a:avLst>
              <a:gd name="adj" fmla="val 21739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200"/>
          </a:p>
        </p:txBody>
      </p:sp>
      <p:sp>
        <p:nvSpPr>
          <p:cNvPr id="198" name="Shape 198"/>
          <p:cNvSpPr/>
          <p:nvPr/>
        </p:nvSpPr>
        <p:spPr>
          <a:xfrm>
            <a:off x="2595804" y="6807200"/>
            <a:ext cx="74422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rPr sz="3600"/>
              <a:t>Context &amp; Dependency injection</a:t>
            </a:r>
          </a:p>
        </p:txBody>
      </p:sp>
      <p:grpSp>
        <p:nvGrpSpPr>
          <p:cNvPr id="201" name="Group 201"/>
          <p:cNvGrpSpPr/>
          <p:nvPr/>
        </p:nvGrpSpPr>
        <p:grpSpPr>
          <a:xfrm>
            <a:off x="2701507" y="5664200"/>
            <a:ext cx="7277101" cy="876300"/>
            <a:chOff x="0" y="0"/>
            <a:chExt cx="7277100" cy="876300"/>
          </a:xfrm>
        </p:grpSpPr>
        <p:sp>
          <p:nvSpPr>
            <p:cNvPr id="199" name="Shape 199"/>
            <p:cNvSpPr/>
            <p:nvPr/>
          </p:nvSpPr>
          <p:spPr>
            <a:xfrm>
              <a:off x="0" y="0"/>
              <a:ext cx="7277100" cy="876300"/>
            </a:xfrm>
            <a:prstGeom prst="roundRect">
              <a:avLst>
                <a:gd name="adj" fmla="val 21739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20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354257" y="76199"/>
              <a:ext cx="4570938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3600"/>
                <a:t>Java Persistence API</a:t>
              </a:r>
            </a:p>
          </p:txBody>
        </p:sp>
      </p:grp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/>
          </p:cNvSpPr>
          <p:nvPr>
            <p:ph type="title"/>
          </p:nvPr>
        </p:nvSpPr>
        <p:spPr>
          <a:xfrm>
            <a:off x="152400" y="254000"/>
            <a:ext cx="12700000" cy="2438400"/>
          </a:xfrm>
          <a:prstGeom prst="rect">
            <a:avLst/>
          </a:prstGeom>
        </p:spPr>
        <p:txBody>
          <a:bodyPr/>
          <a:lstStyle/>
          <a:p>
            <a:r>
              <a:t>JMS/Message Beans/Sending</a:t>
            </a:r>
          </a:p>
        </p:txBody>
      </p:sp>
      <p:sp>
        <p:nvSpPr>
          <p:cNvPr id="330" name="Shape 3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673100" y="2990850"/>
            <a:ext cx="12331700" cy="595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</a:t>
            </a:r>
            <a:r>
              <a:t>Resource(mappedName = </a:t>
            </a:r>
            <a:r>
              <a:rPr>
                <a:solidFill>
                  <a:srgbClr val="3933FF"/>
                </a:solidFill>
              </a:rPr>
              <a:t>"MyQueue"</a:t>
            </a:r>
            <a:r>
              <a:t>)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private</a:t>
            </a:r>
            <a:r>
              <a:t> Queue queue;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</a:t>
            </a:r>
            <a:r>
              <a:t>Override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protected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doGet(HttpServletRequest request, HttpServletResponse response) </a:t>
            </a:r>
            <a:r>
              <a:rPr>
                <a:solidFill>
                  <a:srgbClr val="931A68"/>
                </a:solidFill>
              </a:rPr>
              <a:t>throws</a:t>
            </a:r>
            <a:r>
              <a:t> ServletException, IOException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try</a:t>
            </a:r>
            <a:r>
              <a:rPr>
                <a:solidFill>
                  <a:srgbClr val="000000"/>
                </a:solidFill>
              </a:rPr>
              <a:t> { 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Connection connection;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connection = connectionFactory.createConnection();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Session session = connection.createSession(</a:t>
            </a:r>
            <a:r>
              <a:rPr>
                <a:solidFill>
                  <a:srgbClr val="931A68"/>
                </a:solidFill>
              </a:rPr>
              <a:t>false</a:t>
            </a:r>
            <a:r>
              <a:t>, Session.AUTO_ACKNOWLEDGE);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MessageProducer messageProducer = session.createProducer(queue);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TextMessage message = session.createTextMessage();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</a:t>
            </a:r>
            <a:r>
              <a:rPr>
                <a:solidFill>
                  <a:srgbClr val="931A68"/>
                </a:solidFill>
              </a:rPr>
              <a:t>...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message.setText(msg);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messageProducer.send(message);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} </a:t>
            </a:r>
            <a:r>
              <a:rPr>
                <a:solidFill>
                  <a:srgbClr val="931A68"/>
                </a:solidFill>
              </a:rPr>
              <a:t>catch</a:t>
            </a:r>
            <a:r>
              <a:t> (JMSException e)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931A68"/>
                </a:solidFill>
              </a:rPr>
              <a:t>throw</a:t>
            </a:r>
            <a:r>
              <a:t>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RuntimeException(e);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52400" y="254000"/>
            <a:ext cx="128905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400"/>
            </a:lvl1pPr>
          </a:lstStyle>
          <a:p>
            <a:r>
              <a:t>JMS/Message Beans/Receiving</a:t>
            </a:r>
          </a:p>
        </p:txBody>
      </p:sp>
      <p:sp>
        <p:nvSpPr>
          <p:cNvPr id="335" name="Shape 335"/>
          <p:cNvSpPr/>
          <p:nvPr/>
        </p:nvSpPr>
        <p:spPr>
          <a:xfrm>
            <a:off x="2057400" y="2870200"/>
            <a:ext cx="9385300" cy="595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</a:t>
            </a:r>
            <a:r>
              <a:t>MessageDriven(mappedName = </a:t>
            </a:r>
            <a:r>
              <a:rPr>
                <a:solidFill>
                  <a:srgbClr val="3933FF"/>
                </a:solidFill>
              </a:rPr>
              <a:t>"MyQueue"</a:t>
            </a:r>
            <a:r>
              <a:t>)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StudentRegistrationService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MessageListener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@</a:t>
            </a:r>
            <a:r>
              <a:t>Inject </a:t>
            </a:r>
          </a:p>
          <a:p>
            <a:pPr algn="l" defTabSz="457200">
              <a:def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t>transient</a:t>
            </a:r>
            <a:r>
              <a:rPr>
                <a:solidFill>
                  <a:srgbClr val="000000"/>
                </a:solidFill>
              </a:rPr>
              <a:t> Logger 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@</a:t>
            </a:r>
            <a:r>
              <a:t>Resource 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MessageDrivenContext </a:t>
            </a:r>
            <a:r>
              <a:rPr>
                <a:solidFill>
                  <a:srgbClr val="0326CC"/>
                </a:solidFill>
              </a:rPr>
              <a:t>mdbContext</a:t>
            </a:r>
            <a:r>
              <a:t>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onMessage(Message inMessage)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 TextMessage msg = </a:t>
            </a:r>
            <a:r>
              <a:rPr>
                <a:solidFill>
                  <a:srgbClr val="931A68"/>
                </a:solidFill>
              </a:rPr>
              <a:t>null</a:t>
            </a:r>
            <a:r>
              <a:t>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931A68"/>
                </a:solidFill>
              </a:rPr>
              <a:t>try</a:t>
            </a:r>
            <a:r>
              <a:t>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     ...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     msg = (TextMessage) inMessage;</a:t>
            </a:r>
          </a:p>
          <a:p>
            <a:pPr algn="l" defTabSz="457200"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  logger.info(</a:t>
            </a:r>
            <a:r>
              <a:t>"MESSAGE BEAN: Message received: "</a:t>
            </a:r>
            <a:r>
              <a:rPr>
                <a:solidFill>
                  <a:srgbClr val="000000"/>
                </a:solidFill>
              </a:rPr>
              <a:t> + msg.getText());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     logger.info(Thread.currentThread().getName());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     ...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 } </a:t>
            </a:r>
            <a:r>
              <a:rPr>
                <a:solidFill>
                  <a:srgbClr val="931A68"/>
                </a:solidFill>
              </a:rPr>
              <a:t>catch</a:t>
            </a:r>
            <a:r>
              <a:t> (JMSException e)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     em.getTransaction().rollback();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     ...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 }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/>
          </p:cNvSpPr>
          <p:nvPr>
            <p:ph type="title"/>
          </p:nvPr>
        </p:nvSpPr>
        <p:spPr>
          <a:xfrm>
            <a:off x="152400" y="254000"/>
            <a:ext cx="12700000" cy="2438400"/>
          </a:xfrm>
          <a:prstGeom prst="rect">
            <a:avLst/>
          </a:prstGeom>
        </p:spPr>
        <p:txBody>
          <a:bodyPr/>
          <a:lstStyle/>
          <a:p>
            <a:r>
              <a:t>Callbacks and interceptors</a:t>
            </a:r>
          </a:p>
        </p:txBody>
      </p:sp>
      <p:sp>
        <p:nvSpPr>
          <p:cNvPr id="338" name="Shape 3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1155700" y="3727450"/>
            <a:ext cx="10680700" cy="327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ts val="7700"/>
              </a:lnSpc>
              <a:spcBef>
                <a:spcPts val="2700"/>
              </a:spcBef>
              <a:defRPr>
                <a:solidFill>
                  <a:srgbClr val="222222"/>
                </a:solidFill>
              </a:defRPr>
            </a:pPr>
            <a:r>
              <a:t>Interceptors enhance the business method invocations and the beans’ lifecycle events</a:t>
            </a:r>
          </a:p>
          <a:p>
            <a:pPr algn="just" defTabSz="457200">
              <a:lnSpc>
                <a:spcPts val="7700"/>
              </a:lnSpc>
              <a:spcBef>
                <a:spcPts val="2700"/>
              </a:spcBef>
              <a:defRPr>
                <a:solidFill>
                  <a:srgbClr val="222222"/>
                </a:solidFill>
              </a:defRPr>
            </a:pPr>
            <a:endParaRPr/>
          </a:p>
          <a:p>
            <a:pPr algn="just" defTabSz="457200">
              <a:lnSpc>
                <a:spcPts val="7700"/>
              </a:lnSpc>
              <a:spcBef>
                <a:spcPts val="2700"/>
              </a:spcBef>
              <a:defRPr>
                <a:solidFill>
                  <a:srgbClr val="222222"/>
                </a:solidFill>
              </a:defRPr>
            </a:pPr>
            <a:r>
              <a:t>Interceptors implement the AOP paradigm.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/>
          </p:cNvSpPr>
          <p:nvPr>
            <p:ph type="title"/>
          </p:nvPr>
        </p:nvSpPr>
        <p:spPr>
          <a:xfrm>
            <a:off x="152400" y="254000"/>
            <a:ext cx="12700000" cy="2438400"/>
          </a:xfrm>
          <a:prstGeom prst="rect">
            <a:avLst/>
          </a:prstGeom>
        </p:spPr>
        <p:txBody>
          <a:bodyPr/>
          <a:lstStyle/>
          <a:p>
            <a:r>
              <a:t>Callbacks and interceptors</a:t>
            </a:r>
          </a:p>
        </p:txBody>
      </p:sp>
      <p:sp>
        <p:nvSpPr>
          <p:cNvPr id="342" name="Shape 3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419100" y="3109180"/>
            <a:ext cx="12166600" cy="5732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ts val="7700"/>
              </a:lnSpc>
              <a:spcBef>
                <a:spcPts val="2700"/>
              </a:spcBef>
              <a:defRPr>
                <a:solidFill>
                  <a:srgbClr val="222222"/>
                </a:solidFill>
              </a:defRPr>
            </a:pPr>
            <a:r>
              <a:rPr sz="2800" dirty="0"/>
              <a:t>Interceptors are of 2 types: </a:t>
            </a:r>
          </a:p>
          <a:p>
            <a:pPr marL="457200" indent="-457200" algn="just" defTabSz="457200">
              <a:lnSpc>
                <a:spcPts val="7700"/>
              </a:lnSpc>
              <a:spcBef>
                <a:spcPts val="2700"/>
              </a:spcBef>
              <a:buFont typeface="Arial" panose="020B0604020202020204" pitchFamily="34" charset="0"/>
              <a:buChar char="•"/>
              <a:defRPr>
                <a:solidFill>
                  <a:srgbClr val="222222"/>
                </a:solidFill>
              </a:defRPr>
            </a:pPr>
            <a:r>
              <a:rPr sz="2800" dirty="0"/>
              <a:t>Lifecycle event interceptors (a.k.a. callbacks) such as </a:t>
            </a:r>
            <a:r>
              <a:rPr sz="2800" dirty="0">
                <a:solidFill>
                  <a:srgbClr val="555555"/>
                </a:solidFill>
              </a:rPr>
              <a:t>@</a:t>
            </a:r>
            <a:r>
              <a:rPr sz="2800" dirty="0" err="1">
                <a:solidFill>
                  <a:srgbClr val="555555"/>
                </a:solidFill>
              </a:rPr>
              <a:t>PostConstruct</a:t>
            </a:r>
            <a:r>
              <a:rPr sz="2800" dirty="0"/>
              <a:t>, </a:t>
            </a:r>
            <a:r>
              <a:rPr sz="2800" dirty="0">
                <a:solidFill>
                  <a:srgbClr val="555555"/>
                </a:solidFill>
              </a:rPr>
              <a:t>@</a:t>
            </a:r>
            <a:r>
              <a:rPr sz="2800" dirty="0" err="1">
                <a:solidFill>
                  <a:srgbClr val="555555"/>
                </a:solidFill>
              </a:rPr>
              <a:t>PostActivate</a:t>
            </a:r>
            <a:r>
              <a:rPr sz="2800" dirty="0"/>
              <a:t>, and </a:t>
            </a:r>
            <a:r>
              <a:rPr sz="2800" dirty="0">
                <a:solidFill>
                  <a:srgbClr val="555555"/>
                </a:solidFill>
              </a:rPr>
              <a:t>@</a:t>
            </a:r>
            <a:r>
              <a:rPr sz="2800" dirty="0" err="1">
                <a:solidFill>
                  <a:srgbClr val="555555"/>
                </a:solidFill>
              </a:rPr>
              <a:t>PrePassivate</a:t>
            </a:r>
            <a:r>
              <a:rPr sz="2800" dirty="0"/>
              <a:t>, and </a:t>
            </a:r>
            <a:r>
              <a:rPr sz="2800" dirty="0">
                <a:solidFill>
                  <a:srgbClr val="555555"/>
                </a:solidFill>
              </a:rPr>
              <a:t>@</a:t>
            </a:r>
            <a:r>
              <a:rPr sz="2800" dirty="0" err="1">
                <a:solidFill>
                  <a:srgbClr val="555555"/>
                </a:solidFill>
              </a:rPr>
              <a:t>PreDestroy</a:t>
            </a:r>
            <a:r>
              <a:rPr sz="2800" dirty="0"/>
              <a:t> add logic when the bean is created or destroyed. </a:t>
            </a:r>
          </a:p>
          <a:p>
            <a:pPr marL="457200" indent="-457200" algn="just" defTabSz="457200">
              <a:lnSpc>
                <a:spcPts val="7700"/>
              </a:lnSpc>
              <a:spcBef>
                <a:spcPts val="2700"/>
              </a:spcBef>
              <a:buFont typeface="Arial" panose="020B0604020202020204" pitchFamily="34" charset="0"/>
              <a:buChar char="•"/>
              <a:defRPr>
                <a:solidFill>
                  <a:srgbClr val="222222"/>
                </a:solidFill>
              </a:defRPr>
            </a:pPr>
            <a:r>
              <a:rPr sz="2800" dirty="0"/>
              <a:t>Call-based interceptors that relies on the </a:t>
            </a:r>
            <a:r>
              <a:rPr sz="2800" dirty="0">
                <a:solidFill>
                  <a:srgbClr val="555555"/>
                </a:solidFill>
              </a:rPr>
              <a:t>@</a:t>
            </a:r>
            <a:r>
              <a:rPr sz="2800" dirty="0" err="1">
                <a:solidFill>
                  <a:srgbClr val="555555"/>
                </a:solidFill>
              </a:rPr>
              <a:t>AroundInvoke</a:t>
            </a:r>
            <a:r>
              <a:rPr sz="2800" dirty="0"/>
              <a:t> annotation.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/>
          </p:cNvSpPr>
          <p:nvPr>
            <p:ph type="title"/>
          </p:nvPr>
        </p:nvSpPr>
        <p:spPr>
          <a:xfrm>
            <a:off x="152400" y="254000"/>
            <a:ext cx="12700000" cy="2438400"/>
          </a:xfrm>
          <a:prstGeom prst="rect">
            <a:avLst/>
          </a:prstGeom>
        </p:spPr>
        <p:txBody>
          <a:bodyPr/>
          <a:lstStyle/>
          <a:p>
            <a:r>
              <a:t>Callbacks and interceptors</a:t>
            </a:r>
          </a:p>
        </p:txBody>
      </p:sp>
      <p:sp>
        <p:nvSpPr>
          <p:cNvPr id="346" name="Shape 3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1104900" y="4508500"/>
            <a:ext cx="10782300" cy="293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ts val="7700"/>
              </a:lnSpc>
              <a:spcBef>
                <a:spcPts val="2700"/>
              </a:spcBef>
              <a:defRPr>
                <a:solidFill>
                  <a:srgbClr val="222222"/>
                </a:solidFill>
              </a:defRPr>
            </a:pPr>
            <a:r>
              <a:t>In addition to the annotation, invokation-interceptors require the developer to configure the </a:t>
            </a:r>
            <a:r>
              <a:rPr>
                <a:solidFill>
                  <a:srgbClr val="555555"/>
                </a:solidFill>
              </a:rPr>
              <a:t>ejb-jar.xml</a:t>
            </a:r>
            <a:r>
              <a:t> file.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/>
          </p:cNvSpPr>
          <p:nvPr>
            <p:ph type="title"/>
          </p:nvPr>
        </p:nvSpPr>
        <p:spPr>
          <a:xfrm>
            <a:off x="152400" y="254000"/>
            <a:ext cx="12700000" cy="2438400"/>
          </a:xfrm>
          <a:prstGeom prst="rect">
            <a:avLst/>
          </a:prstGeom>
        </p:spPr>
        <p:txBody>
          <a:bodyPr/>
          <a:lstStyle/>
          <a:p>
            <a:r>
              <a:t>Callbacks and interceptors</a:t>
            </a:r>
          </a:p>
        </p:txBody>
      </p:sp>
      <p:sp>
        <p:nvSpPr>
          <p:cNvPr id="350" name="Shape 3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1866900" y="6477000"/>
            <a:ext cx="10153557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300"/>
              </a:lnSpc>
              <a:defRPr sz="1300" b="1">
                <a:solidFill>
                  <a:srgbClr val="268BD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&lt;assembly-descriptor&gt;</a:t>
            </a:r>
            <a:endParaRPr>
              <a:solidFill>
                <a:srgbClr val="93A1A1"/>
              </a:solidFill>
            </a:endParaRPr>
          </a:p>
          <a:p>
            <a:pPr algn="l" defTabSz="457200">
              <a:lnSpc>
                <a:spcPts val="3300"/>
              </a:lnSpc>
              <a:defRPr sz="1300" b="1">
                <a:solidFill>
                  <a:srgbClr val="268BD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93A1A1"/>
                </a:solidFill>
              </a:rPr>
              <a:t> </a:t>
            </a:r>
            <a:r>
              <a:t>&lt;interceptor-binding&gt;</a:t>
            </a:r>
            <a:endParaRPr>
              <a:solidFill>
                <a:srgbClr val="93A1A1"/>
              </a:solidFill>
            </a:endParaRPr>
          </a:p>
          <a:p>
            <a:pPr algn="l" defTabSz="457200">
              <a:lnSpc>
                <a:spcPts val="3300"/>
              </a:lnSpc>
              <a:defRPr sz="1300" b="1">
                <a:solidFill>
                  <a:srgbClr val="268BD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93A1A1"/>
                </a:solidFill>
              </a:rPr>
              <a:t>      </a:t>
            </a:r>
            <a:r>
              <a:t>&lt;ejb-name&gt;</a:t>
            </a:r>
            <a:r>
              <a:rPr>
                <a:solidFill>
                  <a:srgbClr val="93A1A1"/>
                </a:solidFill>
              </a:rPr>
              <a:t>Student*</a:t>
            </a:r>
            <a:r>
              <a:t>&lt;/ejb-name&gt;</a:t>
            </a:r>
            <a:endParaRPr>
              <a:solidFill>
                <a:srgbClr val="93A1A1"/>
              </a:solidFill>
            </a:endParaRPr>
          </a:p>
          <a:p>
            <a:pPr algn="l" defTabSz="457200">
              <a:lnSpc>
                <a:spcPts val="3300"/>
              </a:lnSpc>
              <a:defRPr sz="1300" b="1">
                <a:solidFill>
                  <a:srgbClr val="268BD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93A1A1"/>
                </a:solidFill>
              </a:rPr>
              <a:t>      </a:t>
            </a:r>
            <a:r>
              <a:t>&lt;method&gt;</a:t>
            </a:r>
            <a:endParaRPr>
              <a:solidFill>
                <a:srgbClr val="93A1A1"/>
              </a:solidFill>
            </a:endParaRPr>
          </a:p>
          <a:p>
            <a:pPr algn="l" defTabSz="457200">
              <a:lnSpc>
                <a:spcPts val="3300"/>
              </a:lnSpc>
              <a:defRPr sz="1300" b="1">
                <a:solidFill>
                  <a:srgbClr val="268BD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93A1A1"/>
                </a:solidFill>
              </a:rPr>
              <a:t>           </a:t>
            </a:r>
            <a:r>
              <a:t>&lt;method-name&gt;</a:t>
            </a:r>
            <a:r>
              <a:rPr>
                <a:solidFill>
                  <a:srgbClr val="93A1A1"/>
                </a:solidFill>
              </a:rPr>
              <a:t>get*</a:t>
            </a:r>
            <a:r>
              <a:t>&lt;/method-name&gt;</a:t>
            </a:r>
            <a:endParaRPr>
              <a:solidFill>
                <a:srgbClr val="93A1A1"/>
              </a:solidFill>
            </a:endParaRPr>
          </a:p>
          <a:p>
            <a:pPr algn="l" defTabSz="457200">
              <a:lnSpc>
                <a:spcPts val="3300"/>
              </a:lnSpc>
              <a:defRPr sz="1300" b="1">
                <a:solidFill>
                  <a:srgbClr val="268BD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93A1A1"/>
                </a:solidFill>
              </a:rPr>
              <a:t>      </a:t>
            </a:r>
            <a:r>
              <a:t>&lt;/method&gt;</a:t>
            </a:r>
            <a:endParaRPr>
              <a:solidFill>
                <a:srgbClr val="93A1A1"/>
              </a:solidFill>
            </a:endParaRPr>
          </a:p>
          <a:p>
            <a:pPr algn="l" defTabSz="457200">
              <a:lnSpc>
                <a:spcPts val="3300"/>
              </a:lnSpc>
              <a:defRPr sz="1300" b="1">
                <a:solidFill>
                  <a:srgbClr val="93A1A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268BD2"/>
                </a:solidFill>
              </a:rPr>
              <a:t>&lt;interceptor-class&gt;</a:t>
            </a:r>
            <a:r>
              <a:t>ch.demo.business.interceptors.PerformanceEJBInterceptor</a:t>
            </a:r>
            <a:r>
              <a:rPr>
                <a:solidFill>
                  <a:srgbClr val="268BD2"/>
                </a:solidFill>
              </a:rPr>
              <a:t>&lt;/interceptor-class&gt;</a:t>
            </a:r>
          </a:p>
          <a:p>
            <a:pPr algn="l" defTabSz="457200">
              <a:lnSpc>
                <a:spcPts val="3300"/>
              </a:lnSpc>
              <a:defRPr sz="1300" b="1">
                <a:solidFill>
                  <a:srgbClr val="268BD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93A1A1"/>
                </a:solidFill>
              </a:rPr>
              <a:t>   </a:t>
            </a:r>
            <a:r>
              <a:t>&lt;/interceptor-binding&gt;</a:t>
            </a:r>
          </a:p>
          <a:p>
            <a:pPr algn="l" defTabSz="457200">
              <a:lnSpc>
                <a:spcPts val="3300"/>
              </a:lnSpc>
              <a:defRPr sz="1300" b="1">
                <a:solidFill>
                  <a:srgbClr val="268BD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&lt;/assembly-descriptor&gt;</a:t>
            </a:r>
          </a:p>
        </p:txBody>
      </p:sp>
      <p:sp>
        <p:nvSpPr>
          <p:cNvPr id="352" name="Shape 352"/>
          <p:cNvSpPr/>
          <p:nvPr/>
        </p:nvSpPr>
        <p:spPr>
          <a:xfrm>
            <a:off x="1536700" y="2565400"/>
            <a:ext cx="7613526" cy="346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@AroundInvoke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Object intercept(InvocationContext ctx) </a:t>
            </a:r>
            <a:r>
              <a:rPr>
                <a:solidFill>
                  <a:srgbClr val="931A68"/>
                </a:solidFill>
              </a:rPr>
              <a:t>throws</a:t>
            </a:r>
            <a:r>
              <a:t> Exception {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start = System.currentTimeMillis();</a:t>
            </a:r>
          </a:p>
          <a:p>
            <a:pPr algn="l" defTabSz="457200">
              <a:def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t>try</a:t>
            </a:r>
            <a:r>
              <a:rPr>
                <a:solidFill>
                  <a:srgbClr val="000000"/>
                </a:solidFill>
              </a:rPr>
              <a:t> {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		Object value = ctx.proceed();</a:t>
            </a:r>
          </a:p>
          <a:p>
            <a:pPr algn="l" defTabSz="457200">
              <a:def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} </a:t>
            </a:r>
            <a:r>
              <a:t>finally</a:t>
            </a:r>
            <a:r>
              <a:rPr>
                <a:solidFill>
                  <a:srgbClr val="000000"/>
                </a:solidFill>
              </a:rPr>
              <a:t> {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		StringBuilder str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StringBuilder(</a:t>
            </a:r>
            <a:r>
              <a:rPr>
                <a:solidFill>
                  <a:srgbClr val="3933FF"/>
                </a:solidFill>
              </a:rPr>
              <a:t>"******  "</a:t>
            </a:r>
            <a:r>
              <a:t>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		str.append(ctx.getMethod().getName());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		str.append(</a:t>
            </a:r>
            <a:r>
              <a:rPr>
                <a:solidFill>
                  <a:srgbClr val="3933FF"/>
                </a:solidFill>
              </a:rPr>
              <a:t>" took :"</a:t>
            </a:r>
            <a:r>
              <a:t>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		str.append(System.currentTimeMillis() - start);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		str.append(</a:t>
            </a:r>
            <a:r>
              <a:rPr>
                <a:solidFill>
                  <a:srgbClr val="3933FF"/>
                </a:solidFill>
              </a:rPr>
              <a:t>" ms  ******"</a:t>
            </a:r>
            <a:r>
              <a:t>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 u="sng"/>
              <a:t>logger</a:t>
            </a:r>
            <a:r>
              <a:t>.info(str.toString());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	}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/>
          </p:cNvSpPr>
          <p:nvPr>
            <p:ph type="title"/>
          </p:nvPr>
        </p:nvSpPr>
        <p:spPr>
          <a:xfrm>
            <a:off x="152400" y="254000"/>
            <a:ext cx="12700000" cy="2438400"/>
          </a:xfrm>
          <a:prstGeom prst="rect">
            <a:avLst/>
          </a:prstGeom>
        </p:spPr>
        <p:txBody>
          <a:bodyPr/>
          <a:lstStyle/>
          <a:p>
            <a:r>
              <a:t>Timers and schedulers</a:t>
            </a:r>
          </a:p>
        </p:txBody>
      </p:sp>
      <p:sp>
        <p:nvSpPr>
          <p:cNvPr id="355" name="Shape 3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787400" y="2112380"/>
            <a:ext cx="11925300" cy="701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71500" indent="-571500" algn="l" defTabSz="457200">
              <a:lnSpc>
                <a:spcPts val="7700"/>
              </a:lnSpc>
              <a:buFont typeface="Arial" panose="020B0604020202020204" pitchFamily="34" charset="0"/>
              <a:buChar char="•"/>
              <a:defRPr>
                <a:solidFill>
                  <a:srgbClr val="222222"/>
                </a:solidFill>
              </a:defRPr>
            </a:pPr>
            <a:r>
              <a:rPr sz="3200" dirty="0"/>
              <a:t>Some services are not directly linked to a client session (i.e., batch processes that must run every x hours). </a:t>
            </a:r>
          </a:p>
          <a:p>
            <a:pPr marL="571500" indent="-571500" algn="l" defTabSz="457200">
              <a:lnSpc>
                <a:spcPts val="7700"/>
              </a:lnSpc>
              <a:buFont typeface="Arial" panose="020B0604020202020204" pitchFamily="34" charset="0"/>
              <a:buChar char="•"/>
              <a:defRPr>
                <a:solidFill>
                  <a:srgbClr val="222222"/>
                </a:solidFill>
              </a:defRPr>
            </a:pPr>
            <a:endParaRPr sz="3200" dirty="0"/>
          </a:p>
          <a:p>
            <a:pPr marL="571500" indent="-571500" algn="l" defTabSz="457200">
              <a:lnSpc>
                <a:spcPts val="7700"/>
              </a:lnSpc>
              <a:buFont typeface="Arial" panose="020B0604020202020204" pitchFamily="34" charset="0"/>
              <a:buChar char="•"/>
              <a:defRPr>
                <a:solidFill>
                  <a:srgbClr val="222222"/>
                </a:solidFill>
              </a:defRPr>
            </a:pPr>
            <a:r>
              <a:rPr sz="3200" dirty="0">
                <a:solidFill>
                  <a:srgbClr val="555555"/>
                </a:solidFill>
              </a:rPr>
              <a:t>@Schedule</a:t>
            </a:r>
            <a:r>
              <a:rPr sz="3200" dirty="0"/>
              <a:t> to specifies how often a service method must be called. </a:t>
            </a:r>
          </a:p>
          <a:p>
            <a:pPr marL="571500" indent="-571500" algn="l" defTabSz="457200">
              <a:lnSpc>
                <a:spcPts val="7700"/>
              </a:lnSpc>
              <a:buFont typeface="Arial" panose="020B0604020202020204" pitchFamily="34" charset="0"/>
              <a:buChar char="•"/>
              <a:defRPr>
                <a:solidFill>
                  <a:srgbClr val="222222"/>
                </a:solidFill>
              </a:defRPr>
            </a:pPr>
            <a:endParaRPr sz="3200" dirty="0"/>
          </a:p>
          <a:p>
            <a:pPr marL="571500" indent="-571500" algn="l" defTabSz="457200">
              <a:lnSpc>
                <a:spcPts val="7700"/>
              </a:lnSpc>
              <a:buFont typeface="Arial" panose="020B0604020202020204" pitchFamily="34" charset="0"/>
              <a:buChar char="•"/>
              <a:defRPr>
                <a:solidFill>
                  <a:srgbClr val="222222"/>
                </a:solidFill>
              </a:defRPr>
            </a:pPr>
            <a:r>
              <a:rPr sz="3200" dirty="0"/>
              <a:t>Similar to the CRON feature on UNIX systems.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/>
          </p:cNvSpPr>
          <p:nvPr>
            <p:ph type="title"/>
          </p:nvPr>
        </p:nvSpPr>
        <p:spPr>
          <a:xfrm>
            <a:off x="152400" y="254000"/>
            <a:ext cx="12700000" cy="2438400"/>
          </a:xfrm>
          <a:prstGeom prst="rect">
            <a:avLst/>
          </a:prstGeom>
        </p:spPr>
        <p:txBody>
          <a:bodyPr/>
          <a:lstStyle/>
          <a:p>
            <a:r>
              <a:t>Timers and schedulers</a:t>
            </a:r>
          </a:p>
        </p:txBody>
      </p:sp>
      <p:sp>
        <p:nvSpPr>
          <p:cNvPr id="359" name="Shape 3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861392" y="3126960"/>
            <a:ext cx="10779536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3600" dirty="0">
                <a:solidFill>
                  <a:srgbClr val="000000"/>
                </a:solidFill>
              </a:rPr>
              <a:t>	</a:t>
            </a:r>
            <a:r>
              <a:rPr sz="3600" dirty="0"/>
              <a:t>@Schedule</a:t>
            </a:r>
            <a:r>
              <a:rPr sz="3600" dirty="0">
                <a:solidFill>
                  <a:srgbClr val="000000"/>
                </a:solidFill>
              </a:rPr>
              <a:t>(minute=</a:t>
            </a:r>
            <a:r>
              <a:rPr sz="3600" dirty="0">
                <a:solidFill>
                  <a:srgbClr val="3933FF"/>
                </a:solidFill>
              </a:rPr>
              <a:t>"*/30"</a:t>
            </a:r>
            <a:r>
              <a:rPr sz="3600" dirty="0">
                <a:solidFill>
                  <a:srgbClr val="000000"/>
                </a:solidFill>
              </a:rPr>
              <a:t>, hour=</a:t>
            </a:r>
            <a:r>
              <a:rPr sz="3600" dirty="0">
                <a:solidFill>
                  <a:srgbClr val="3933FF"/>
                </a:solidFill>
              </a:rPr>
              <a:t>"*"</a:t>
            </a:r>
            <a:r>
              <a:rPr sz="3600" dirty="0">
                <a:solidFill>
                  <a:srgbClr val="000000"/>
                </a:solidFill>
              </a:rPr>
              <a:t>)</a:t>
            </a:r>
          </a:p>
          <a:p>
            <a:pPr algn="l" defTabSz="457200"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rPr sz="3600" dirty="0"/>
              <a:t>	</a:t>
            </a:r>
            <a:r>
              <a:rPr sz="3600" dirty="0">
                <a:solidFill>
                  <a:srgbClr val="931A68"/>
                </a:solidFill>
              </a:rPr>
              <a:t>public</a:t>
            </a:r>
            <a:r>
              <a:rPr sz="3600" dirty="0"/>
              <a:t> </a:t>
            </a:r>
            <a:r>
              <a:rPr sz="3600" dirty="0">
                <a:solidFill>
                  <a:srgbClr val="931A68"/>
                </a:solidFill>
              </a:rPr>
              <a:t>void</a:t>
            </a:r>
            <a:r>
              <a:rPr sz="3600" dirty="0"/>
              <a:t> </a:t>
            </a:r>
            <a:r>
              <a:rPr sz="3600" dirty="0" err="1"/>
              <a:t>doSomethingUseful</a:t>
            </a:r>
            <a:r>
              <a:rPr sz="3600" dirty="0"/>
              <a:t>() {</a:t>
            </a:r>
          </a:p>
          <a:p>
            <a:pPr algn="l" defTabSz="457200">
              <a:defRPr sz="2000">
                <a:latin typeface="Monaco"/>
                <a:ea typeface="Monaco"/>
                <a:cs typeface="Monaco"/>
                <a:sym typeface="Monaco"/>
              </a:defRPr>
            </a:pPr>
            <a:endParaRPr sz="3600" dirty="0"/>
          </a:p>
          <a:p>
            <a:pPr algn="l" defTabSz="457200"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rPr sz="3600" dirty="0"/>
              <a:t>	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/>
          </p:cNvSpPr>
          <p:nvPr>
            <p:ph type="title"/>
          </p:nvPr>
        </p:nvSpPr>
        <p:spPr>
          <a:xfrm>
            <a:off x="152400" y="254000"/>
            <a:ext cx="12700000" cy="2438400"/>
          </a:xfrm>
          <a:prstGeom prst="rect">
            <a:avLst/>
          </a:prstGeom>
        </p:spPr>
        <p:txBody>
          <a:bodyPr/>
          <a:lstStyle/>
          <a:p>
            <a:r>
              <a:t>Asynchronous processing</a:t>
            </a:r>
          </a:p>
        </p:txBody>
      </p:sp>
      <p:sp>
        <p:nvSpPr>
          <p:cNvPr id="363" name="Shape 3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533400" y="3505200"/>
            <a:ext cx="119253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7700"/>
              </a:lnSpc>
              <a:defRPr>
                <a:solidFill>
                  <a:srgbClr val="222222"/>
                </a:solidFill>
              </a:defRPr>
            </a:lvl1pPr>
          </a:lstStyle>
          <a:p>
            <a:r>
              <a:t>Detach a processing from the current client call.</a:t>
            </a:r>
          </a:p>
        </p:txBody>
      </p:sp>
      <p:sp>
        <p:nvSpPr>
          <p:cNvPr id="365" name="Shape 365"/>
          <p:cNvSpPr/>
          <p:nvPr/>
        </p:nvSpPr>
        <p:spPr>
          <a:xfrm>
            <a:off x="533400" y="5041900"/>
            <a:ext cx="119253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7700"/>
              </a:lnSpc>
              <a:defRPr>
                <a:solidFill>
                  <a:srgbClr val="222222"/>
                </a:solidFill>
              </a:defRPr>
            </a:lvl1pPr>
          </a:lstStyle>
          <a:p>
            <a:r>
              <a:rPr dirty="0"/>
              <a:t>Cannot use session scope objects</a:t>
            </a:r>
          </a:p>
        </p:txBody>
      </p:sp>
      <p:sp>
        <p:nvSpPr>
          <p:cNvPr id="366" name="Shape 366"/>
          <p:cNvSpPr/>
          <p:nvPr/>
        </p:nvSpPr>
        <p:spPr>
          <a:xfrm>
            <a:off x="533400" y="6578600"/>
            <a:ext cx="119253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7700"/>
              </a:lnSpc>
              <a:defRPr>
                <a:solidFill>
                  <a:srgbClr val="222222"/>
                </a:solidFill>
              </a:defRPr>
            </a:lvl1pPr>
          </a:lstStyle>
          <a:p>
            <a:r>
              <a:t>Efficient way to parallelize treatments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xfrm>
            <a:off x="152400" y="254000"/>
            <a:ext cx="12700000" cy="2438400"/>
          </a:xfrm>
          <a:prstGeom prst="rect">
            <a:avLst/>
          </a:prstGeom>
        </p:spPr>
        <p:txBody>
          <a:bodyPr/>
          <a:lstStyle/>
          <a:p>
            <a:r>
              <a:t>Asynchronous processing</a:t>
            </a:r>
          </a:p>
        </p:txBody>
      </p:sp>
      <p:sp>
        <p:nvSpPr>
          <p:cNvPr id="369" name="Shape 3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2235200" y="1968500"/>
            <a:ext cx="6807200" cy="702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6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@Stateless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BatchProcessor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processJobs()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	Future&lt;String&gt;[] pool = </a:t>
            </a:r>
            <a:r>
              <a:rPr u="sng">
                <a:solidFill>
                  <a:srgbClr val="931A68"/>
                </a:solidFill>
              </a:rPr>
              <a:t>new</a:t>
            </a:r>
            <a:r>
              <a:rPr u="sng"/>
              <a:t> AsyncResult[10]</a:t>
            </a:r>
            <a:r>
              <a:t>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i = 0; i &lt; 10; i++)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		pool[i] = processJob(</a:t>
            </a:r>
            <a:r>
              <a:rPr>
                <a:solidFill>
                  <a:srgbClr val="3933FF"/>
                </a:solidFill>
              </a:rPr>
              <a:t>"Job #"</a:t>
            </a:r>
            <a:r>
              <a:t> + i);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	}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i = 0; i &lt; 10; i++)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		pool[i].get();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	}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6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@Asynchronous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Future&lt;String&gt; processJob(String jobName)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t>try</a:t>
            </a:r>
            <a:r>
              <a:rPr>
                <a:solidFill>
                  <a:srgbClr val="000000"/>
                </a:solidFill>
              </a:rPr>
              <a:t>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		Thread.sleep(10000);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	} </a:t>
            </a:r>
            <a:r>
              <a:rPr>
                <a:solidFill>
                  <a:srgbClr val="931A68"/>
                </a:solidFill>
              </a:rPr>
              <a:t>catch</a:t>
            </a:r>
            <a:r>
              <a:t> (InterruptedException e)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		Thread.interrupted();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931A68"/>
                </a:solidFill>
              </a:rPr>
              <a:t>throw</a:t>
            </a:r>
            <a:r>
              <a:t>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IllegalStateException(e);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	}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AsyncResult&lt;String&gt;(jobName);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Overview</a:t>
            </a:r>
          </a:p>
        </p:txBody>
      </p:sp>
      <p:sp>
        <p:nvSpPr>
          <p:cNvPr id="204" name="Shape 2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6604000" y="3060700"/>
            <a:ext cx="3378200" cy="2413002"/>
          </a:xfrm>
          <a:prstGeom prst="roundRect">
            <a:avLst>
              <a:gd name="adj" fmla="val 7895"/>
            </a:avLst>
          </a:prstGeom>
          <a:ln w="50800">
            <a:solidFill>
              <a:srgbClr val="CF6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200"/>
          </a:p>
        </p:txBody>
      </p:sp>
      <p:sp>
        <p:nvSpPr>
          <p:cNvPr id="206" name="Shape 206"/>
          <p:cNvSpPr/>
          <p:nvPr/>
        </p:nvSpPr>
        <p:spPr>
          <a:xfrm>
            <a:off x="6739935" y="3308322"/>
            <a:ext cx="3157130" cy="600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rPr sz="3600"/>
              <a:t>EJB Container</a:t>
            </a:r>
          </a:p>
        </p:txBody>
      </p:sp>
      <p:sp>
        <p:nvSpPr>
          <p:cNvPr id="207" name="Shape 207"/>
          <p:cNvSpPr/>
          <p:nvPr/>
        </p:nvSpPr>
        <p:spPr>
          <a:xfrm>
            <a:off x="2311400" y="2706472"/>
            <a:ext cx="7988301" cy="5915529"/>
          </a:xfrm>
          <a:prstGeom prst="roundRect">
            <a:avLst>
              <a:gd name="adj" fmla="val 322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200"/>
          </a:p>
        </p:txBody>
      </p:sp>
      <p:sp>
        <p:nvSpPr>
          <p:cNvPr id="208" name="Shape 208"/>
          <p:cNvSpPr/>
          <p:nvPr/>
        </p:nvSpPr>
        <p:spPr>
          <a:xfrm>
            <a:off x="5910467" y="7808151"/>
            <a:ext cx="4332493" cy="96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rPr sz="3600"/>
              <a:t>Application Server</a:t>
            </a:r>
          </a:p>
        </p:txBody>
      </p:sp>
      <p:grpSp>
        <p:nvGrpSpPr>
          <p:cNvPr id="213" name="Group 213"/>
          <p:cNvGrpSpPr/>
          <p:nvPr/>
        </p:nvGrpSpPr>
        <p:grpSpPr>
          <a:xfrm>
            <a:off x="2705100" y="3060700"/>
            <a:ext cx="3708400" cy="2413000"/>
            <a:chOff x="0" y="0"/>
            <a:chExt cx="3708400" cy="2413000"/>
          </a:xfrm>
        </p:grpSpPr>
        <p:grpSp>
          <p:nvGrpSpPr>
            <p:cNvPr id="211" name="Group 211"/>
            <p:cNvGrpSpPr/>
            <p:nvPr/>
          </p:nvGrpSpPr>
          <p:grpSpPr>
            <a:xfrm>
              <a:off x="0" y="0"/>
              <a:ext cx="3708400" cy="2413000"/>
              <a:chOff x="0" y="0"/>
              <a:chExt cx="3708400" cy="2413000"/>
            </a:xfrm>
          </p:grpSpPr>
          <p:sp>
            <p:nvSpPr>
              <p:cNvPr id="209" name="Shape 209"/>
              <p:cNvSpPr/>
              <p:nvPr/>
            </p:nvSpPr>
            <p:spPr>
              <a:xfrm>
                <a:off x="0" y="0"/>
                <a:ext cx="3708400" cy="2413000"/>
              </a:xfrm>
              <a:prstGeom prst="roundRect">
                <a:avLst>
                  <a:gd name="adj" fmla="val 7895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200"/>
              </a:p>
            </p:txBody>
          </p:sp>
          <p:sp>
            <p:nvSpPr>
              <p:cNvPr id="210" name="Shape 210"/>
              <p:cNvSpPr/>
              <p:nvPr/>
            </p:nvSpPr>
            <p:spPr>
              <a:xfrm>
                <a:off x="13675" y="252890"/>
                <a:ext cx="3669572" cy="6006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3600"/>
                  <a:t>Web container</a:t>
                </a:r>
              </a:p>
            </p:txBody>
          </p:sp>
        </p:grpSp>
        <p:sp>
          <p:nvSpPr>
            <p:cNvPr id="212" name="Shape 212"/>
            <p:cNvSpPr/>
            <p:nvPr/>
          </p:nvSpPr>
          <p:spPr>
            <a:xfrm>
              <a:off x="296498" y="1338214"/>
              <a:ext cx="3188106" cy="6006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3600"/>
                <a:t>JSP &amp; Servlet</a:t>
              </a:r>
            </a:p>
          </p:txBody>
        </p:sp>
      </p:grpSp>
      <p:sp>
        <p:nvSpPr>
          <p:cNvPr id="214" name="Shape 214"/>
          <p:cNvSpPr/>
          <p:nvPr/>
        </p:nvSpPr>
        <p:spPr>
          <a:xfrm>
            <a:off x="2704069" y="6731000"/>
            <a:ext cx="7277101" cy="876300"/>
          </a:xfrm>
          <a:prstGeom prst="roundRect">
            <a:avLst>
              <a:gd name="adj" fmla="val 21739"/>
            </a:avLst>
          </a:prstGeom>
          <a:ln w="50800">
            <a:solidFill>
              <a:srgbClr val="CF6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200"/>
          </a:p>
        </p:txBody>
      </p:sp>
      <p:sp>
        <p:nvSpPr>
          <p:cNvPr id="215" name="Shape 215"/>
          <p:cNvSpPr/>
          <p:nvPr/>
        </p:nvSpPr>
        <p:spPr>
          <a:xfrm>
            <a:off x="2595804" y="6807200"/>
            <a:ext cx="74422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rPr sz="3600"/>
              <a:t>Context &amp; Dependency injection</a:t>
            </a:r>
          </a:p>
        </p:txBody>
      </p:sp>
      <p:grpSp>
        <p:nvGrpSpPr>
          <p:cNvPr id="218" name="Group 218"/>
          <p:cNvGrpSpPr/>
          <p:nvPr/>
        </p:nvGrpSpPr>
        <p:grpSpPr>
          <a:xfrm>
            <a:off x="2701507" y="5664200"/>
            <a:ext cx="7277101" cy="876300"/>
            <a:chOff x="0" y="0"/>
            <a:chExt cx="7277100" cy="876300"/>
          </a:xfrm>
        </p:grpSpPr>
        <p:sp>
          <p:nvSpPr>
            <p:cNvPr id="216" name="Shape 216"/>
            <p:cNvSpPr/>
            <p:nvPr/>
          </p:nvSpPr>
          <p:spPr>
            <a:xfrm>
              <a:off x="0" y="0"/>
              <a:ext cx="7277100" cy="876300"/>
            </a:xfrm>
            <a:prstGeom prst="roundRect">
              <a:avLst>
                <a:gd name="adj" fmla="val 21739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20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354257" y="76199"/>
              <a:ext cx="4570938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3600"/>
                <a:t>Java Persistence API</a:t>
              </a:r>
            </a:p>
          </p:txBody>
        </p:sp>
      </p:grp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373" name="Shape 3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CDI</a:t>
            </a:r>
          </a:p>
          <a:p>
            <a:pPr>
              <a:defRPr sz="4500"/>
            </a:pPr>
            <a:r>
              <a:t>Context Dependency Injection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t>Context Dependency Injection</a:t>
            </a:r>
          </a:p>
        </p:txBody>
      </p:sp>
      <p:sp>
        <p:nvSpPr>
          <p:cNvPr id="376" name="Shape 376"/>
          <p:cNvSpPr>
            <a:spLocks noGrp="1"/>
          </p:cNvSpPr>
          <p:nvPr>
            <p:ph type="body" idx="1"/>
          </p:nvPr>
        </p:nvSpPr>
        <p:spPr>
          <a:xfrm>
            <a:off x="203200" y="1955800"/>
            <a:ext cx="12598400" cy="7327900"/>
          </a:xfrm>
          <a:prstGeom prst="rect">
            <a:avLst/>
          </a:prstGeom>
        </p:spPr>
        <p:txBody>
          <a:bodyPr/>
          <a:lstStyle/>
          <a:p>
            <a:r>
              <a:t>Strong typing</a:t>
            </a:r>
          </a:p>
          <a:p>
            <a:r>
              <a:t>Alternative with annotations (not only xml)</a:t>
            </a:r>
          </a:p>
          <a:p>
            <a:r>
              <a:t>Mechanism “à la AOP”</a:t>
            </a:r>
          </a:p>
          <a:p>
            <a:r>
              <a:t>Scopes is a definition of object lifecycle</a:t>
            </a:r>
          </a:p>
        </p:txBody>
      </p:sp>
      <p:sp>
        <p:nvSpPr>
          <p:cNvPr id="377" name="Shape 3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/>
          </p:cNvSpPr>
          <p:nvPr>
            <p:ph type="title"/>
          </p:nvPr>
        </p:nvSpPr>
        <p:spPr>
          <a:xfrm>
            <a:off x="558800" y="2213186"/>
            <a:ext cx="11887200" cy="1320801"/>
          </a:xfrm>
          <a:prstGeom prst="rect">
            <a:avLst/>
          </a:prstGeom>
        </p:spPr>
        <p:txBody>
          <a:bodyPr/>
          <a:lstStyle/>
          <a:p>
            <a:r>
              <a:t>The Highlander Rule</a:t>
            </a:r>
          </a:p>
        </p:txBody>
      </p:sp>
      <p:sp>
        <p:nvSpPr>
          <p:cNvPr id="380" name="Shape 3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558800" y="4775200"/>
            <a:ext cx="11887200" cy="265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</a:defRPr>
            </a:pPr>
            <a:r>
              <a:t>There can be only one </a:t>
            </a:r>
          </a:p>
          <a:p>
            <a:pPr>
              <a:defRPr sz="40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</a:defRPr>
            </a:pPr>
            <a:r>
              <a:t>... </a:t>
            </a:r>
          </a:p>
          <a:p>
            <a:pPr>
              <a:defRPr sz="40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</a:defRPr>
            </a:pPr>
            <a:r>
              <a:t>implementation that fullfils</a:t>
            </a:r>
          </a:p>
          <a:p>
            <a:pPr>
              <a:defRPr sz="40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</a:defRPr>
            </a:pPr>
            <a:r>
              <a:t>the contract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Architecture</a:t>
            </a:r>
          </a:p>
        </p:txBody>
      </p:sp>
      <p:sp>
        <p:nvSpPr>
          <p:cNvPr id="384" name="Shape 384"/>
          <p:cNvSpPr>
            <a:spLocks noGrp="1"/>
          </p:cNvSpPr>
          <p:nvPr>
            <p:ph type="sldNum" sz="quarter" idx="2"/>
          </p:nvPr>
        </p:nvSpPr>
        <p:spPr>
          <a:xfrm>
            <a:off x="6330940" y="9258300"/>
            <a:ext cx="330219" cy="3488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1600"/>
              <a:t>43</a:t>
            </a:fld>
            <a:endParaRPr sz="1600"/>
          </a:p>
        </p:txBody>
      </p:sp>
      <p:grpSp>
        <p:nvGrpSpPr>
          <p:cNvPr id="389" name="Group 389"/>
          <p:cNvGrpSpPr/>
          <p:nvPr/>
        </p:nvGrpSpPr>
        <p:grpSpPr>
          <a:xfrm>
            <a:off x="292100" y="2921000"/>
            <a:ext cx="6057900" cy="4927600"/>
            <a:chOff x="0" y="0"/>
            <a:chExt cx="6057900" cy="4927600"/>
          </a:xfrm>
        </p:grpSpPr>
        <p:sp>
          <p:nvSpPr>
            <p:cNvPr id="385" name="Shape 385"/>
            <p:cNvSpPr/>
            <p:nvPr/>
          </p:nvSpPr>
          <p:spPr>
            <a:xfrm>
              <a:off x="0" y="0"/>
              <a:ext cx="6057900" cy="4927600"/>
            </a:xfrm>
            <a:prstGeom prst="rect">
              <a:avLst/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  <a:r>
                <a:rPr sz="2400"/>
                <a:t>Application A</a:t>
              </a:r>
            </a:p>
            <a:p>
              <a:pPr>
                <a:defRPr sz="4000"/>
              </a:pPr>
              <a:endParaRPr sz="3600"/>
            </a:p>
            <a:p>
              <a:pPr>
                <a:defRPr sz="4000"/>
              </a:pPr>
              <a:endParaRPr sz="3600"/>
            </a:p>
            <a:p>
              <a:pPr>
                <a:defRPr sz="4000"/>
              </a:pPr>
              <a:endParaRPr sz="3600"/>
            </a:p>
            <a:p>
              <a:pPr>
                <a:defRPr sz="4000"/>
              </a:pPr>
              <a:endParaRPr sz="3600"/>
            </a:p>
            <a:p>
              <a:pPr>
                <a:defRPr sz="4000"/>
              </a:pPr>
              <a:endParaRPr sz="3600"/>
            </a:p>
            <a:p>
              <a:pPr>
                <a:defRPr sz="4000"/>
              </a:pPr>
              <a:endParaRPr sz="3600"/>
            </a:p>
            <a:p>
              <a:pPr>
                <a:defRPr sz="4000"/>
              </a:pPr>
              <a:endParaRPr sz="3600"/>
            </a:p>
            <a:p>
              <a:pPr>
                <a:defRPr sz="4000"/>
              </a:pPr>
              <a:endParaRPr sz="360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157468" y="584200"/>
              <a:ext cx="5650335" cy="4216400"/>
            </a:xfrm>
            <a:prstGeom prst="rect">
              <a:avLst/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/>
              </a:pPr>
              <a:r>
                <a:rPr sz="1600"/>
                <a:t>Module Web</a:t>
              </a:r>
            </a:p>
            <a:p>
              <a:pPr>
                <a:defRPr sz="1800"/>
              </a:pPr>
              <a:endParaRPr sz="1600"/>
            </a:p>
            <a:p>
              <a:pPr>
                <a:defRPr sz="1800"/>
              </a:pPr>
              <a:r>
                <a:rPr sz="1600"/>
                <a:t>/WEB-NF/classes/...</a:t>
              </a:r>
            </a:p>
            <a:p>
              <a:pPr>
                <a:defRPr sz="1800"/>
              </a:pPr>
              <a:r>
                <a:rPr sz="1600"/>
                <a:t>/WEB-INF/beans.xml</a:t>
              </a:r>
            </a:p>
            <a:p>
              <a:pPr>
                <a:defRPr sz="1800"/>
              </a:pPr>
              <a:r>
                <a:rPr sz="1600"/>
                <a:t>/WEB-INF/lib</a:t>
              </a:r>
            </a:p>
            <a:p>
              <a:pPr>
                <a:defRPr sz="1800"/>
              </a:pPr>
              <a:endParaRPr sz="1600"/>
            </a:p>
            <a:p>
              <a:pPr>
                <a:defRPr sz="1800"/>
              </a:pPr>
              <a:endParaRPr sz="1600"/>
            </a:p>
            <a:p>
              <a:pPr>
                <a:defRPr sz="1800"/>
              </a:pPr>
              <a:endParaRPr sz="1600"/>
            </a:p>
            <a:p>
              <a:pPr>
                <a:defRPr sz="1800"/>
              </a:pPr>
              <a:endParaRPr sz="1600"/>
            </a:p>
            <a:p>
              <a:pPr>
                <a:defRPr sz="1800"/>
              </a:pPr>
              <a:endParaRPr sz="1600"/>
            </a:p>
            <a:p>
              <a:pPr>
                <a:defRPr sz="1800"/>
              </a:pPr>
              <a:endParaRPr sz="1600"/>
            </a:p>
            <a:p>
              <a:pPr>
                <a:defRPr sz="1800"/>
              </a:pPr>
              <a:endParaRPr sz="1600"/>
            </a:p>
            <a:p>
              <a:pPr>
                <a:defRPr sz="1800"/>
              </a:pPr>
              <a:endParaRPr sz="1600"/>
            </a:p>
            <a:p>
              <a:pPr>
                <a:defRPr sz="1800"/>
              </a:pPr>
              <a:endParaRPr sz="160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463142" y="2120900"/>
              <a:ext cx="4196070" cy="1219200"/>
            </a:xfrm>
            <a:prstGeom prst="rect">
              <a:avLst/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/>
              </a:pPr>
              <a:r>
                <a:rPr sz="1600"/>
                <a:t>Module Standard 1</a:t>
              </a:r>
            </a:p>
            <a:p>
              <a:pPr>
                <a:defRPr sz="1800"/>
              </a:pPr>
              <a:r>
                <a:rPr sz="1600"/>
                <a:t>/.</a:t>
              </a:r>
            </a:p>
            <a:p>
              <a:pPr>
                <a:defRPr sz="1800"/>
              </a:pPr>
              <a:r>
                <a:rPr sz="1600"/>
                <a:t>/META-INF/beans.xml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463142" y="3454400"/>
              <a:ext cx="4196070" cy="1219200"/>
            </a:xfrm>
            <a:prstGeom prst="rect">
              <a:avLst/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/>
              </a:pPr>
              <a:r>
                <a:rPr sz="1600"/>
                <a:t>Module Standard 2</a:t>
              </a:r>
            </a:p>
            <a:p>
              <a:pPr>
                <a:defRPr sz="1800"/>
              </a:pPr>
              <a:r>
                <a:rPr sz="1600"/>
                <a:t>/.</a:t>
              </a:r>
            </a:p>
            <a:p>
              <a:pPr>
                <a:defRPr sz="1800"/>
              </a:pPr>
              <a:r>
                <a:rPr sz="1600"/>
                <a:t>/META-INF/beans.xml</a:t>
              </a:r>
            </a:p>
          </p:txBody>
        </p:sp>
      </p:grpSp>
      <p:grpSp>
        <p:nvGrpSpPr>
          <p:cNvPr id="393" name="Group 393"/>
          <p:cNvGrpSpPr/>
          <p:nvPr/>
        </p:nvGrpSpPr>
        <p:grpSpPr>
          <a:xfrm>
            <a:off x="6642100" y="2921000"/>
            <a:ext cx="6057900" cy="4927599"/>
            <a:chOff x="0" y="0"/>
            <a:chExt cx="6057899" cy="4927598"/>
          </a:xfrm>
        </p:grpSpPr>
        <p:sp>
          <p:nvSpPr>
            <p:cNvPr id="390" name="Shape 390"/>
            <p:cNvSpPr/>
            <p:nvPr/>
          </p:nvSpPr>
          <p:spPr>
            <a:xfrm>
              <a:off x="0" y="0"/>
              <a:ext cx="6057900" cy="4927599"/>
            </a:xfrm>
            <a:prstGeom prst="rect">
              <a:avLst/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  <a:r>
                <a:rPr sz="2400"/>
                <a:t>Application B</a:t>
              </a:r>
            </a:p>
            <a:p>
              <a:pPr>
                <a:defRPr sz="2400"/>
              </a:pPr>
              <a:endParaRPr sz="2000"/>
            </a:p>
            <a:p>
              <a:pPr>
                <a:defRPr sz="2400"/>
              </a:pPr>
              <a:endParaRPr sz="2000"/>
            </a:p>
            <a:p>
              <a:pPr>
                <a:defRPr sz="2400"/>
              </a:pPr>
              <a:endParaRPr sz="2000"/>
            </a:p>
            <a:p>
              <a:pPr>
                <a:defRPr sz="2400"/>
              </a:pPr>
              <a:endParaRPr sz="2000"/>
            </a:p>
            <a:p>
              <a:pPr>
                <a:defRPr sz="2400"/>
              </a:pPr>
              <a:endParaRPr sz="2000"/>
            </a:p>
            <a:p>
              <a:pPr>
                <a:defRPr sz="2400"/>
              </a:pPr>
              <a:endParaRPr sz="2000"/>
            </a:p>
            <a:p>
              <a:pPr>
                <a:defRPr sz="2400"/>
              </a:pPr>
              <a:endParaRPr sz="2000"/>
            </a:p>
            <a:p>
              <a:pPr>
                <a:defRPr sz="2400"/>
              </a:pPr>
              <a:endParaRPr sz="2000"/>
            </a:p>
            <a:p>
              <a:pPr>
                <a:defRPr sz="2400"/>
              </a:pPr>
              <a:endParaRPr sz="2000"/>
            </a:p>
            <a:p>
              <a:pPr>
                <a:defRPr sz="2400"/>
              </a:pPr>
              <a:endParaRPr sz="2000"/>
            </a:p>
            <a:p>
              <a:pPr>
                <a:defRPr sz="2400"/>
              </a:pPr>
              <a:endParaRPr sz="200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501240" y="2132960"/>
              <a:ext cx="4196070" cy="2355332"/>
            </a:xfrm>
            <a:prstGeom prst="rect">
              <a:avLst/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/>
              </a:pPr>
              <a:r>
                <a:rPr sz="1600"/>
                <a:t>Module Standard 1</a:t>
              </a:r>
            </a:p>
            <a:p>
              <a:pPr>
                <a:defRPr sz="1800"/>
              </a:pPr>
              <a:endParaRPr sz="1600"/>
            </a:p>
            <a:p>
              <a:pPr>
                <a:defRPr sz="1800"/>
              </a:pPr>
              <a:r>
                <a:rPr sz="1600"/>
                <a:t>/...</a:t>
              </a:r>
            </a:p>
            <a:p>
              <a:pPr>
                <a:defRPr sz="1800"/>
              </a:pPr>
              <a:r>
                <a:rPr sz="1600"/>
                <a:t>/META-INF/beans.xml</a:t>
              </a:r>
            </a:p>
          </p:txBody>
        </p:sp>
        <p:sp>
          <p:nvSpPr>
            <p:cNvPr id="392" name="Shape 392"/>
            <p:cNvSpPr/>
            <p:nvPr/>
          </p:nvSpPr>
          <p:spPr>
            <a:xfrm>
              <a:off x="108849" y="753622"/>
              <a:ext cx="2794001" cy="204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/>
              </a:pPr>
              <a:r>
                <a:rPr sz="1600"/>
                <a:t>/.</a:t>
              </a:r>
            </a:p>
            <a:p>
              <a:pPr>
                <a:defRPr sz="1800"/>
              </a:pPr>
              <a:r>
                <a:rPr sz="1600"/>
                <a:t>/META-INF/beans.xml</a:t>
              </a:r>
            </a:p>
            <a:p>
              <a:pPr>
                <a:defRPr sz="1800"/>
              </a:pPr>
              <a:r>
                <a:rPr sz="1600"/>
                <a:t>/lib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Bean injection</a:t>
            </a:r>
          </a:p>
        </p:txBody>
      </p:sp>
      <p:sp>
        <p:nvSpPr>
          <p:cNvPr id="396" name="Shape 3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558800" y="2660650"/>
            <a:ext cx="13004800" cy="643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/** This object is exposed via its interface and via its name.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@Named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/** Only one instance per flow.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@ApplicationScoped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ManageStudentRegistration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2123342218792192804L;</a:t>
            </a:r>
          </a:p>
          <a:p>
            <a:pPr lvl="1" indent="228600"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service that provides the business logic for the student registration process.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@Inject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StudentService </a:t>
            </a:r>
            <a:r>
              <a:rPr>
                <a:solidFill>
                  <a:srgbClr val="0326CC"/>
                </a:solidFill>
              </a:rPr>
              <a:t>mService</a:t>
            </a:r>
            <a:r>
              <a:t>;</a:t>
            </a:r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ManageStudentRegistration() {</a:t>
            </a:r>
          </a:p>
          <a:p>
            <a:pPr algn="l" defTabSz="457200"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326CC"/>
                </a:solidFill>
              </a:rPr>
              <a:t>...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Application Scope</a:t>
            </a:r>
          </a:p>
        </p:txBody>
      </p:sp>
      <p:sp>
        <p:nvSpPr>
          <p:cNvPr id="400" name="Shape 4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977900" y="3349643"/>
            <a:ext cx="10265792" cy="452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@ApplicationScoped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StudentServiceImpl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StudentService, Serializable {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...</a:t>
            </a:r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1386508985359072399L;</a:t>
            </a:r>
          </a:p>
          <a:p>
            <a:pPr lvl="1" indent="228600"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 Empty constructor.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StudentServiceImpl() {</a:t>
            </a:r>
          </a:p>
          <a:p>
            <a:pPr defTabSz="457200"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rPr>
                <a:solidFill>
                  <a:srgbClr val="000000"/>
                </a:solidFill>
              </a:rPr>
              <a:t>.info(</a:t>
            </a:r>
            <a:r>
              <a:t>"This is the real implementation"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lvl="2" indent="457200" algn="l" defTabSz="457200"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  <p:sp>
        <p:nvSpPr>
          <p:cNvPr id="402" name="Shape 402"/>
          <p:cNvSpPr/>
          <p:nvPr/>
        </p:nvSpPr>
        <p:spPr>
          <a:xfrm>
            <a:off x="2184400" y="2171700"/>
            <a:ext cx="5816600" cy="1231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5" y="0"/>
                </a:moveTo>
                <a:cubicBezTo>
                  <a:pt x="1554" y="0"/>
                  <a:pt x="1132" y="1994"/>
                  <a:pt x="1132" y="4454"/>
                </a:cubicBezTo>
                <a:lnTo>
                  <a:pt x="1132" y="10021"/>
                </a:lnTo>
                <a:cubicBezTo>
                  <a:pt x="1132" y="10485"/>
                  <a:pt x="1151" y="10922"/>
                  <a:pt x="1179" y="11343"/>
                </a:cubicBezTo>
                <a:lnTo>
                  <a:pt x="0" y="21600"/>
                </a:lnTo>
                <a:lnTo>
                  <a:pt x="1947" y="14412"/>
                </a:lnTo>
                <a:cubicBezTo>
                  <a:pt x="1989" y="14439"/>
                  <a:pt x="2031" y="14474"/>
                  <a:pt x="2075" y="14474"/>
                </a:cubicBezTo>
                <a:lnTo>
                  <a:pt x="20657" y="14474"/>
                </a:lnTo>
                <a:cubicBezTo>
                  <a:pt x="21178" y="14474"/>
                  <a:pt x="21600" y="12480"/>
                  <a:pt x="21600" y="10021"/>
                </a:cubicBezTo>
                <a:lnTo>
                  <a:pt x="21600" y="4454"/>
                </a:lnTo>
                <a:cubicBezTo>
                  <a:pt x="21600" y="1994"/>
                  <a:pt x="21178" y="0"/>
                  <a:pt x="20657" y="0"/>
                </a:cubicBezTo>
                <a:lnTo>
                  <a:pt x="207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/>
            </a:lvl1pPr>
          </a:lstStyle>
          <a:p>
            <a:r>
              <a:t>Only one instance per application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Application Scope</a:t>
            </a:r>
          </a:p>
        </p:txBody>
      </p:sp>
      <p:sp>
        <p:nvSpPr>
          <p:cNvPr id="405" name="Shape 4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977900" y="3349643"/>
            <a:ext cx="10265792" cy="452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@RequestScoped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StudentServiceImpl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StudentService, Serializable {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...</a:t>
            </a:r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1386508985359072399L;</a:t>
            </a:r>
          </a:p>
          <a:p>
            <a:pPr lvl="1" indent="228600"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 Empty constructor.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StudentServiceImpl() {</a:t>
            </a:r>
          </a:p>
          <a:p>
            <a:pPr defTabSz="457200"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rPr>
                <a:solidFill>
                  <a:srgbClr val="000000"/>
                </a:solidFill>
              </a:rPr>
              <a:t>.info(</a:t>
            </a:r>
            <a:r>
              <a:t>"This is the real implementation"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lvl="2" indent="457200" algn="l" defTabSz="457200"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  <p:sp>
        <p:nvSpPr>
          <p:cNvPr id="407" name="Shape 407"/>
          <p:cNvSpPr/>
          <p:nvPr/>
        </p:nvSpPr>
        <p:spPr>
          <a:xfrm>
            <a:off x="2184400" y="2171700"/>
            <a:ext cx="5816600" cy="1231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5" y="0"/>
                </a:moveTo>
                <a:cubicBezTo>
                  <a:pt x="1554" y="0"/>
                  <a:pt x="1132" y="1994"/>
                  <a:pt x="1132" y="4454"/>
                </a:cubicBezTo>
                <a:lnTo>
                  <a:pt x="1132" y="10021"/>
                </a:lnTo>
                <a:cubicBezTo>
                  <a:pt x="1132" y="10485"/>
                  <a:pt x="1151" y="10922"/>
                  <a:pt x="1179" y="11343"/>
                </a:cubicBezTo>
                <a:lnTo>
                  <a:pt x="0" y="21600"/>
                </a:lnTo>
                <a:lnTo>
                  <a:pt x="1947" y="14412"/>
                </a:lnTo>
                <a:cubicBezTo>
                  <a:pt x="1989" y="14439"/>
                  <a:pt x="2031" y="14474"/>
                  <a:pt x="2075" y="14474"/>
                </a:cubicBezTo>
                <a:lnTo>
                  <a:pt x="20657" y="14474"/>
                </a:lnTo>
                <a:cubicBezTo>
                  <a:pt x="21178" y="14474"/>
                  <a:pt x="21600" y="12480"/>
                  <a:pt x="21600" y="10021"/>
                </a:cubicBezTo>
                <a:lnTo>
                  <a:pt x="21600" y="4454"/>
                </a:lnTo>
                <a:cubicBezTo>
                  <a:pt x="21600" y="1994"/>
                  <a:pt x="21178" y="0"/>
                  <a:pt x="20657" y="0"/>
                </a:cubicBezTo>
                <a:lnTo>
                  <a:pt x="207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/>
            </a:lvl1pPr>
          </a:lstStyle>
          <a:p>
            <a:r>
              <a:t>Only one instance per user request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Application Scope</a:t>
            </a:r>
          </a:p>
        </p:txBody>
      </p:sp>
      <p:sp>
        <p:nvSpPr>
          <p:cNvPr id="410" name="Shape 4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977900" y="3349643"/>
            <a:ext cx="10265792" cy="452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@SessionScoped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StudentServiceImpl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StudentService, Serializable {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...</a:t>
            </a:r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1386508985359072399L;</a:t>
            </a:r>
          </a:p>
          <a:p>
            <a:pPr lvl="1" indent="228600"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 Empty constructor.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StudentServiceImpl() {</a:t>
            </a:r>
          </a:p>
          <a:p>
            <a:pPr defTabSz="457200"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rPr>
                <a:solidFill>
                  <a:srgbClr val="000000"/>
                </a:solidFill>
              </a:rPr>
              <a:t>.info(</a:t>
            </a:r>
            <a:r>
              <a:t>"This is the real implementation"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lvl="2" indent="457200" algn="l" defTabSz="457200"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  <p:sp>
        <p:nvSpPr>
          <p:cNvPr id="412" name="Shape 412"/>
          <p:cNvSpPr/>
          <p:nvPr/>
        </p:nvSpPr>
        <p:spPr>
          <a:xfrm>
            <a:off x="2184400" y="2171700"/>
            <a:ext cx="5816600" cy="1231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5" y="0"/>
                </a:moveTo>
                <a:cubicBezTo>
                  <a:pt x="1554" y="0"/>
                  <a:pt x="1132" y="1994"/>
                  <a:pt x="1132" y="4454"/>
                </a:cubicBezTo>
                <a:lnTo>
                  <a:pt x="1132" y="10021"/>
                </a:lnTo>
                <a:cubicBezTo>
                  <a:pt x="1132" y="10485"/>
                  <a:pt x="1151" y="10922"/>
                  <a:pt x="1179" y="11343"/>
                </a:cubicBezTo>
                <a:lnTo>
                  <a:pt x="0" y="21600"/>
                </a:lnTo>
                <a:lnTo>
                  <a:pt x="1947" y="14412"/>
                </a:lnTo>
                <a:cubicBezTo>
                  <a:pt x="1989" y="14439"/>
                  <a:pt x="2031" y="14474"/>
                  <a:pt x="2075" y="14474"/>
                </a:cubicBezTo>
                <a:lnTo>
                  <a:pt x="20657" y="14474"/>
                </a:lnTo>
                <a:cubicBezTo>
                  <a:pt x="21178" y="14474"/>
                  <a:pt x="21600" y="12480"/>
                  <a:pt x="21600" y="10021"/>
                </a:cubicBezTo>
                <a:lnTo>
                  <a:pt x="21600" y="4454"/>
                </a:lnTo>
                <a:cubicBezTo>
                  <a:pt x="21600" y="1994"/>
                  <a:pt x="21178" y="0"/>
                  <a:pt x="20657" y="0"/>
                </a:cubicBezTo>
                <a:lnTo>
                  <a:pt x="207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/>
            </a:lvl1pPr>
          </a:lstStyle>
          <a:p>
            <a:r>
              <a:t>Only one instance per user session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Configurer l’injection</a:t>
            </a:r>
          </a:p>
        </p:txBody>
      </p:sp>
      <p:sp>
        <p:nvSpPr>
          <p:cNvPr id="415" name="Shape 4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558800" y="3403600"/>
            <a:ext cx="13004800" cy="110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5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&lt;?</a:t>
            </a:r>
            <a:r>
              <a:rPr>
                <a:solidFill>
                  <a:srgbClr val="4E9192"/>
                </a:solidFill>
              </a:rPr>
              <a:t>xml</a:t>
            </a:r>
            <a:r>
              <a:rPr>
                <a:solidFill>
                  <a:srgbClr val="000000"/>
                </a:solidFill>
              </a:rPr>
              <a:t> </a:t>
            </a:r>
            <a:r>
              <a:t>version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"1.0"</a:t>
            </a:r>
            <a:r>
              <a:rPr>
                <a:solidFill>
                  <a:srgbClr val="000000"/>
                </a:solidFill>
              </a:rPr>
              <a:t> </a:t>
            </a:r>
            <a:r>
              <a:t>encoding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"UTF-8"</a:t>
            </a:r>
            <a:r>
              <a:rPr>
                <a:solidFill>
                  <a:srgbClr val="009193"/>
                </a:solidFill>
              </a:rPr>
              <a:t>?&gt;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5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beans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"http://java.sun.com/xml/ns/javaee"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xmlns:xsi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"http://www.w3.org/2001/XMLSchema-instance"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5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932192"/>
                </a:solidFill>
              </a:rPr>
              <a:t>xsi:schemaLocation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"http://java.sun.com/xml/ns/javaee </a:t>
            </a:r>
            <a:r>
              <a:rPr u="sng">
                <a:hlinkClick r:id="rId2"/>
              </a:rPr>
              <a:t>http://java.sun.com/xml/ns/javaee/beans_1_0.xsd</a:t>
            </a:r>
            <a:r>
              <a:t>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5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beans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17" name="Shape 417"/>
          <p:cNvSpPr/>
          <p:nvPr/>
        </p:nvSpPr>
        <p:spPr>
          <a:xfrm>
            <a:off x="3355181" y="4533900"/>
            <a:ext cx="7300119" cy="1917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83" y="9468"/>
                </a:lnTo>
                <a:cubicBezTo>
                  <a:pt x="1661" y="9733"/>
                  <a:pt x="1646" y="10008"/>
                  <a:pt x="1646" y="10299"/>
                </a:cubicBezTo>
                <a:lnTo>
                  <a:pt x="1646" y="18739"/>
                </a:lnTo>
                <a:cubicBezTo>
                  <a:pt x="1646" y="20319"/>
                  <a:pt x="1983" y="21600"/>
                  <a:pt x="2398" y="21600"/>
                </a:cubicBezTo>
                <a:lnTo>
                  <a:pt x="20848" y="21600"/>
                </a:lnTo>
                <a:cubicBezTo>
                  <a:pt x="21264" y="21600"/>
                  <a:pt x="21600" y="20319"/>
                  <a:pt x="21600" y="18739"/>
                </a:cubicBezTo>
                <a:lnTo>
                  <a:pt x="21600" y="10299"/>
                </a:lnTo>
                <a:cubicBezTo>
                  <a:pt x="21600" y="8719"/>
                  <a:pt x="21264" y="7438"/>
                  <a:pt x="20848" y="7438"/>
                </a:cubicBezTo>
                <a:lnTo>
                  <a:pt x="2398" y="7438"/>
                </a:lnTo>
                <a:cubicBezTo>
                  <a:pt x="2352" y="7438"/>
                  <a:pt x="2308" y="7458"/>
                  <a:pt x="2265" y="7488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/>
            </a:lvl1pPr>
          </a:lstStyle>
          <a:p>
            <a:r>
              <a:t>The file beans.xml must exist in META-INF or in WEB-INF. It can empty</a:t>
            </a:r>
          </a:p>
        </p:txBody>
      </p:sp>
      <p:sp>
        <p:nvSpPr>
          <p:cNvPr id="418" name="Shape 418"/>
          <p:cNvSpPr/>
          <p:nvPr/>
        </p:nvSpPr>
        <p:spPr>
          <a:xfrm>
            <a:off x="3355181" y="6146800"/>
            <a:ext cx="7300119" cy="1917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83" y="9468"/>
                </a:lnTo>
                <a:cubicBezTo>
                  <a:pt x="1661" y="9733"/>
                  <a:pt x="1646" y="10008"/>
                  <a:pt x="1646" y="10299"/>
                </a:cubicBezTo>
                <a:lnTo>
                  <a:pt x="1646" y="18739"/>
                </a:lnTo>
                <a:cubicBezTo>
                  <a:pt x="1646" y="20319"/>
                  <a:pt x="1983" y="21600"/>
                  <a:pt x="2398" y="21600"/>
                </a:cubicBezTo>
                <a:lnTo>
                  <a:pt x="20848" y="21600"/>
                </a:lnTo>
                <a:cubicBezTo>
                  <a:pt x="21264" y="21600"/>
                  <a:pt x="21600" y="20319"/>
                  <a:pt x="21600" y="18739"/>
                </a:cubicBezTo>
                <a:lnTo>
                  <a:pt x="21600" y="10299"/>
                </a:lnTo>
                <a:cubicBezTo>
                  <a:pt x="21600" y="8719"/>
                  <a:pt x="21264" y="7438"/>
                  <a:pt x="20848" y="7438"/>
                </a:cubicBezTo>
                <a:lnTo>
                  <a:pt x="2398" y="7438"/>
                </a:lnTo>
                <a:cubicBezTo>
                  <a:pt x="2352" y="7438"/>
                  <a:pt x="2308" y="7458"/>
                  <a:pt x="2265" y="7488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/>
            </a:lvl1pPr>
          </a:lstStyle>
          <a:p>
            <a:r>
              <a:t>It configures the alternative, decorators, and interceptors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manage conflicts</a:t>
            </a:r>
          </a:p>
        </p:txBody>
      </p:sp>
      <p:sp>
        <p:nvSpPr>
          <p:cNvPr id="421" name="Shape 421"/>
          <p:cNvSpPr>
            <a:spLocks noGrp="1"/>
          </p:cNvSpPr>
          <p:nvPr>
            <p:ph type="body" sz="quarter" idx="1"/>
          </p:nvPr>
        </p:nvSpPr>
        <p:spPr>
          <a:xfrm>
            <a:off x="553156" y="2895600"/>
            <a:ext cx="11887201" cy="19812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Several implementations of the same interface</a:t>
            </a:r>
          </a:p>
        </p:txBody>
      </p:sp>
      <p:sp>
        <p:nvSpPr>
          <p:cNvPr id="422" name="Shape 4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1079500" y="5962650"/>
            <a:ext cx="9031152" cy="167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@RestImpl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@ApplicationScoped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StudentServiceRestImpl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StudentServiceImpl {</a:t>
            </a:r>
          </a:p>
        </p:txBody>
      </p:sp>
      <p:sp>
        <p:nvSpPr>
          <p:cNvPr id="424" name="Shape 424"/>
          <p:cNvSpPr/>
          <p:nvPr/>
        </p:nvSpPr>
        <p:spPr>
          <a:xfrm>
            <a:off x="1079500" y="7258050"/>
            <a:ext cx="9031152" cy="167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@SoapImpl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@ApplicationScoped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StudentServiceSoapImpl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StudentServiceImpl {</a:t>
            </a:r>
          </a:p>
        </p:txBody>
      </p:sp>
      <p:sp>
        <p:nvSpPr>
          <p:cNvPr id="425" name="Shape 425"/>
          <p:cNvSpPr/>
          <p:nvPr/>
        </p:nvSpPr>
        <p:spPr>
          <a:xfrm>
            <a:off x="1104900" y="5127643"/>
            <a:ext cx="10128610" cy="71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@</a:t>
            </a:r>
            <a:r>
              <a:rPr dirty="0" err="1"/>
              <a:t>ApplicationScoped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931A68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931A68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StudentServiceImpl</a:t>
            </a:r>
            <a:r>
              <a:rPr dirty="0"/>
              <a:t> </a:t>
            </a:r>
            <a:r>
              <a:rPr dirty="0">
                <a:solidFill>
                  <a:srgbClr val="931A68"/>
                </a:solidFill>
              </a:rPr>
              <a:t>implements</a:t>
            </a:r>
            <a:r>
              <a:rPr dirty="0"/>
              <a:t> </a:t>
            </a:r>
            <a:r>
              <a:rPr dirty="0" err="1"/>
              <a:t>StudentService</a:t>
            </a:r>
            <a:r>
              <a:rPr dirty="0"/>
              <a:t>, Serializable {</a:t>
            </a:r>
          </a:p>
        </p:txBody>
      </p:sp>
      <p:sp>
        <p:nvSpPr>
          <p:cNvPr id="426" name="Shape 426"/>
          <p:cNvSpPr/>
          <p:nvPr/>
        </p:nvSpPr>
        <p:spPr>
          <a:xfrm>
            <a:off x="1943100" y="4343400"/>
            <a:ext cx="3149600" cy="1663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90" y="0"/>
                </a:moveTo>
                <a:cubicBezTo>
                  <a:pt x="3828" y="0"/>
                  <a:pt x="3048" y="1476"/>
                  <a:pt x="3048" y="3298"/>
                </a:cubicBezTo>
                <a:lnTo>
                  <a:pt x="3048" y="5771"/>
                </a:lnTo>
                <a:cubicBezTo>
                  <a:pt x="3048" y="6351"/>
                  <a:pt x="3133" y="6890"/>
                  <a:pt x="3272" y="7363"/>
                </a:cubicBezTo>
                <a:lnTo>
                  <a:pt x="0" y="21600"/>
                </a:lnTo>
                <a:lnTo>
                  <a:pt x="4828" y="9069"/>
                </a:lnTo>
                <a:lnTo>
                  <a:pt x="19858" y="9069"/>
                </a:lnTo>
                <a:cubicBezTo>
                  <a:pt x="20820" y="9069"/>
                  <a:pt x="21600" y="7592"/>
                  <a:pt x="21600" y="5771"/>
                </a:cubicBezTo>
                <a:lnTo>
                  <a:pt x="21600" y="3298"/>
                </a:lnTo>
                <a:cubicBezTo>
                  <a:pt x="21600" y="1476"/>
                  <a:pt x="20820" y="0"/>
                  <a:pt x="19858" y="0"/>
                </a:cubicBezTo>
                <a:lnTo>
                  <a:pt x="479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/>
            </a:lvl1pPr>
          </a:lstStyle>
          <a:p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2834161" y="4343400"/>
            <a:ext cx="19030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Qualifier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t>Enterprise Java Beans</a:t>
            </a: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533400" y="6191250"/>
            <a:ext cx="12460710" cy="199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@Qualifier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@Retention</a:t>
            </a:r>
            <a:r>
              <a:t>(RetentionPolicy.</a:t>
            </a:r>
            <a:r>
              <a:rPr>
                <a:solidFill>
                  <a:srgbClr val="0326CC"/>
                </a:solidFill>
              </a:rPr>
              <a:t>RUNTIME</a:t>
            </a:r>
            <a:r>
              <a:t>)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@Target</a:t>
            </a:r>
            <a:r>
              <a:t>({ElementType.</a:t>
            </a:r>
            <a:r>
              <a:rPr>
                <a:solidFill>
                  <a:srgbClr val="0326CC"/>
                </a:solidFill>
              </a:rPr>
              <a:t>TYPE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METHOD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FIELD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PARAMETER</a:t>
            </a:r>
            <a:r>
              <a:t>})</a:t>
            </a:r>
          </a:p>
          <a:p>
            <a:pPr algn="l" defTabSz="457200">
              <a:def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@interface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SoapImpl</a:t>
            </a:r>
            <a:r>
              <a:rPr>
                <a:solidFill>
                  <a:srgbClr val="000000"/>
                </a:solidFill>
              </a:rPr>
              <a:t> { }</a:t>
            </a:r>
          </a:p>
        </p:txBody>
      </p:sp>
      <p:sp>
        <p:nvSpPr>
          <p:cNvPr id="430" name="Shape 430"/>
          <p:cNvSpPr/>
          <p:nvPr/>
        </p:nvSpPr>
        <p:spPr>
          <a:xfrm>
            <a:off x="533400" y="3841750"/>
            <a:ext cx="12460710" cy="199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@Qualifier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@Retention</a:t>
            </a:r>
            <a:r>
              <a:t>(RetentionPolicy.</a:t>
            </a:r>
            <a:r>
              <a:rPr>
                <a:solidFill>
                  <a:srgbClr val="0326CC"/>
                </a:solidFill>
              </a:rPr>
              <a:t>RUNTIME</a:t>
            </a:r>
            <a:r>
              <a:t>)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@Target</a:t>
            </a:r>
            <a:r>
              <a:t>({ElementType.</a:t>
            </a:r>
            <a:r>
              <a:rPr>
                <a:solidFill>
                  <a:srgbClr val="0326CC"/>
                </a:solidFill>
              </a:rPr>
              <a:t>TYPE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METHOD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FIELD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PARAMETER</a:t>
            </a:r>
            <a:r>
              <a:t>})</a:t>
            </a:r>
          </a:p>
          <a:p>
            <a:pPr algn="l" defTabSz="457200">
              <a:def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@interface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RestImpl</a:t>
            </a:r>
            <a:r>
              <a:rPr>
                <a:solidFill>
                  <a:srgbClr val="000000"/>
                </a:solidFill>
              </a:rPr>
              <a:t> { }</a:t>
            </a:r>
          </a:p>
        </p:txBody>
      </p:sp>
      <p:sp>
        <p:nvSpPr>
          <p:cNvPr id="431" name="Shape 431"/>
          <p:cNvSpPr/>
          <p:nvPr/>
        </p:nvSpPr>
        <p:spPr>
          <a:xfrm>
            <a:off x="1270000" y="254000"/>
            <a:ext cx="104648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/>
            </a:lvl1pPr>
          </a:lstStyle>
          <a:p>
            <a:r>
              <a:t>How to manage conflicts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3784600" y="3219450"/>
            <a:ext cx="5639700" cy="425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9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@RestImpl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9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@Inject</a:t>
            </a:r>
          </a:p>
          <a:p>
            <a:pPr algn="l" defTabSz="457200">
              <a:defRPr sz="29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StudentService service1;</a:t>
            </a:r>
          </a:p>
          <a:p>
            <a:pPr algn="l" defTabSz="457200">
              <a:defRPr sz="29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29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@SoapImpl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9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@Inject</a:t>
            </a:r>
          </a:p>
          <a:p>
            <a:pPr algn="l" defTabSz="457200">
              <a:defRPr sz="29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StudentService service2;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1270000" y="254000"/>
            <a:ext cx="104648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/>
            </a:lvl1pPr>
          </a:lstStyle>
          <a:p>
            <a:r>
              <a:t>How to manage conflicts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1270000" y="254000"/>
            <a:ext cx="104648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/>
            </a:lvl1pPr>
          </a:lstStyle>
          <a:p>
            <a:r>
              <a:t>How to manage conflicts (Alternative)</a:t>
            </a:r>
          </a:p>
        </p:txBody>
      </p:sp>
      <p:sp>
        <p:nvSpPr>
          <p:cNvPr id="439" name="Shape 439"/>
          <p:cNvSpPr/>
          <p:nvPr/>
        </p:nvSpPr>
        <p:spPr>
          <a:xfrm>
            <a:off x="534522" y="3365500"/>
            <a:ext cx="11938001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Alternative enable easy “mocking”. Several implementation of the same interface may coexist but are not active by default.</a:t>
            </a:r>
          </a:p>
        </p:txBody>
      </p:sp>
      <p:sp>
        <p:nvSpPr>
          <p:cNvPr id="440" name="Shape 440"/>
          <p:cNvSpPr/>
          <p:nvPr/>
        </p:nvSpPr>
        <p:spPr>
          <a:xfrm>
            <a:off x="901700" y="6552694"/>
            <a:ext cx="12471400" cy="2045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3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@Alternative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3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@ApplicationScoped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StudentServiceRestImpl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StudentServiceImpl {</a:t>
            </a:r>
          </a:p>
          <a:p>
            <a:pPr algn="l" defTabSz="457200">
              <a:defRPr sz="23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 defTabSz="457200">
              <a:defRPr sz="23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1270000" y="254000"/>
            <a:ext cx="104648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/>
            </a:lvl1pPr>
          </a:lstStyle>
          <a:p>
            <a:r>
              <a:t>How to manage conflicts (Alternative)</a:t>
            </a:r>
          </a:p>
        </p:txBody>
      </p:sp>
      <p:sp>
        <p:nvSpPr>
          <p:cNvPr id="444" name="Shape 444"/>
          <p:cNvSpPr/>
          <p:nvPr/>
        </p:nvSpPr>
        <p:spPr>
          <a:xfrm>
            <a:off x="534522" y="3987800"/>
            <a:ext cx="119380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Alternatives must be enable in the beans.xml</a:t>
            </a:r>
          </a:p>
        </p:txBody>
      </p:sp>
      <p:sp>
        <p:nvSpPr>
          <p:cNvPr id="445" name="Shape 445"/>
          <p:cNvSpPr/>
          <p:nvPr/>
        </p:nvSpPr>
        <p:spPr>
          <a:xfrm>
            <a:off x="368300" y="6013450"/>
            <a:ext cx="12636500" cy="222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6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&lt;?</a:t>
            </a:r>
            <a:r>
              <a:rPr>
                <a:solidFill>
                  <a:srgbClr val="4E9192"/>
                </a:solidFill>
              </a:rPr>
              <a:t>xml</a:t>
            </a:r>
            <a:r>
              <a:rPr>
                <a:solidFill>
                  <a:srgbClr val="000000"/>
                </a:solidFill>
              </a:rPr>
              <a:t> </a:t>
            </a:r>
            <a:r>
              <a:t>version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"1.0"</a:t>
            </a:r>
            <a:r>
              <a:rPr>
                <a:solidFill>
                  <a:srgbClr val="000000"/>
                </a:solidFill>
              </a:rPr>
              <a:t> </a:t>
            </a:r>
            <a:r>
              <a:t>encoding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"UTF-8"</a:t>
            </a:r>
            <a:r>
              <a:rPr>
                <a:solidFill>
                  <a:srgbClr val="009193"/>
                </a:solidFill>
              </a:rPr>
              <a:t>?&gt;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beans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"http://java.sun.com/xml/ns/javaee"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xmlns:xsi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"http://www.w3.org/2001/XMLSchema-instance"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932192"/>
                </a:solidFill>
              </a:rPr>
              <a:t>xsi:schemaLocation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"http://java.sun.com/xml/ns/javaee http://java.sun.com/xml/ns/javaee/beans_1_0.xsd"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&lt;!--     &lt;alternatives&gt; --&gt;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&lt;!--         &lt;class&gt;ch.demo.business.service.mock.StudentServiceMockImpl&lt;/class&gt; --&gt;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&lt;!--     &lt;/alternatives&gt; --&gt;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beans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Interceptors</a:t>
            </a:r>
          </a:p>
        </p:txBody>
      </p:sp>
      <p:sp>
        <p:nvSpPr>
          <p:cNvPr id="448" name="Shape 4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3111500" y="3527443"/>
            <a:ext cx="6699052" cy="1352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@InterceptorBinding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@Retention</a:t>
            </a:r>
            <a:r>
              <a:t>(RetentionPolicy.</a:t>
            </a:r>
            <a:r>
              <a:rPr>
                <a:solidFill>
                  <a:srgbClr val="0326CC"/>
                </a:solidFill>
              </a:rPr>
              <a:t>RUNTIME</a:t>
            </a:r>
            <a:r>
              <a:t>)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@Target</a:t>
            </a:r>
            <a:r>
              <a:t>({ElementType.</a:t>
            </a:r>
            <a:r>
              <a:rPr>
                <a:solidFill>
                  <a:srgbClr val="0326CC"/>
                </a:solidFill>
              </a:rPr>
              <a:t>METHOD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TYPE</a:t>
            </a:r>
            <a:r>
              <a:t>})</a:t>
            </a:r>
          </a:p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1A68"/>
                </a:solidFill>
              </a:rPr>
              <a:t>@interface</a:t>
            </a:r>
            <a:r>
              <a:rPr>
                <a:solidFill>
                  <a:srgbClr val="000000"/>
                </a:solidFill>
              </a:rPr>
              <a:t> </a:t>
            </a:r>
            <a:r>
              <a:t>Benchmarkable</a:t>
            </a:r>
            <a:r>
              <a:rPr>
                <a:solidFill>
                  <a:srgbClr val="000000"/>
                </a:solidFill>
              </a:rPr>
              <a:t> {}</a:t>
            </a:r>
          </a:p>
        </p:txBody>
      </p:sp>
      <p:sp>
        <p:nvSpPr>
          <p:cNvPr id="450" name="Shape 450"/>
          <p:cNvSpPr/>
          <p:nvPr/>
        </p:nvSpPr>
        <p:spPr>
          <a:xfrm>
            <a:off x="3111500" y="5991243"/>
            <a:ext cx="5738776" cy="198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5158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4F76CB"/>
                </a:solidFill>
              </a:rPr>
              <a:t>/** </a:t>
            </a:r>
            <a:r>
              <a:t>{@inheritDoc}</a:t>
            </a:r>
            <a:r>
              <a:rPr>
                <a:solidFill>
                  <a:srgbClr val="4F76CB"/>
                </a:solidFill>
              </a:rPr>
              <a:t>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@Override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@Benchmarkable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add(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Student student) {</a:t>
            </a:r>
          </a:p>
          <a:p>
            <a:pPr lvl="1" indent="228600"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this</a:t>
            </a:r>
            <a:r>
              <a:t>.</a:t>
            </a:r>
            <a:r>
              <a:rPr>
                <a:solidFill>
                  <a:srgbClr val="0326CC"/>
                </a:solidFill>
              </a:rPr>
              <a:t>mStudentList</a:t>
            </a:r>
            <a:r>
              <a:t>.add(student);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451" name="Shape 451"/>
          <p:cNvSpPr/>
          <p:nvPr/>
        </p:nvSpPr>
        <p:spPr>
          <a:xfrm>
            <a:off x="5397500" y="2070100"/>
            <a:ext cx="5689600" cy="1447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1" y="0"/>
                </a:moveTo>
                <a:cubicBezTo>
                  <a:pt x="1589" y="0"/>
                  <a:pt x="1157" y="1697"/>
                  <a:pt x="1157" y="3789"/>
                </a:cubicBezTo>
                <a:lnTo>
                  <a:pt x="1157" y="14968"/>
                </a:lnTo>
                <a:cubicBezTo>
                  <a:pt x="1157" y="15086"/>
                  <a:pt x="1164" y="15197"/>
                  <a:pt x="1166" y="15312"/>
                </a:cubicBezTo>
                <a:lnTo>
                  <a:pt x="0" y="21600"/>
                </a:lnTo>
                <a:lnTo>
                  <a:pt x="1820" y="18551"/>
                </a:lnTo>
                <a:cubicBezTo>
                  <a:pt x="1915" y="18675"/>
                  <a:pt x="2015" y="18758"/>
                  <a:pt x="2121" y="18758"/>
                </a:cubicBezTo>
                <a:lnTo>
                  <a:pt x="20636" y="18758"/>
                </a:lnTo>
                <a:cubicBezTo>
                  <a:pt x="21168" y="18758"/>
                  <a:pt x="21600" y="17061"/>
                  <a:pt x="21600" y="14968"/>
                </a:cubicBezTo>
                <a:lnTo>
                  <a:pt x="21600" y="3789"/>
                </a:lnTo>
                <a:cubicBezTo>
                  <a:pt x="21600" y="1697"/>
                  <a:pt x="21168" y="0"/>
                  <a:pt x="20636" y="0"/>
                </a:cubicBezTo>
                <a:lnTo>
                  <a:pt x="2121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/>
            </a:lvl1pPr>
          </a:lstStyle>
          <a:p>
            <a:r>
              <a:t>Define an interceptor called Benchmarkable</a:t>
            </a:r>
          </a:p>
        </p:txBody>
      </p:sp>
      <p:sp>
        <p:nvSpPr>
          <p:cNvPr id="452" name="Shape 452"/>
          <p:cNvSpPr/>
          <p:nvPr/>
        </p:nvSpPr>
        <p:spPr>
          <a:xfrm>
            <a:off x="7050881" y="4531518"/>
            <a:ext cx="5788819" cy="1373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08" y="6052"/>
                </a:lnTo>
                <a:lnTo>
                  <a:pt x="1508" y="17607"/>
                </a:lnTo>
                <a:cubicBezTo>
                  <a:pt x="1508" y="19812"/>
                  <a:pt x="1932" y="21600"/>
                  <a:pt x="2455" y="21600"/>
                </a:cubicBezTo>
                <a:lnTo>
                  <a:pt x="20652" y="21600"/>
                </a:lnTo>
                <a:cubicBezTo>
                  <a:pt x="21176" y="21600"/>
                  <a:pt x="21600" y="19812"/>
                  <a:pt x="21600" y="17607"/>
                </a:cubicBezTo>
                <a:lnTo>
                  <a:pt x="21600" y="5827"/>
                </a:lnTo>
                <a:cubicBezTo>
                  <a:pt x="21600" y="3622"/>
                  <a:pt x="21176" y="1834"/>
                  <a:pt x="20652" y="1834"/>
                </a:cubicBezTo>
                <a:lnTo>
                  <a:pt x="2455" y="1834"/>
                </a:lnTo>
                <a:cubicBezTo>
                  <a:pt x="2296" y="1834"/>
                  <a:pt x="2149" y="2016"/>
                  <a:pt x="2017" y="2308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/>
            </a:lvl1pPr>
          </a:lstStyle>
          <a:p>
            <a:r>
              <a:t>This apply to types and methods</a:t>
            </a:r>
          </a:p>
        </p:txBody>
      </p:sp>
      <p:sp>
        <p:nvSpPr>
          <p:cNvPr id="453" name="Shape 453"/>
          <p:cNvSpPr/>
          <p:nvPr/>
        </p:nvSpPr>
        <p:spPr>
          <a:xfrm>
            <a:off x="5080000" y="7797800"/>
            <a:ext cx="4584700" cy="111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82" y="7417"/>
                </a:lnTo>
                <a:cubicBezTo>
                  <a:pt x="1381" y="7483"/>
                  <a:pt x="1376" y="7543"/>
                  <a:pt x="1376" y="7609"/>
                </a:cubicBezTo>
                <a:lnTo>
                  <a:pt x="1376" y="16691"/>
                </a:lnTo>
                <a:cubicBezTo>
                  <a:pt x="1376" y="19402"/>
                  <a:pt x="1912" y="21600"/>
                  <a:pt x="2573" y="21600"/>
                </a:cubicBezTo>
                <a:lnTo>
                  <a:pt x="20403" y="21600"/>
                </a:lnTo>
                <a:cubicBezTo>
                  <a:pt x="21064" y="21600"/>
                  <a:pt x="21600" y="19402"/>
                  <a:pt x="21600" y="16691"/>
                </a:cubicBezTo>
                <a:lnTo>
                  <a:pt x="21600" y="7609"/>
                </a:lnTo>
                <a:cubicBezTo>
                  <a:pt x="21600" y="4898"/>
                  <a:pt x="21064" y="2700"/>
                  <a:pt x="20403" y="2700"/>
                </a:cubicBezTo>
                <a:lnTo>
                  <a:pt x="2573" y="2700"/>
                </a:lnTo>
                <a:cubicBezTo>
                  <a:pt x="2424" y="2700"/>
                  <a:pt x="2284" y="2826"/>
                  <a:pt x="2152" y="3030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500"/>
            </a:pPr>
            <a:r>
              <a:t>Apply the interceptor to the </a:t>
            </a:r>
          </a:p>
          <a:p>
            <a:pPr>
              <a:defRPr sz="2500"/>
            </a:pPr>
            <a:r>
              <a:t>add method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" grpId="1" animBg="1" advAuto="0"/>
      <p:bldP spid="452" grpId="2" animBg="1" advAuto="0"/>
      <p:bldP spid="453" grpId="3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Interceptors</a:t>
            </a:r>
          </a:p>
        </p:txBody>
      </p:sp>
      <p:sp>
        <p:nvSpPr>
          <p:cNvPr id="456" name="Shape 4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1422400" y="2117743"/>
            <a:ext cx="10860175" cy="706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@Benchmarkable</a:t>
            </a:r>
            <a:r>
              <a:rPr>
                <a:solidFill>
                  <a:srgbClr val="000000"/>
                </a:solidFill>
              </a:rPr>
              <a:t> </a:t>
            </a:r>
            <a:r>
              <a:t>@Interceptor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PerformanceInterceptor {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default logger for the class.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Logger 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t> = Logger.getAnonymousLogger();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@AroundInvoke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Object logPerformance(InvocationContext context) </a:t>
            </a:r>
            <a:r>
              <a:rPr>
                <a:solidFill>
                  <a:srgbClr val="931A68"/>
                </a:solidFill>
              </a:rPr>
              <a:t>throws</a:t>
            </a:r>
            <a:r>
              <a:t> Exception {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start = System.currentTimeMillis();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 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Object value = context.proceed();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StringBuilder str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StringBuilder(</a:t>
            </a:r>
            <a:r>
              <a:rPr>
                <a:solidFill>
                  <a:srgbClr val="3933FF"/>
                </a:solidFill>
              </a:rPr>
              <a:t>"******  "</a:t>
            </a:r>
            <a:r>
              <a:t>);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str.append(context.getMethod().getName());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str.append(</a:t>
            </a:r>
            <a:r>
              <a:rPr>
                <a:solidFill>
                  <a:srgbClr val="3933FF"/>
                </a:solidFill>
              </a:rPr>
              <a:t>":"</a:t>
            </a:r>
            <a:r>
              <a:t>);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str.append(System.currentTimeMillis() - start);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str.append(</a:t>
            </a:r>
            <a:r>
              <a:rPr>
                <a:solidFill>
                  <a:srgbClr val="3933FF"/>
                </a:solidFill>
              </a:rPr>
              <a:t>" ms  ******"</a:t>
            </a:r>
            <a:r>
              <a:t>);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t>.info(str.toString());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value;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458" name="Shape 458"/>
          <p:cNvSpPr/>
          <p:nvPr/>
        </p:nvSpPr>
        <p:spPr>
          <a:xfrm>
            <a:off x="7195740" y="5410200"/>
            <a:ext cx="3751660" cy="939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75" y="0"/>
                </a:moveTo>
                <a:cubicBezTo>
                  <a:pt x="4680" y="0"/>
                  <a:pt x="4321" y="625"/>
                  <a:pt x="4058" y="1642"/>
                </a:cubicBezTo>
                <a:lnTo>
                  <a:pt x="0" y="821"/>
                </a:lnTo>
                <a:lnTo>
                  <a:pt x="3613" y="7516"/>
                </a:lnTo>
                <a:lnTo>
                  <a:pt x="3613" y="15762"/>
                </a:lnTo>
                <a:cubicBezTo>
                  <a:pt x="3613" y="18986"/>
                  <a:pt x="4267" y="21600"/>
                  <a:pt x="5075" y="21600"/>
                </a:cubicBezTo>
                <a:lnTo>
                  <a:pt x="20138" y="21600"/>
                </a:lnTo>
                <a:cubicBezTo>
                  <a:pt x="20945" y="21600"/>
                  <a:pt x="21600" y="18986"/>
                  <a:pt x="21600" y="15762"/>
                </a:cubicBezTo>
                <a:lnTo>
                  <a:pt x="21600" y="5838"/>
                </a:lnTo>
                <a:cubicBezTo>
                  <a:pt x="21600" y="2614"/>
                  <a:pt x="20945" y="0"/>
                  <a:pt x="20138" y="0"/>
                </a:cubicBezTo>
                <a:lnTo>
                  <a:pt x="507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/>
            </a:lvl1pPr>
          </a:lstStyle>
          <a:p>
            <a:r>
              <a:t>Execute the intercepted method</a:t>
            </a:r>
          </a:p>
        </p:txBody>
      </p:sp>
      <p:sp>
        <p:nvSpPr>
          <p:cNvPr id="459" name="Shape 459"/>
          <p:cNvSpPr/>
          <p:nvPr/>
        </p:nvSpPr>
        <p:spPr>
          <a:xfrm>
            <a:off x="4401740" y="8242300"/>
            <a:ext cx="3751660" cy="939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75" y="0"/>
                </a:moveTo>
                <a:cubicBezTo>
                  <a:pt x="4680" y="0"/>
                  <a:pt x="4321" y="625"/>
                  <a:pt x="4058" y="1642"/>
                </a:cubicBezTo>
                <a:lnTo>
                  <a:pt x="0" y="821"/>
                </a:lnTo>
                <a:lnTo>
                  <a:pt x="3613" y="7516"/>
                </a:lnTo>
                <a:lnTo>
                  <a:pt x="3613" y="15762"/>
                </a:lnTo>
                <a:cubicBezTo>
                  <a:pt x="3613" y="18986"/>
                  <a:pt x="4267" y="21600"/>
                  <a:pt x="5075" y="21600"/>
                </a:cubicBezTo>
                <a:lnTo>
                  <a:pt x="20138" y="21600"/>
                </a:lnTo>
                <a:cubicBezTo>
                  <a:pt x="20945" y="21600"/>
                  <a:pt x="21600" y="18986"/>
                  <a:pt x="21600" y="15762"/>
                </a:cubicBezTo>
                <a:lnTo>
                  <a:pt x="21600" y="5838"/>
                </a:lnTo>
                <a:cubicBezTo>
                  <a:pt x="21600" y="2614"/>
                  <a:pt x="20945" y="0"/>
                  <a:pt x="20138" y="0"/>
                </a:cubicBezTo>
                <a:lnTo>
                  <a:pt x="507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/>
            </a:lvl1pPr>
          </a:lstStyle>
          <a:p>
            <a:r>
              <a:t>Return the value of the intercepted method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1" animBg="1" advAuto="0"/>
      <p:bldP spid="459" grpId="2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Interceptors</a:t>
            </a:r>
          </a:p>
        </p:txBody>
      </p:sp>
      <p:sp>
        <p:nvSpPr>
          <p:cNvPr id="462" name="Shape 4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304800" y="3378200"/>
            <a:ext cx="127000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93219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9193"/>
                </a:solidFill>
              </a:rPr>
              <a:t>&lt;?</a:t>
            </a:r>
            <a:r>
              <a:rPr>
                <a:solidFill>
                  <a:srgbClr val="4E9192"/>
                </a:solidFill>
              </a:rPr>
              <a:t>xml</a:t>
            </a:r>
            <a:r>
              <a:rPr>
                <a:solidFill>
                  <a:srgbClr val="000000"/>
                </a:solidFill>
              </a:rPr>
              <a:t> </a:t>
            </a:r>
            <a:r>
              <a:t>version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"1.0"</a:t>
            </a:r>
            <a:r>
              <a:rPr>
                <a:solidFill>
                  <a:srgbClr val="000000"/>
                </a:solidFill>
              </a:rPr>
              <a:t> </a:t>
            </a:r>
            <a:r>
              <a:t>encoding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"UTF-8"</a:t>
            </a:r>
            <a:r>
              <a:rPr>
                <a:solidFill>
                  <a:srgbClr val="009193"/>
                </a:solidFill>
              </a:rPr>
              <a:t>?&gt;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beans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"http://java.sun.com/xml/ns/javaee"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xmlns:xsi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"http://www.w3.org/2001/XMLSchema-instance"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932192"/>
                </a:solidFill>
              </a:rPr>
              <a:t>xmlns:weld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"http://jboss.org/schema/weld/beans"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93219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xsi:schemaLocation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http://java.sun.com/xml/ns/javaee http://jboss.org/schema/cdi/beans_1_0.xsd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http://jboss.org/schema/weld/beans http://jboss.org/schema/weld/beans_1_1.xsd"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4E919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interceptors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ch.demo.helpers.jpa.TransactionInterceptor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 defTabSz="457200">
              <a:defRPr sz="18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ch.demo.business.interceptors.PerformanceInterceptor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 defTabSz="457200">
              <a:defRPr sz="18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interceptors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 defTabSz="457200">
              <a:defRPr sz="1800">
                <a:solidFill>
                  <a:srgbClr val="4E919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beans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64" name="Shape 464"/>
          <p:cNvSpPr/>
          <p:nvPr/>
        </p:nvSpPr>
        <p:spPr>
          <a:xfrm>
            <a:off x="4897040" y="5923359"/>
            <a:ext cx="3192860" cy="1836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725" y="6438"/>
                </a:lnTo>
                <a:cubicBezTo>
                  <a:pt x="562" y="6894"/>
                  <a:pt x="464" y="7429"/>
                  <a:pt x="464" y="8006"/>
                </a:cubicBezTo>
                <a:lnTo>
                  <a:pt x="464" y="18612"/>
                </a:lnTo>
                <a:cubicBezTo>
                  <a:pt x="464" y="20262"/>
                  <a:pt x="1234" y="21600"/>
                  <a:pt x="2183" y="21600"/>
                </a:cubicBezTo>
                <a:lnTo>
                  <a:pt x="19882" y="21600"/>
                </a:lnTo>
                <a:cubicBezTo>
                  <a:pt x="20831" y="21600"/>
                  <a:pt x="21600" y="20262"/>
                  <a:pt x="21600" y="18612"/>
                </a:cubicBezTo>
                <a:lnTo>
                  <a:pt x="21600" y="8006"/>
                </a:lnTo>
                <a:cubicBezTo>
                  <a:pt x="21600" y="6356"/>
                  <a:pt x="20831" y="5018"/>
                  <a:pt x="19882" y="5018"/>
                </a:cubicBezTo>
                <a:lnTo>
                  <a:pt x="2390" y="5018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/>
            </a:lvl1pPr>
          </a:lstStyle>
          <a:p>
            <a:r>
              <a:t>Interceptors are not active by default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" grpId="1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57</a:t>
            </a:fld>
            <a:endParaRPr/>
          </a:p>
        </p:txBody>
      </p:sp>
      <p:sp>
        <p:nvSpPr>
          <p:cNvPr id="467" name="Shape 4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500"/>
            </a:pPr>
            <a:r>
              <a:t>Context Dependency Injection </a:t>
            </a:r>
          </a:p>
          <a:p>
            <a:pPr>
              <a:defRPr sz="4500"/>
            </a:pPr>
            <a:r>
              <a:t>vs</a:t>
            </a:r>
          </a:p>
          <a:p>
            <a:pPr>
              <a:defRPr sz="4500"/>
            </a:pPr>
            <a:r>
              <a:t>Enterprise Java Beans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EJB vs CDI</a:t>
            </a:r>
          </a:p>
        </p:txBody>
      </p:sp>
      <p:sp>
        <p:nvSpPr>
          <p:cNvPr id="470" name="Shape 4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2374900" y="3175000"/>
            <a:ext cx="9220200" cy="54610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6629400" y="4610100"/>
            <a:ext cx="4940300" cy="30226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4044398" y="3987800"/>
            <a:ext cx="1070149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CF6200"/>
                </a:solidFill>
              </a:defRPr>
            </a:lvl1pPr>
          </a:lstStyle>
          <a:p>
            <a:r>
              <a:t>EJB</a:t>
            </a:r>
          </a:p>
        </p:txBody>
      </p:sp>
      <p:sp>
        <p:nvSpPr>
          <p:cNvPr id="474" name="Shape 474"/>
          <p:cNvSpPr/>
          <p:nvPr/>
        </p:nvSpPr>
        <p:spPr>
          <a:xfrm>
            <a:off x="8138331" y="4775200"/>
            <a:ext cx="1149586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CF6200"/>
                </a:solidFill>
              </a:defRPr>
            </a:lvl1pPr>
          </a:lstStyle>
          <a:p>
            <a:r>
              <a:t>CDI</a:t>
            </a:r>
          </a:p>
        </p:txBody>
      </p:sp>
      <p:sp>
        <p:nvSpPr>
          <p:cNvPr id="475" name="Shape 475"/>
          <p:cNvSpPr/>
          <p:nvPr/>
        </p:nvSpPr>
        <p:spPr>
          <a:xfrm>
            <a:off x="6941480" y="5626100"/>
            <a:ext cx="1975992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Injection</a:t>
            </a:r>
          </a:p>
        </p:txBody>
      </p:sp>
      <p:sp>
        <p:nvSpPr>
          <p:cNvPr id="476" name="Shape 476"/>
          <p:cNvSpPr/>
          <p:nvPr/>
        </p:nvSpPr>
        <p:spPr>
          <a:xfrm>
            <a:off x="9679123" y="5181600"/>
            <a:ext cx="1159745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AOP</a:t>
            </a:r>
          </a:p>
        </p:txBody>
      </p:sp>
      <p:sp>
        <p:nvSpPr>
          <p:cNvPr id="477" name="Shape 477"/>
          <p:cNvSpPr/>
          <p:nvPr/>
        </p:nvSpPr>
        <p:spPr>
          <a:xfrm>
            <a:off x="3816784" y="4978400"/>
            <a:ext cx="2597423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Transaction</a:t>
            </a:r>
          </a:p>
        </p:txBody>
      </p:sp>
      <p:sp>
        <p:nvSpPr>
          <p:cNvPr id="478" name="Shape 478"/>
          <p:cNvSpPr/>
          <p:nvPr/>
        </p:nvSpPr>
        <p:spPr>
          <a:xfrm>
            <a:off x="2899091" y="5753100"/>
            <a:ext cx="185384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Security</a:t>
            </a:r>
          </a:p>
        </p:txBody>
      </p:sp>
      <p:sp>
        <p:nvSpPr>
          <p:cNvPr id="479" name="Shape 479"/>
          <p:cNvSpPr/>
          <p:nvPr/>
        </p:nvSpPr>
        <p:spPr>
          <a:xfrm>
            <a:off x="4985407" y="6515100"/>
            <a:ext cx="163662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Timers</a:t>
            </a:r>
          </a:p>
        </p:txBody>
      </p:sp>
      <p:sp>
        <p:nvSpPr>
          <p:cNvPr id="480" name="Shape 480"/>
          <p:cNvSpPr/>
          <p:nvPr/>
        </p:nvSpPr>
        <p:spPr>
          <a:xfrm>
            <a:off x="5802976" y="3797300"/>
            <a:ext cx="1536874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Async.</a:t>
            </a:r>
          </a:p>
        </p:txBody>
      </p:sp>
      <p:sp>
        <p:nvSpPr>
          <p:cNvPr id="481" name="Shape 481"/>
          <p:cNvSpPr/>
          <p:nvPr/>
        </p:nvSpPr>
        <p:spPr>
          <a:xfrm>
            <a:off x="7460239" y="6692900"/>
            <a:ext cx="2498713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Alternative</a:t>
            </a:r>
          </a:p>
        </p:txBody>
      </p:sp>
      <p:sp>
        <p:nvSpPr>
          <p:cNvPr id="482" name="Shape 482"/>
          <p:cNvSpPr/>
          <p:nvPr/>
        </p:nvSpPr>
        <p:spPr>
          <a:xfrm>
            <a:off x="5710665" y="7772400"/>
            <a:ext cx="2834693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Thread. Pool</a:t>
            </a:r>
          </a:p>
        </p:txBody>
      </p:sp>
      <p:sp>
        <p:nvSpPr>
          <p:cNvPr id="483" name="Shape 483"/>
          <p:cNvSpPr/>
          <p:nvPr/>
        </p:nvSpPr>
        <p:spPr>
          <a:xfrm>
            <a:off x="8919635" y="6108700"/>
            <a:ext cx="2080953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Singleton</a:t>
            </a:r>
          </a:p>
        </p:txBody>
      </p:sp>
      <p:sp>
        <p:nvSpPr>
          <p:cNvPr id="484" name="Shape 484"/>
          <p:cNvSpPr/>
          <p:nvPr/>
        </p:nvSpPr>
        <p:spPr>
          <a:xfrm>
            <a:off x="4033918" y="7175500"/>
            <a:ext cx="169679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Startup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EJB vs CDI</a:t>
            </a:r>
          </a:p>
        </p:txBody>
      </p:sp>
      <p:sp>
        <p:nvSpPr>
          <p:cNvPr id="487" name="Shape 4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547222" y="4381500"/>
            <a:ext cx="11938001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CDI is easier and more testable but lacks many mandatory enterprise features </a:t>
            </a:r>
          </a:p>
          <a:p>
            <a:r>
              <a:t>(many are not explicitly used by developers).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Enterprise Java Bean</a:t>
            </a:r>
          </a:p>
        </p:txBody>
      </p:sp>
      <p:sp>
        <p:nvSpPr>
          <p:cNvPr id="224" name="Shape 2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Server side component performing business logic</a:t>
            </a:r>
          </a:p>
          <a:p>
            <a:r>
              <a:t>Built-in support for security, transactionnality, dependency injection, and distribution (scalability and fail-over).</a:t>
            </a:r>
          </a:p>
          <a:p>
            <a:r>
              <a:t>Supports both synchronous and asynchronous invokation</a:t>
            </a:r>
          </a:p>
        </p:txBody>
      </p:sp>
      <p:sp>
        <p:nvSpPr>
          <p:cNvPr id="225" name="Shape 2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EJB vs CDI</a:t>
            </a:r>
          </a:p>
        </p:txBody>
      </p:sp>
      <p:sp>
        <p:nvSpPr>
          <p:cNvPr id="491" name="Shape 4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60</a:t>
            </a:fld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534522" y="3733800"/>
            <a:ext cx="11938001" cy="321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Use @Inject over @EJB when possible because it is more testable.</a:t>
            </a:r>
          </a:p>
          <a:p>
            <a:endParaRPr/>
          </a:p>
          <a:p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1273552" y="6534150"/>
            <a:ext cx="10584695" cy="80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4800" b="1">
                <a:solidFill>
                  <a:srgbClr val="941100"/>
                </a:solidFill>
              </a:rPr>
              <a:t>!</a:t>
            </a:r>
            <a:r>
              <a:t> @Inject does not cross the classloader barrier.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Enterprise Java Bean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Built-in mechanism for timers and schedulers (Batch processing)</a:t>
            </a:r>
          </a:p>
          <a:p>
            <a:r>
              <a:t>Startup and singleton support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xfrm>
            <a:off x="152400" y="254000"/>
            <a:ext cx="12700000" cy="2438400"/>
          </a:xfrm>
          <a:prstGeom prst="rect">
            <a:avLst/>
          </a:prstGeom>
        </p:spPr>
        <p:txBody>
          <a:bodyPr/>
          <a:lstStyle/>
          <a:p>
            <a:r>
              <a:t>Enterprise Java Bean (Pros)</a:t>
            </a:r>
          </a:p>
        </p:txBody>
      </p:sp>
      <p:sp>
        <p:nvSpPr>
          <p:cNvPr id="232" name="Shape 2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Separation of concerns (business code from technical code)</a:t>
            </a:r>
          </a:p>
          <a:p>
            <a:r>
              <a:t>Portable (more or less)</a:t>
            </a:r>
          </a:p>
          <a:p>
            <a:r>
              <a:t>Deployment time configuration</a:t>
            </a:r>
          </a:p>
        </p:txBody>
      </p:sp>
      <p:sp>
        <p:nvSpPr>
          <p:cNvPr id="233" name="Shape 2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title"/>
          </p:nvPr>
        </p:nvSpPr>
        <p:spPr>
          <a:xfrm>
            <a:off x="152400" y="254000"/>
            <a:ext cx="12700000" cy="2438400"/>
          </a:xfrm>
          <a:prstGeom prst="rect">
            <a:avLst/>
          </a:prstGeom>
        </p:spPr>
        <p:txBody>
          <a:bodyPr/>
          <a:lstStyle/>
          <a:p>
            <a:r>
              <a:t>Enterprise Java Bean (Cons)</a:t>
            </a:r>
          </a:p>
        </p:txBody>
      </p:sp>
      <p:sp>
        <p:nvSpPr>
          <p:cNvPr id="236" name="Shape 2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 an application server</a:t>
            </a:r>
          </a:p>
          <a:p>
            <a:r>
              <a:t>RTFM</a:t>
            </a:r>
          </a:p>
          <a:p>
            <a:r>
              <a:t>May feel overkill (usually wrong on the long run)</a:t>
            </a:r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1773</Words>
  <Application>Microsoft Office PowerPoint</Application>
  <PresentationFormat>Custom</PresentationFormat>
  <Paragraphs>599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Gill Sans</vt:lpstr>
      <vt:lpstr>Helvetica</vt:lpstr>
      <vt:lpstr>Inconsolata</vt:lpstr>
      <vt:lpstr>Lucida Grande</vt:lpstr>
      <vt:lpstr>Menlo</vt:lpstr>
      <vt:lpstr>Monaco</vt:lpstr>
      <vt:lpstr>Myriad Pro</vt:lpstr>
      <vt:lpstr>White</vt:lpstr>
      <vt:lpstr>PowerPoint Presentation</vt:lpstr>
      <vt:lpstr>PowerPoint Presentation</vt:lpstr>
      <vt:lpstr>Overview</vt:lpstr>
      <vt:lpstr>Overview</vt:lpstr>
      <vt:lpstr>Enterprise Java Beans</vt:lpstr>
      <vt:lpstr>Enterprise Java Bean</vt:lpstr>
      <vt:lpstr>Enterprise Java Bean</vt:lpstr>
      <vt:lpstr>Enterprise Java Bean (Pros)</vt:lpstr>
      <vt:lpstr>Enterprise Java Bean (Cons)</vt:lpstr>
      <vt:lpstr>Enterprise Java Bean</vt:lpstr>
      <vt:lpstr>Session Beans</vt:lpstr>
      <vt:lpstr>Local/Remote</vt:lpstr>
      <vt:lpstr>Stateless Session Beans</vt:lpstr>
      <vt:lpstr>Stateless Session Beans</vt:lpstr>
      <vt:lpstr>Stateless Session Beans</vt:lpstr>
      <vt:lpstr>Stateful Session Beans</vt:lpstr>
      <vt:lpstr>Stateful vs Stateless</vt:lpstr>
      <vt:lpstr>Singleton EJB</vt:lpstr>
      <vt:lpstr>How to consume EJBs</vt:lpstr>
      <vt:lpstr>Retrieve an EJB via JNDI</vt:lpstr>
      <vt:lpstr>JNDI</vt:lpstr>
      <vt:lpstr>@EJB</vt:lpstr>
      <vt:lpstr>Security</vt:lpstr>
      <vt:lpstr>Dependency Injection</vt:lpstr>
      <vt:lpstr>Transactions</vt:lpstr>
      <vt:lpstr>Transactions</vt:lpstr>
      <vt:lpstr>EJB Context</vt:lpstr>
      <vt:lpstr>Transactions</vt:lpstr>
      <vt:lpstr>JMS / Message Beans</vt:lpstr>
      <vt:lpstr>JMS/Message Beans/Sending</vt:lpstr>
      <vt:lpstr>PowerPoint Presentation</vt:lpstr>
      <vt:lpstr>Callbacks and interceptors</vt:lpstr>
      <vt:lpstr>Callbacks and interceptors</vt:lpstr>
      <vt:lpstr>Callbacks and interceptors</vt:lpstr>
      <vt:lpstr>Callbacks and interceptors</vt:lpstr>
      <vt:lpstr>Timers and schedulers</vt:lpstr>
      <vt:lpstr>Timers and schedulers</vt:lpstr>
      <vt:lpstr>Asynchronous processing</vt:lpstr>
      <vt:lpstr>Asynchronous processing</vt:lpstr>
      <vt:lpstr>CDI Context Dependency Injection</vt:lpstr>
      <vt:lpstr>Context Dependency Injection</vt:lpstr>
      <vt:lpstr>The Highlander Rule</vt:lpstr>
      <vt:lpstr>Architecture</vt:lpstr>
      <vt:lpstr>Bean injection</vt:lpstr>
      <vt:lpstr>Application Scope</vt:lpstr>
      <vt:lpstr>Application Scope</vt:lpstr>
      <vt:lpstr>Application Scope</vt:lpstr>
      <vt:lpstr>Configurer l’injection</vt:lpstr>
      <vt:lpstr>How to manage conflicts</vt:lpstr>
      <vt:lpstr>PowerPoint Presentation</vt:lpstr>
      <vt:lpstr>PowerPoint Presentation</vt:lpstr>
      <vt:lpstr>PowerPoint Presentation</vt:lpstr>
      <vt:lpstr>PowerPoint Presentation</vt:lpstr>
      <vt:lpstr>Interceptors</vt:lpstr>
      <vt:lpstr>Interceptors</vt:lpstr>
      <vt:lpstr>Interceptors</vt:lpstr>
      <vt:lpstr>Context Dependency Injection  vs Enterprise Java Beans</vt:lpstr>
      <vt:lpstr>EJB vs CDI</vt:lpstr>
      <vt:lpstr>EJB vs CDI</vt:lpstr>
      <vt:lpstr>EJB vs CDI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Steve Hostettler</cp:lastModifiedBy>
  <cp:revision>2</cp:revision>
  <dcterms:modified xsi:type="dcterms:W3CDTF">2017-05-20T13:52:24Z</dcterms:modified>
</cp:coreProperties>
</file>