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7" r:id="rId20"/>
    <p:sldId id="278" r:id="rId21"/>
    <p:sldId id="285" r:id="rId22"/>
    <p:sldId id="279" r:id="rId23"/>
    <p:sldId id="280" r:id="rId24"/>
    <p:sldId id="281" r:id="rId25"/>
    <p:sldId id="282" r:id="rId26"/>
    <p:sldId id="283" r:id="rId27"/>
    <p:sldId id="284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a.ckers.org/xss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 smtClean="0"/>
              <a:t>8</a:t>
            </a:r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JAAS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760200" cy="57150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Déclaratif: au travers de méta données sous forme d’annotations et de fichiers xml</a:t>
            </a:r>
          </a:p>
          <a:p>
            <a:pPr>
              <a:defRPr sz="4800"/>
            </a:pPr>
            <a:r>
              <a:t>Programmatique: sous forme de bout de programmes</a:t>
            </a:r>
          </a:p>
          <a:p>
            <a:pPr>
              <a:defRPr sz="4800"/>
            </a:pPr>
            <a:r>
              <a:t>La sécurité doit être vérifiée à tous les niveaux.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JAAS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800100" y="2984500"/>
            <a:ext cx="1270000" cy="35433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lnSpc>
                <a:spcPct val="70000"/>
              </a:lnSpc>
              <a:spcBef>
                <a:spcPts val="0"/>
              </a:spcBef>
              <a:defRPr sz="3800" spc="-19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000"/>
              <a:t>Client</a:t>
            </a:r>
          </a:p>
        </p:txBody>
      </p:sp>
      <p:sp>
        <p:nvSpPr>
          <p:cNvPr id="111" name="Shape 111"/>
          <p:cNvSpPr/>
          <p:nvPr/>
        </p:nvSpPr>
        <p:spPr>
          <a:xfrm>
            <a:off x="3136900" y="2984500"/>
            <a:ext cx="1270000" cy="1193800"/>
          </a:xfrm>
          <a:prstGeom prst="roundRect">
            <a:avLst>
              <a:gd name="adj" fmla="val 15957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Http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Req</a:t>
            </a:r>
          </a:p>
        </p:txBody>
      </p:sp>
      <p:sp>
        <p:nvSpPr>
          <p:cNvPr id="112" name="Shape 112"/>
          <p:cNvSpPr/>
          <p:nvPr/>
        </p:nvSpPr>
        <p:spPr>
          <a:xfrm>
            <a:off x="3162300" y="5334000"/>
            <a:ext cx="1270000" cy="1193800"/>
          </a:xfrm>
          <a:prstGeom prst="roundRect">
            <a:avLst>
              <a:gd name="adj" fmla="val 15957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Http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Res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549900" y="2984500"/>
            <a:ext cx="2540000" cy="3543300"/>
          </a:xfrm>
          <a:prstGeom prst="roundRect">
            <a:avLst>
              <a:gd name="adj" fmla="val 75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Web</a:t>
            </a:r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(JSF, JSP, Controllers)</a:t>
            </a:r>
          </a:p>
        </p:txBody>
      </p:sp>
      <p:sp>
        <p:nvSpPr>
          <p:cNvPr id="114" name="Shape 114"/>
          <p:cNvSpPr/>
          <p:nvPr/>
        </p:nvSpPr>
        <p:spPr>
          <a:xfrm>
            <a:off x="9182100" y="2984500"/>
            <a:ext cx="1752600" cy="3543300"/>
          </a:xfrm>
          <a:prstGeom prst="roundRect">
            <a:avLst>
              <a:gd name="adj" fmla="val 1087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Services</a:t>
            </a:r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 sz="2000"/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Java</a:t>
            </a:r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Beans</a:t>
            </a:r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 sz="2000"/>
          </a:p>
          <a:p>
            <a:pPr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EJBs</a:t>
            </a:r>
          </a:p>
        </p:txBody>
      </p:sp>
      <p:sp>
        <p:nvSpPr>
          <p:cNvPr id="115" name="Shape 115"/>
          <p:cNvSpPr/>
          <p:nvPr/>
        </p:nvSpPr>
        <p:spPr>
          <a:xfrm flipH="1">
            <a:off x="2089261" y="3599321"/>
            <a:ext cx="103493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16" name="Shape 116"/>
          <p:cNvSpPr/>
          <p:nvPr/>
        </p:nvSpPr>
        <p:spPr>
          <a:xfrm flipH="1">
            <a:off x="2095500" y="5930900"/>
            <a:ext cx="104903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17" name="Shape 117"/>
          <p:cNvSpPr/>
          <p:nvPr/>
        </p:nvSpPr>
        <p:spPr>
          <a:xfrm flipH="1">
            <a:off x="4432300" y="3594100"/>
            <a:ext cx="105411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18" name="Shape 118"/>
          <p:cNvSpPr/>
          <p:nvPr/>
        </p:nvSpPr>
        <p:spPr>
          <a:xfrm flipH="1">
            <a:off x="4457700" y="5930900"/>
            <a:ext cx="105157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19" name="Shape 119"/>
          <p:cNvSpPr/>
          <p:nvPr/>
        </p:nvSpPr>
        <p:spPr>
          <a:xfrm flipH="1">
            <a:off x="8115300" y="3517900"/>
            <a:ext cx="105411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20" name="Shape 120"/>
          <p:cNvSpPr/>
          <p:nvPr/>
        </p:nvSpPr>
        <p:spPr>
          <a:xfrm flipH="1">
            <a:off x="8115300" y="5930900"/>
            <a:ext cx="105157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21" name="Shape 121"/>
          <p:cNvSpPr/>
          <p:nvPr/>
        </p:nvSpPr>
        <p:spPr>
          <a:xfrm flipH="1" flipV="1">
            <a:off x="9593586" y="6548113"/>
            <a:ext cx="1" cy="105157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22" name="Shape 122"/>
          <p:cNvSpPr/>
          <p:nvPr/>
        </p:nvSpPr>
        <p:spPr>
          <a:xfrm>
            <a:off x="10553699" y="6553200"/>
            <a:ext cx="1" cy="105157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pic>
        <p:nvPicPr>
          <p:cNvPr id="12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3700" y="7429500"/>
            <a:ext cx="1553369" cy="16891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4889500" y="2997200"/>
            <a:ext cx="203200" cy="35433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sz="2000"/>
          </a:p>
        </p:txBody>
      </p:sp>
      <p:sp>
        <p:nvSpPr>
          <p:cNvPr id="125" name="Shape 125"/>
          <p:cNvSpPr/>
          <p:nvPr/>
        </p:nvSpPr>
        <p:spPr>
          <a:xfrm>
            <a:off x="8534400" y="2984500"/>
            <a:ext cx="203200" cy="35433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sz="2000"/>
          </a:p>
        </p:txBody>
      </p:sp>
      <p:sp>
        <p:nvSpPr>
          <p:cNvPr id="126" name="Shape 126"/>
          <p:cNvSpPr/>
          <p:nvPr/>
        </p:nvSpPr>
        <p:spPr>
          <a:xfrm rot="16200000">
            <a:off x="9956800" y="6248400"/>
            <a:ext cx="203200" cy="17526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sz="2000"/>
          </a:p>
        </p:txBody>
      </p:sp>
      <p:sp>
        <p:nvSpPr>
          <p:cNvPr id="127" name="Shape 127"/>
          <p:cNvSpPr/>
          <p:nvPr/>
        </p:nvSpPr>
        <p:spPr>
          <a:xfrm>
            <a:off x="6128453" y="7457780"/>
            <a:ext cx="172803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Vérification de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sz="2000"/>
              <a:t>Sécurité</a:t>
            </a:r>
          </a:p>
        </p:txBody>
      </p:sp>
      <p:sp>
        <p:nvSpPr>
          <p:cNvPr id="128" name="Shape 128"/>
          <p:cNvSpPr/>
          <p:nvPr/>
        </p:nvSpPr>
        <p:spPr>
          <a:xfrm flipH="1" flipV="1">
            <a:off x="5105400" y="6583724"/>
            <a:ext cx="1912633" cy="591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29" name="Shape 129"/>
          <p:cNvSpPr/>
          <p:nvPr/>
        </p:nvSpPr>
        <p:spPr>
          <a:xfrm flipV="1">
            <a:off x="7005921" y="6553200"/>
            <a:ext cx="1515779" cy="6164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  <p:sp>
        <p:nvSpPr>
          <p:cNvPr id="130" name="Shape 130"/>
          <p:cNvSpPr/>
          <p:nvPr/>
        </p:nvSpPr>
        <p:spPr>
          <a:xfrm flipV="1">
            <a:off x="7003198" y="7156687"/>
            <a:ext cx="2166202" cy="132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00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JAAS: Authentification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553156" y="2590800"/>
            <a:ext cx="11887201" cy="59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lnSpc>
                <a:spcPct val="130000"/>
              </a:lnSpc>
              <a:spcBef>
                <a:spcPts val="80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Mot de passe, certificat, empreintes digitales, 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Séquence d’authentification correcte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282700" y="24892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Client</a:t>
            </a:r>
          </a:p>
        </p:txBody>
      </p:sp>
      <p:sp>
        <p:nvSpPr>
          <p:cNvPr id="140" name="Shape 140"/>
          <p:cNvSpPr/>
          <p:nvPr/>
        </p:nvSpPr>
        <p:spPr>
          <a:xfrm>
            <a:off x="10452100" y="24892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Serveur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1923673" y="3777289"/>
            <a:ext cx="1" cy="4985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 flipH="1">
            <a:off x="11061699" y="3771900"/>
            <a:ext cx="1" cy="4985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57400" y="4038600"/>
            <a:ext cx="8890001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340100" y="37338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 dirty="0" err="1"/>
              <a:t>Demande</a:t>
            </a:r>
            <a:r>
              <a:rPr sz="2400" dirty="0"/>
              <a:t> </a:t>
            </a:r>
            <a:r>
              <a:rPr sz="2400" dirty="0" err="1"/>
              <a:t>l’accès</a:t>
            </a:r>
            <a:r>
              <a:rPr sz="2400" dirty="0"/>
              <a:t> à </a:t>
            </a:r>
            <a:r>
              <a:rPr sz="2400" dirty="0" err="1"/>
              <a:t>une</a:t>
            </a:r>
            <a:r>
              <a:rPr sz="2400" dirty="0"/>
              <a:t> resource protégée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11099800" y="4051300"/>
            <a:ext cx="660400" cy="119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044700" y="52451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327400" y="49403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Envoi une demande d’authentification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546100" y="5676900"/>
            <a:ext cx="2882900" cy="1270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901755" y="5829300"/>
            <a:ext cx="90383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Username</a:t>
            </a:r>
          </a:p>
        </p:txBody>
      </p:sp>
      <p:sp>
        <p:nvSpPr>
          <p:cNvPr id="150" name="Shape 150"/>
          <p:cNvSpPr/>
          <p:nvPr/>
        </p:nvSpPr>
        <p:spPr>
          <a:xfrm>
            <a:off x="904887" y="6146800"/>
            <a:ext cx="84541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Password</a:t>
            </a:r>
          </a:p>
        </p:txBody>
      </p:sp>
      <p:sp>
        <p:nvSpPr>
          <p:cNvPr id="151" name="Shape 151"/>
          <p:cNvSpPr/>
          <p:nvPr/>
        </p:nvSpPr>
        <p:spPr>
          <a:xfrm>
            <a:off x="1905000" y="6184900"/>
            <a:ext cx="1270000" cy="2286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1905000" y="5867400"/>
            <a:ext cx="1270000" cy="2286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295400" y="6540500"/>
            <a:ext cx="1270000" cy="3302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Login</a:t>
            </a:r>
          </a:p>
        </p:txBody>
      </p:sp>
      <p:sp>
        <p:nvSpPr>
          <p:cNvPr id="154" name="Shape 154"/>
          <p:cNvSpPr/>
          <p:nvPr/>
        </p:nvSpPr>
        <p:spPr>
          <a:xfrm>
            <a:off x="2057400" y="73914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340100" y="70866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Envoi des “credentials”</a:t>
            </a:r>
          </a:p>
        </p:txBody>
      </p:sp>
      <p:sp>
        <p:nvSpPr>
          <p:cNvPr id="156" name="Shape 156"/>
          <p:cNvSpPr/>
          <p:nvPr/>
        </p:nvSpPr>
        <p:spPr>
          <a:xfrm>
            <a:off x="2057400" y="84582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340100" y="81534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HTTP 200 Ok</a:t>
            </a:r>
          </a:p>
        </p:txBody>
      </p:sp>
      <p:sp>
        <p:nvSpPr>
          <p:cNvPr id="158" name="Shape 158"/>
          <p:cNvSpPr/>
          <p:nvPr/>
        </p:nvSpPr>
        <p:spPr>
          <a:xfrm flipH="1">
            <a:off x="11099800" y="7396480"/>
            <a:ext cx="660400" cy="1074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1455400" y="4267200"/>
            <a:ext cx="1511300" cy="838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Utilisateur authentifié?</a:t>
            </a:r>
          </a:p>
        </p:txBody>
      </p:sp>
      <p:sp>
        <p:nvSpPr>
          <p:cNvPr id="160" name="Shape 160"/>
          <p:cNvSpPr/>
          <p:nvPr/>
        </p:nvSpPr>
        <p:spPr>
          <a:xfrm>
            <a:off x="11455400" y="7518400"/>
            <a:ext cx="1511300" cy="838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credentials et role associé OK?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Séquence d’authentification échouée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282700" y="24892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Client</a:t>
            </a:r>
          </a:p>
        </p:txBody>
      </p:sp>
      <p:sp>
        <p:nvSpPr>
          <p:cNvPr id="165" name="Shape 165"/>
          <p:cNvSpPr/>
          <p:nvPr/>
        </p:nvSpPr>
        <p:spPr>
          <a:xfrm>
            <a:off x="10452100" y="24892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Serveur</a:t>
            </a:r>
          </a:p>
        </p:txBody>
      </p:sp>
      <p:sp>
        <p:nvSpPr>
          <p:cNvPr id="166" name="Shape 166"/>
          <p:cNvSpPr/>
          <p:nvPr/>
        </p:nvSpPr>
        <p:spPr>
          <a:xfrm flipH="1">
            <a:off x="1923673" y="3777289"/>
            <a:ext cx="1" cy="4985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 flipH="1">
            <a:off x="11061699" y="3771900"/>
            <a:ext cx="1" cy="498527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057400" y="4038600"/>
            <a:ext cx="8890001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340100" y="37338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 dirty="0" err="1"/>
              <a:t>Demande</a:t>
            </a:r>
            <a:r>
              <a:rPr sz="2400" dirty="0"/>
              <a:t> </a:t>
            </a:r>
            <a:r>
              <a:rPr sz="2400" dirty="0" err="1"/>
              <a:t>l’accès</a:t>
            </a:r>
            <a:r>
              <a:rPr sz="2400" dirty="0"/>
              <a:t> à </a:t>
            </a:r>
            <a:r>
              <a:rPr sz="2400" dirty="0" err="1"/>
              <a:t>une</a:t>
            </a:r>
            <a:r>
              <a:rPr sz="2400" dirty="0"/>
              <a:t> resource protégée</a:t>
            </a:r>
          </a:p>
        </p:txBody>
      </p:sp>
      <p:sp>
        <p:nvSpPr>
          <p:cNvPr id="170" name="Shape 170"/>
          <p:cNvSpPr/>
          <p:nvPr/>
        </p:nvSpPr>
        <p:spPr>
          <a:xfrm flipH="1">
            <a:off x="11099800" y="4051300"/>
            <a:ext cx="660400" cy="119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044700" y="52451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327400" y="49403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Envoi une demande d’authentification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546100" y="5676900"/>
            <a:ext cx="2882900" cy="1270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01755" y="5829300"/>
            <a:ext cx="903835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Username</a:t>
            </a:r>
          </a:p>
        </p:txBody>
      </p:sp>
      <p:sp>
        <p:nvSpPr>
          <p:cNvPr id="175" name="Shape 175"/>
          <p:cNvSpPr/>
          <p:nvPr/>
        </p:nvSpPr>
        <p:spPr>
          <a:xfrm>
            <a:off x="904887" y="6146800"/>
            <a:ext cx="845419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Password</a:t>
            </a:r>
          </a:p>
        </p:txBody>
      </p:sp>
      <p:sp>
        <p:nvSpPr>
          <p:cNvPr id="176" name="Shape 176"/>
          <p:cNvSpPr/>
          <p:nvPr/>
        </p:nvSpPr>
        <p:spPr>
          <a:xfrm>
            <a:off x="1905000" y="6184900"/>
            <a:ext cx="1270000" cy="2286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905000" y="5867400"/>
            <a:ext cx="1270000" cy="2286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295400" y="6540500"/>
            <a:ext cx="1270000" cy="3302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Login</a:t>
            </a:r>
          </a:p>
        </p:txBody>
      </p:sp>
      <p:sp>
        <p:nvSpPr>
          <p:cNvPr id="179" name="Shape 179"/>
          <p:cNvSpPr/>
          <p:nvPr/>
        </p:nvSpPr>
        <p:spPr>
          <a:xfrm>
            <a:off x="2057400" y="73914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340100" y="70866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Envoi des “credentials”</a:t>
            </a:r>
          </a:p>
        </p:txBody>
      </p:sp>
      <p:sp>
        <p:nvSpPr>
          <p:cNvPr id="181" name="Shape 181"/>
          <p:cNvSpPr/>
          <p:nvPr/>
        </p:nvSpPr>
        <p:spPr>
          <a:xfrm>
            <a:off x="2057400" y="8458200"/>
            <a:ext cx="8890000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340100" y="8153400"/>
            <a:ext cx="6324600" cy="609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400"/>
              <a:t>HTTP 403 Forbidden</a:t>
            </a:r>
          </a:p>
        </p:txBody>
      </p:sp>
      <p:sp>
        <p:nvSpPr>
          <p:cNvPr id="183" name="Shape 183"/>
          <p:cNvSpPr/>
          <p:nvPr/>
        </p:nvSpPr>
        <p:spPr>
          <a:xfrm flipH="1">
            <a:off x="11099800" y="7396480"/>
            <a:ext cx="660400" cy="1074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1455400" y="4267200"/>
            <a:ext cx="1511300" cy="838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Utilisateur authentifié?</a:t>
            </a:r>
          </a:p>
        </p:txBody>
      </p:sp>
      <p:sp>
        <p:nvSpPr>
          <p:cNvPr id="185" name="Shape 185"/>
          <p:cNvSpPr/>
          <p:nvPr/>
        </p:nvSpPr>
        <p:spPr>
          <a:xfrm>
            <a:off x="11455400" y="7518400"/>
            <a:ext cx="1511300" cy="838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credentials et role associé OK?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Contrôle d’accès</a:t>
            </a:r>
          </a:p>
        </p:txBody>
      </p:sp>
      <p:sp>
        <p:nvSpPr>
          <p:cNvPr id="200" name="Shape 200"/>
          <p:cNvSpPr/>
          <p:nvPr/>
        </p:nvSpPr>
        <p:spPr>
          <a:xfrm>
            <a:off x="4160215" y="3199130"/>
            <a:ext cx="5135271" cy="335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security-role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description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admin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security-role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security-role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description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user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security-role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grpSp>
        <p:nvGrpSpPr>
          <p:cNvPr id="203" name="Group 203"/>
          <p:cNvGrpSpPr/>
          <p:nvPr/>
        </p:nvGrpSpPr>
        <p:grpSpPr>
          <a:xfrm rot="21000000">
            <a:off x="5200955" y="7132690"/>
            <a:ext cx="7416802" cy="1308102"/>
            <a:chOff x="-1" y="0"/>
            <a:chExt cx="7416801" cy="1308101"/>
          </a:xfrm>
        </p:grpSpPr>
        <p:sp>
          <p:nvSpPr>
            <p:cNvPr id="202" name="Shape 202"/>
            <p:cNvSpPr/>
            <p:nvPr/>
          </p:nvSpPr>
          <p:spPr>
            <a:xfrm>
              <a:off x="215900" y="216834"/>
              <a:ext cx="6985001" cy="595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sz="3200"/>
                <a:t>Rôles utilisés dans l’application</a:t>
              </a:r>
            </a:p>
          </p:txBody>
        </p:sp>
        <p:pic>
          <p:nvPicPr>
            <p:cNvPr id="201" name="Picture 200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416801" cy="1308101"/>
            </a:xfrm>
            <a:prstGeom prst="rect">
              <a:avLst/>
            </a:prstGeom>
            <a:effectLst/>
          </p:spPr>
        </p:pic>
      </p:grpSp>
      <p:sp>
        <p:nvSpPr>
          <p:cNvPr id="204" name="Shape 204"/>
          <p:cNvSpPr/>
          <p:nvPr/>
        </p:nvSpPr>
        <p:spPr>
          <a:xfrm>
            <a:off x="6893718" y="2184400"/>
            <a:ext cx="3393282" cy="171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76" y="0"/>
                </a:moveTo>
                <a:cubicBezTo>
                  <a:pt x="6883" y="0"/>
                  <a:pt x="6159" y="1435"/>
                  <a:pt x="6159" y="3204"/>
                </a:cubicBezTo>
                <a:lnTo>
                  <a:pt x="6159" y="12743"/>
                </a:lnTo>
                <a:lnTo>
                  <a:pt x="0" y="21600"/>
                </a:lnTo>
                <a:lnTo>
                  <a:pt x="6993" y="15607"/>
                </a:lnTo>
                <a:cubicBezTo>
                  <a:pt x="7226" y="15864"/>
                  <a:pt x="7490" y="16022"/>
                  <a:pt x="7776" y="16022"/>
                </a:cubicBezTo>
                <a:lnTo>
                  <a:pt x="19983" y="16022"/>
                </a:lnTo>
                <a:cubicBezTo>
                  <a:pt x="20876" y="16022"/>
                  <a:pt x="21600" y="14588"/>
                  <a:pt x="21600" y="12818"/>
                </a:cubicBezTo>
                <a:lnTo>
                  <a:pt x="21600" y="3204"/>
                </a:lnTo>
                <a:cubicBezTo>
                  <a:pt x="21600" y="1435"/>
                  <a:pt x="20876" y="0"/>
                  <a:pt x="19983" y="0"/>
                </a:cubicBezTo>
                <a:lnTo>
                  <a:pt x="7776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658155" y="2230814"/>
            <a:ext cx="6502400" cy="10361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Rôle</a:t>
            </a:r>
            <a:r>
              <a:rPr lang="en-US" dirty="0"/>
              <a:t> de</a:t>
            </a:r>
          </a:p>
          <a:p>
            <a:r>
              <a:rPr lang="en-US" dirty="0"/>
              <a:t> </a:t>
            </a:r>
            <a:r>
              <a:rPr lang="en-US" dirty="0" err="1"/>
              <a:t>l’application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2082800" y="4304030"/>
            <a:ext cx="10883900" cy="298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login-</a:t>
            </a:r>
            <a:r>
              <a:rPr dirty="0" err="1"/>
              <a:t>config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auth</a:t>
            </a:r>
            <a:r>
              <a:rPr dirty="0"/>
              <a:t>-method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FORM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auth</a:t>
            </a:r>
            <a:r>
              <a:rPr dirty="0"/>
              <a:t>-method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realm-name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>
                <a:solidFill>
                  <a:srgbClr val="000000"/>
                </a:solidFill>
              </a:rPr>
              <a:t>MyRealm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realm-name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form-login-</a:t>
            </a:r>
            <a:r>
              <a:rPr dirty="0" err="1"/>
              <a:t>config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/>
            </a:pPr>
            <a:r>
              <a:rPr dirty="0"/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form-login-page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/faces/</a:t>
            </a:r>
            <a:r>
              <a:rPr dirty="0" err="1"/>
              <a:t>login.xhtml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form-login-page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/>
            </a:pPr>
            <a:r>
              <a:rPr dirty="0"/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form-error-page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/faces/</a:t>
            </a:r>
            <a:r>
              <a:rPr dirty="0" err="1"/>
              <a:t>login.xhtml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form-error-page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form-login-</a:t>
            </a:r>
            <a:r>
              <a:rPr dirty="0" err="1"/>
              <a:t>config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login-</a:t>
            </a:r>
            <a:r>
              <a:rPr dirty="0" err="1"/>
              <a:t>config</a:t>
            </a:r>
            <a:r>
              <a:rPr dirty="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rPr dirty="0" err="1" smtClean="0"/>
              <a:t>Contrôle</a:t>
            </a:r>
            <a:r>
              <a:rPr dirty="0" smtClean="0"/>
              <a:t> </a:t>
            </a:r>
            <a:r>
              <a:rPr dirty="0" err="1" smtClean="0"/>
              <a:t>d’accès</a:t>
            </a:r>
            <a:endParaRPr dirty="0"/>
          </a:p>
        </p:txBody>
      </p:sp>
      <p:grpSp>
        <p:nvGrpSpPr>
          <p:cNvPr id="211" name="Group 211"/>
          <p:cNvGrpSpPr/>
          <p:nvPr/>
        </p:nvGrpSpPr>
        <p:grpSpPr>
          <a:xfrm rot="21000000">
            <a:off x="6788296" y="6850587"/>
            <a:ext cx="5765801" cy="1930401"/>
            <a:chOff x="0" y="0"/>
            <a:chExt cx="5765800" cy="1930400"/>
          </a:xfrm>
        </p:grpSpPr>
        <p:sp>
          <p:nvSpPr>
            <p:cNvPr id="210" name="Shape 210"/>
            <p:cNvSpPr/>
            <p:nvPr/>
          </p:nvSpPr>
          <p:spPr>
            <a:xfrm>
              <a:off x="215899" y="139700"/>
              <a:ext cx="5334001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Méthode d’authentification</a:t>
              </a:r>
            </a:p>
          </p:txBody>
        </p:sp>
        <p:pic>
          <p:nvPicPr>
            <p:cNvPr id="209" name="Picture 20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65801" cy="1930401"/>
            </a:xfrm>
            <a:prstGeom prst="rect">
              <a:avLst/>
            </a:prstGeom>
            <a:effectLst/>
          </p:spPr>
        </p:pic>
      </p:grpSp>
      <p:sp>
        <p:nvSpPr>
          <p:cNvPr id="212" name="Shape 212"/>
          <p:cNvSpPr/>
          <p:nvPr/>
        </p:nvSpPr>
        <p:spPr>
          <a:xfrm>
            <a:off x="5882481" y="2425700"/>
            <a:ext cx="3782219" cy="2186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545" y="0"/>
                </a:moveTo>
                <a:cubicBezTo>
                  <a:pt x="7744" y="0"/>
                  <a:pt x="7094" y="1123"/>
                  <a:pt x="7094" y="2509"/>
                </a:cubicBezTo>
                <a:lnTo>
                  <a:pt x="7094" y="17135"/>
                </a:lnTo>
                <a:lnTo>
                  <a:pt x="0" y="21600"/>
                </a:lnTo>
                <a:lnTo>
                  <a:pt x="7523" y="19597"/>
                </a:lnTo>
                <a:cubicBezTo>
                  <a:pt x="7785" y="20046"/>
                  <a:pt x="8147" y="20322"/>
                  <a:pt x="8545" y="20322"/>
                </a:cubicBezTo>
                <a:lnTo>
                  <a:pt x="20149" y="20322"/>
                </a:lnTo>
                <a:cubicBezTo>
                  <a:pt x="20951" y="20322"/>
                  <a:pt x="21600" y="19199"/>
                  <a:pt x="21600" y="17813"/>
                </a:cubicBezTo>
                <a:lnTo>
                  <a:pt x="21600" y="2509"/>
                </a:lnTo>
                <a:cubicBezTo>
                  <a:pt x="21600" y="1123"/>
                  <a:pt x="20951" y="0"/>
                  <a:pt x="20149" y="0"/>
                </a:cubicBezTo>
                <a:lnTo>
                  <a:pt x="854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endParaRPr sz="1800" dirty="0"/>
          </a:p>
        </p:txBody>
      </p:sp>
      <p:sp>
        <p:nvSpPr>
          <p:cNvPr id="213" name="Shape 213"/>
          <p:cNvSpPr/>
          <p:nvPr/>
        </p:nvSpPr>
        <p:spPr>
          <a:xfrm>
            <a:off x="165100" y="5168900"/>
            <a:ext cx="3149600" cy="172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" y="0"/>
                </a:moveTo>
                <a:cubicBezTo>
                  <a:pt x="780" y="0"/>
                  <a:pt x="0" y="1422"/>
                  <a:pt x="0" y="3176"/>
                </a:cubicBezTo>
                <a:lnTo>
                  <a:pt x="0" y="18424"/>
                </a:lnTo>
                <a:cubicBezTo>
                  <a:pt x="0" y="20178"/>
                  <a:pt x="780" y="21600"/>
                  <a:pt x="1742" y="21600"/>
                </a:cubicBezTo>
                <a:lnTo>
                  <a:pt x="12368" y="21600"/>
                </a:lnTo>
                <a:cubicBezTo>
                  <a:pt x="13330" y="21600"/>
                  <a:pt x="14110" y="20178"/>
                  <a:pt x="14110" y="18424"/>
                </a:cubicBezTo>
                <a:lnTo>
                  <a:pt x="14110" y="16041"/>
                </a:lnTo>
                <a:lnTo>
                  <a:pt x="21600" y="14453"/>
                </a:lnTo>
                <a:lnTo>
                  <a:pt x="14110" y="12865"/>
                </a:lnTo>
                <a:lnTo>
                  <a:pt x="14110" y="3176"/>
                </a:lnTo>
                <a:cubicBezTo>
                  <a:pt x="14110" y="1422"/>
                  <a:pt x="13330" y="0"/>
                  <a:pt x="12368" y="0"/>
                </a:cubicBezTo>
                <a:lnTo>
                  <a:pt x="174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14" name="Shape 214"/>
          <p:cNvSpPr/>
          <p:nvPr/>
        </p:nvSpPr>
        <p:spPr>
          <a:xfrm>
            <a:off x="8491140" y="3886200"/>
            <a:ext cx="4246960" cy="1877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94" y="0"/>
                </a:moveTo>
                <a:cubicBezTo>
                  <a:pt x="7581" y="0"/>
                  <a:pt x="7002" y="1309"/>
                  <a:pt x="7002" y="2923"/>
                </a:cubicBezTo>
                <a:lnTo>
                  <a:pt x="7002" y="16143"/>
                </a:lnTo>
                <a:lnTo>
                  <a:pt x="0" y="21600"/>
                </a:lnTo>
                <a:lnTo>
                  <a:pt x="7376" y="19011"/>
                </a:lnTo>
                <a:cubicBezTo>
                  <a:pt x="7610" y="19545"/>
                  <a:pt x="7935" y="19874"/>
                  <a:pt x="8294" y="19874"/>
                </a:cubicBezTo>
                <a:lnTo>
                  <a:pt x="20308" y="19874"/>
                </a:lnTo>
                <a:cubicBezTo>
                  <a:pt x="21022" y="19874"/>
                  <a:pt x="21600" y="18565"/>
                  <a:pt x="21600" y="16951"/>
                </a:cubicBezTo>
                <a:lnTo>
                  <a:pt x="21600" y="2923"/>
                </a:lnTo>
                <a:cubicBezTo>
                  <a:pt x="21600" y="1309"/>
                  <a:pt x="21022" y="0"/>
                  <a:pt x="20308" y="0"/>
                </a:cubicBezTo>
                <a:lnTo>
                  <a:pt x="829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11340" y="2492060"/>
            <a:ext cx="65024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2000" dirty="0">
                <a:sym typeface="Gill Sans"/>
              </a:rPr>
              <a:t>Authentification </a:t>
            </a: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2000" dirty="0">
                <a:sym typeface="Gill Sans"/>
              </a:rPr>
              <a:t>par formulaire </a:t>
            </a:r>
            <a:endParaRPr lang="fr-FR" sz="2000" dirty="0" smtClean="0">
              <a:sym typeface="Gill Sans"/>
            </a:endParaRPr>
          </a:p>
          <a:p>
            <a: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2000" dirty="0" smtClean="0">
                <a:sym typeface="Gill Sans"/>
              </a:rPr>
              <a:t>(</a:t>
            </a:r>
            <a:r>
              <a:rPr lang="fr-FR" sz="2000" dirty="0">
                <a:sym typeface="Gill Sans"/>
              </a:rPr>
              <a:t>FORM,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2000" dirty="0">
                <a:sym typeface="Gill Sans"/>
              </a:rPr>
              <a:t>BASIC, DIGEST, 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rPr lang="fr-FR" sz="2000" dirty="0">
                <a:sym typeface="Gill Sans"/>
              </a:rPr>
              <a:t>CLIENT_CERT)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4866" y="3886200"/>
            <a:ext cx="2701381" cy="1610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redirection en cas </a:t>
            </a:r>
            <a:endParaRPr lang="fr-FR" dirty="0" smtClean="0"/>
          </a:p>
          <a:p>
            <a:r>
              <a:rPr lang="fr-FR" dirty="0" smtClean="0"/>
              <a:t>d’accès </a:t>
            </a:r>
            <a:r>
              <a:rPr lang="fr-FR" dirty="0"/>
              <a:t>à </a:t>
            </a:r>
            <a:r>
              <a:rPr lang="fr-FR" dirty="0" smtClean="0"/>
              <a:t>une </a:t>
            </a:r>
          </a:p>
          <a:p>
            <a:r>
              <a:rPr lang="fr-FR" dirty="0" smtClean="0"/>
              <a:t>page </a:t>
            </a:r>
            <a:r>
              <a:rPr lang="fr-FR" dirty="0"/>
              <a:t>protégée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247" y="5326440"/>
            <a:ext cx="2300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fr-FR" dirty="0"/>
              <a:t>redirection </a:t>
            </a:r>
            <a:r>
              <a:rPr lang="fr-FR" dirty="0" smtClean="0"/>
              <a:t>en cas </a:t>
            </a:r>
            <a:r>
              <a:rPr lang="fr-FR" dirty="0"/>
              <a:t>de problème de login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  <p:bldP spid="213" grpId="2" animBg="1" advAuto="0"/>
      <p:bldP spid="214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Contrôle d’accès</a:t>
            </a:r>
          </a:p>
        </p:txBody>
      </p:sp>
      <p:sp>
        <p:nvSpPr>
          <p:cNvPr id="218" name="Shape 218"/>
          <p:cNvSpPr/>
          <p:nvPr/>
        </p:nvSpPr>
        <p:spPr>
          <a:xfrm>
            <a:off x="787400" y="1922780"/>
            <a:ext cx="11722100" cy="556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security-constraint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/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display-name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Security Constraint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display-name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web-resource-collection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/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web-resource-name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Private resources for user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web-resource-name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description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/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/faces/xhtml/listStudents.xhtml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web-resource-collection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auth-constraint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description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user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role-name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auth-constraint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00919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569191"/>
                </a:solidFill>
              </a:rPr>
              <a:t> </a:t>
            </a:r>
            <a:r>
              <a:rPr sz="2400" b="1">
                <a:solidFill>
                  <a:srgbClr val="569191"/>
                </a:solidFill>
                <a:latin typeface="Myriad Pro"/>
                <a:ea typeface="Myriad Pro"/>
                <a:cs typeface="Myriad Pro"/>
                <a:sym typeface="Myriad Pro"/>
              </a:rPr>
              <a:t>     &lt;user-data-constraint&gt;</a:t>
            </a:r>
          </a:p>
          <a:p>
            <a:pPr algn="l">
              <a:spcBef>
                <a:spcPts val="0"/>
              </a:spcBef>
              <a:defRPr sz="1800">
                <a:solidFill>
                  <a:srgbClr val="00919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 sz="2400" b="1">
                <a:solidFill>
                  <a:srgbClr val="569191"/>
                </a:solidFill>
                <a:latin typeface="Myriad Pro"/>
                <a:ea typeface="Myriad Pro"/>
                <a:cs typeface="Myriad Pro"/>
                <a:sym typeface="Myriad Pro"/>
              </a:rPr>
              <a:t>                       &lt;transport-guarantee&gt;</a:t>
            </a:r>
            <a:r>
              <a:rPr sz="2400" b="1">
                <a:solidFill>
                  <a:srgbClr val="000000"/>
                </a:solidFill>
                <a:latin typeface="Myriad Pro"/>
                <a:ea typeface="Myriad Pro"/>
                <a:cs typeface="Myriad Pro"/>
                <a:sym typeface="Myriad Pro"/>
              </a:rPr>
              <a:t>CONFIDENTIAL</a:t>
            </a:r>
            <a:r>
              <a:rPr sz="2400" b="1">
                <a:solidFill>
                  <a:srgbClr val="569191"/>
                </a:solidFill>
                <a:latin typeface="Myriad Pro"/>
                <a:ea typeface="Myriad Pro"/>
                <a:cs typeface="Myriad Pro"/>
                <a:sym typeface="Myriad Pro"/>
              </a:rPr>
              <a:t>&lt;/transport-guarantee&gt; </a:t>
            </a:r>
          </a:p>
          <a:p>
            <a:pPr lvl="1" indent="228600" algn="l">
              <a:spcBef>
                <a:spcPts val="0"/>
              </a:spcBef>
              <a:defRPr sz="1800">
                <a:solidFill>
                  <a:srgbClr val="009193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 sz="2400" b="1">
                <a:solidFill>
                  <a:srgbClr val="569191"/>
                </a:solidFill>
                <a:latin typeface="Myriad Pro"/>
                <a:ea typeface="Myriad Pro"/>
                <a:cs typeface="Myriad Pro"/>
                <a:sym typeface="Myriad Pro"/>
              </a:rPr>
              <a:t>	&lt;/user-data-constraint&gt;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security-constraint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grpSp>
        <p:nvGrpSpPr>
          <p:cNvPr id="221" name="Group 221"/>
          <p:cNvGrpSpPr/>
          <p:nvPr/>
        </p:nvGrpSpPr>
        <p:grpSpPr>
          <a:xfrm rot="21000000">
            <a:off x="5199025" y="6799488"/>
            <a:ext cx="7670801" cy="1930401"/>
            <a:chOff x="0" y="0"/>
            <a:chExt cx="7670800" cy="1930400"/>
          </a:xfrm>
        </p:grpSpPr>
        <p:sp>
          <p:nvSpPr>
            <p:cNvPr id="220" name="Shape 220"/>
            <p:cNvSpPr/>
            <p:nvPr/>
          </p:nvSpPr>
          <p:spPr>
            <a:xfrm>
              <a:off x="215899" y="139700"/>
              <a:ext cx="7239001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Restriction sur les resources : user</a:t>
              </a:r>
            </a:p>
          </p:txBody>
        </p:sp>
        <p:pic>
          <p:nvPicPr>
            <p:cNvPr id="219" name="Picture 21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670800" cy="1930400"/>
            </a:xfrm>
            <a:prstGeom prst="rect">
              <a:avLst/>
            </a:prstGeom>
            <a:effectLst/>
          </p:spPr>
        </p:pic>
      </p:grpSp>
      <p:sp>
        <p:nvSpPr>
          <p:cNvPr id="222" name="Shape 222"/>
          <p:cNvSpPr/>
          <p:nvPr/>
        </p:nvSpPr>
        <p:spPr>
          <a:xfrm>
            <a:off x="7579518" y="1485900"/>
            <a:ext cx="3609182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47" y="0"/>
                </a:moveTo>
                <a:cubicBezTo>
                  <a:pt x="9208" y="0"/>
                  <a:pt x="8527" y="1043"/>
                  <a:pt x="8527" y="2330"/>
                </a:cubicBezTo>
                <a:lnTo>
                  <a:pt x="8527" y="9320"/>
                </a:lnTo>
                <a:cubicBezTo>
                  <a:pt x="8527" y="9427"/>
                  <a:pt x="8539" y="9530"/>
                  <a:pt x="8548" y="9633"/>
                </a:cubicBezTo>
                <a:lnTo>
                  <a:pt x="0" y="21600"/>
                </a:lnTo>
                <a:lnTo>
                  <a:pt x="9510" y="11494"/>
                </a:lnTo>
                <a:cubicBezTo>
                  <a:pt x="9678" y="11591"/>
                  <a:pt x="9857" y="11650"/>
                  <a:pt x="10047" y="11650"/>
                </a:cubicBezTo>
                <a:lnTo>
                  <a:pt x="20080" y="11650"/>
                </a:lnTo>
                <a:cubicBezTo>
                  <a:pt x="20919" y="11650"/>
                  <a:pt x="21600" y="10607"/>
                  <a:pt x="21600" y="9320"/>
                </a:cubicBezTo>
                <a:lnTo>
                  <a:pt x="21600" y="2330"/>
                </a:lnTo>
                <a:cubicBezTo>
                  <a:pt x="21600" y="1043"/>
                  <a:pt x="20919" y="0"/>
                  <a:pt x="20080" y="0"/>
                </a:cubicBezTo>
                <a:lnTo>
                  <a:pt x="1004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23" name="Shape 223"/>
          <p:cNvSpPr/>
          <p:nvPr/>
        </p:nvSpPr>
        <p:spPr>
          <a:xfrm>
            <a:off x="6522640" y="4610100"/>
            <a:ext cx="314206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87" y="0"/>
                </a:moveTo>
                <a:cubicBezTo>
                  <a:pt x="9722" y="0"/>
                  <a:pt x="8941" y="1934"/>
                  <a:pt x="8941" y="4320"/>
                </a:cubicBezTo>
                <a:lnTo>
                  <a:pt x="8941" y="12568"/>
                </a:lnTo>
                <a:lnTo>
                  <a:pt x="0" y="14728"/>
                </a:lnTo>
                <a:lnTo>
                  <a:pt x="8941" y="16895"/>
                </a:lnTo>
                <a:lnTo>
                  <a:pt x="8941" y="17280"/>
                </a:lnTo>
                <a:cubicBezTo>
                  <a:pt x="8941" y="19666"/>
                  <a:pt x="9722" y="21600"/>
                  <a:pt x="10687" y="21600"/>
                </a:cubicBezTo>
                <a:lnTo>
                  <a:pt x="19854" y="21600"/>
                </a:lnTo>
                <a:cubicBezTo>
                  <a:pt x="20818" y="21600"/>
                  <a:pt x="21600" y="19666"/>
                  <a:pt x="21600" y="17280"/>
                </a:cubicBezTo>
                <a:lnTo>
                  <a:pt x="21600" y="4320"/>
                </a:lnTo>
                <a:cubicBezTo>
                  <a:pt x="21600" y="1934"/>
                  <a:pt x="20818" y="0"/>
                  <a:pt x="19854" y="0"/>
                </a:cubicBezTo>
                <a:lnTo>
                  <a:pt x="1068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1600200" y="6898481"/>
            <a:ext cx="4028282" cy="214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9287" y="9261"/>
                </a:lnTo>
                <a:cubicBezTo>
                  <a:pt x="9067" y="8974"/>
                  <a:pt x="8800" y="8805"/>
                  <a:pt x="8512" y="8805"/>
                </a:cubicBezTo>
                <a:lnTo>
                  <a:pt x="1362" y="8805"/>
                </a:lnTo>
                <a:cubicBezTo>
                  <a:pt x="610" y="8805"/>
                  <a:pt x="0" y="9950"/>
                  <a:pt x="0" y="11364"/>
                </a:cubicBezTo>
                <a:lnTo>
                  <a:pt x="0" y="19041"/>
                </a:lnTo>
                <a:cubicBezTo>
                  <a:pt x="0" y="20454"/>
                  <a:pt x="610" y="21600"/>
                  <a:pt x="1362" y="21600"/>
                </a:cubicBezTo>
                <a:lnTo>
                  <a:pt x="8512" y="21600"/>
                </a:lnTo>
                <a:cubicBezTo>
                  <a:pt x="9265" y="21600"/>
                  <a:pt x="9874" y="20454"/>
                  <a:pt x="9874" y="19041"/>
                </a:cubicBezTo>
                <a:lnTo>
                  <a:pt x="9874" y="11612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9145293" y="1691947"/>
            <a:ext cx="204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Ressource</a:t>
            </a:r>
            <a:r>
              <a:rPr lang="en-US" dirty="0"/>
              <a:t> à </a:t>
            </a:r>
            <a:r>
              <a:rPr lang="en-US" dirty="0" err="1"/>
              <a:t>protéger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4814" y="5072460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rôle</a:t>
            </a:r>
            <a:r>
              <a:rPr lang="en-US" dirty="0"/>
              <a:t> </a:t>
            </a:r>
            <a:r>
              <a:rPr lang="en-US" dirty="0" err="1"/>
              <a:t>requis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6354" y="8063192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Force SSL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2" animBg="1" advAuto="0"/>
      <p:bldP spid="224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Contrôle d’accès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11200" y="3072129"/>
            <a:ext cx="11638484" cy="446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Invalidates the session.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</a:t>
            </a:r>
            <a:r>
              <a:rPr>
                <a:solidFill>
                  <a:srgbClr val="91AFCB"/>
                </a:solidFill>
              </a:rPr>
              <a:t>@return</a:t>
            </a:r>
            <a:r>
              <a:t> a string to navigate to the login page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b="1"/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String logout() {</a:t>
            </a:r>
          </a:p>
          <a:p>
            <a:pPr algn="l">
              <a:spcBef>
                <a:spcPts val="0"/>
              </a:spcBef>
              <a:defRPr b="1"/>
            </a:pPr>
            <a:r>
              <a:t>		FacesContext fc = FacesContext.getCurrentInstance();</a:t>
            </a:r>
          </a:p>
          <a:p>
            <a:pPr algn="l">
              <a:spcBef>
                <a:spcPts val="0"/>
              </a:spcBef>
              <a:defRPr b="1"/>
            </a:pPr>
            <a:r>
              <a:t>		HttpSession session = (HttpSession) fc.getExternalContext().getSession(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);</a:t>
            </a:r>
          </a:p>
          <a:p>
            <a:pPr algn="l">
              <a:spcBef>
                <a:spcPts val="0"/>
              </a:spcBef>
              <a:defRPr b="1"/>
            </a:pPr>
            <a:r>
              <a:t>		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(session !=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) {</a:t>
            </a:r>
          </a:p>
          <a:p>
            <a:pPr algn="l">
              <a:spcBef>
                <a:spcPts val="0"/>
              </a:spcBef>
              <a:defRPr b="1"/>
            </a:pPr>
            <a:r>
              <a:t>			session.invalidate();</a:t>
            </a:r>
          </a:p>
          <a:p>
            <a:pPr algn="l">
              <a:spcBef>
                <a:spcPts val="0"/>
              </a:spcBef>
              <a:defRPr b="1"/>
            </a:pPr>
            <a:r>
              <a:t>		}</a:t>
            </a:r>
          </a:p>
          <a:p>
            <a:pPr algn="l">
              <a:spcBef>
                <a:spcPts val="0"/>
              </a:spcBef>
              <a:defRPr b="1">
                <a:solidFill>
                  <a:srgbClr val="3933FF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"logout"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b="1"/>
            </a:pPr>
            <a:r>
              <a:t>	}</a:t>
            </a:r>
          </a:p>
        </p:txBody>
      </p:sp>
      <p:sp>
        <p:nvSpPr>
          <p:cNvPr id="243" name="Shape 243"/>
          <p:cNvSpPr/>
          <p:nvPr/>
        </p:nvSpPr>
        <p:spPr>
          <a:xfrm>
            <a:off x="4978400" y="6268640"/>
            <a:ext cx="2806700" cy="1478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616" y="6732"/>
                </a:lnTo>
                <a:cubicBezTo>
                  <a:pt x="3616" y="6740"/>
                  <a:pt x="3616" y="6748"/>
                  <a:pt x="3616" y="6755"/>
                </a:cubicBezTo>
                <a:lnTo>
                  <a:pt x="3616" y="17889"/>
                </a:lnTo>
                <a:cubicBezTo>
                  <a:pt x="3616" y="19938"/>
                  <a:pt x="4491" y="21600"/>
                  <a:pt x="5571" y="21600"/>
                </a:cubicBezTo>
                <a:lnTo>
                  <a:pt x="19645" y="21600"/>
                </a:lnTo>
                <a:cubicBezTo>
                  <a:pt x="20725" y="21600"/>
                  <a:pt x="21600" y="19938"/>
                  <a:pt x="21600" y="17889"/>
                </a:cubicBezTo>
                <a:lnTo>
                  <a:pt x="21600" y="6755"/>
                </a:lnTo>
                <a:cubicBezTo>
                  <a:pt x="21600" y="4706"/>
                  <a:pt x="20725" y="3044"/>
                  <a:pt x="19645" y="3044"/>
                </a:cubicBezTo>
                <a:lnTo>
                  <a:pt x="5571" y="3044"/>
                </a:lnTo>
                <a:cubicBezTo>
                  <a:pt x="5273" y="3044"/>
                  <a:pt x="4993" y="3177"/>
                  <a:pt x="4740" y="340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44" name="Shape 244"/>
          <p:cNvSpPr/>
          <p:nvPr/>
        </p:nvSpPr>
        <p:spPr>
          <a:xfrm>
            <a:off x="9235281" y="3619500"/>
            <a:ext cx="3540919" cy="1536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2" y="0"/>
                </a:moveTo>
                <a:cubicBezTo>
                  <a:pt x="9046" y="0"/>
                  <a:pt x="8352" y="1598"/>
                  <a:pt x="8352" y="3570"/>
                </a:cubicBezTo>
                <a:lnTo>
                  <a:pt x="8352" y="13517"/>
                </a:lnTo>
                <a:lnTo>
                  <a:pt x="0" y="21600"/>
                </a:lnTo>
                <a:lnTo>
                  <a:pt x="8883" y="16959"/>
                </a:lnTo>
                <a:cubicBezTo>
                  <a:pt x="9155" y="17510"/>
                  <a:pt x="9510" y="17851"/>
                  <a:pt x="9902" y="17851"/>
                </a:cubicBezTo>
                <a:lnTo>
                  <a:pt x="20051" y="17851"/>
                </a:lnTo>
                <a:cubicBezTo>
                  <a:pt x="20906" y="17851"/>
                  <a:pt x="21600" y="16253"/>
                  <a:pt x="21600" y="14281"/>
                </a:cubicBezTo>
                <a:lnTo>
                  <a:pt x="21600" y="3570"/>
                </a:lnTo>
                <a:cubicBezTo>
                  <a:pt x="21600" y="1598"/>
                  <a:pt x="20906" y="0"/>
                  <a:pt x="20051" y="0"/>
                </a:cubicBezTo>
                <a:lnTo>
                  <a:pt x="9902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483600" y="3869759"/>
            <a:ext cx="6502400" cy="10361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récupération</a:t>
            </a:r>
            <a:r>
              <a:rPr lang="en-US" dirty="0"/>
              <a:t> </a:t>
            </a:r>
          </a:p>
          <a:p>
            <a:r>
              <a:rPr lang="en-US" dirty="0"/>
              <a:t>de la session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6300" y="6489729"/>
            <a:ext cx="6502400" cy="10361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destruction </a:t>
            </a:r>
          </a:p>
          <a:p>
            <a:r>
              <a:rPr lang="en-US" dirty="0"/>
              <a:t>de la session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2" animBg="1" advAuto="0"/>
      <p:bldP spid="244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Exemples</a:t>
            </a:r>
            <a:r>
              <a:rPr dirty="0"/>
              <a:t> </a:t>
            </a:r>
            <a:r>
              <a:rPr dirty="0" err="1"/>
              <a:t>d’attaques</a:t>
            </a:r>
            <a:endParaRPr dirty="0"/>
          </a:p>
          <a:p>
            <a:r>
              <a:rPr dirty="0" smtClean="0"/>
              <a:t>(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dirty="0" smtClean="0"/>
              <a:t>pas </a:t>
            </a:r>
            <a:r>
              <a:rPr dirty="0"/>
              <a:t>du tout </a:t>
            </a:r>
            <a:r>
              <a:rPr dirty="0" smtClean="0"/>
              <a:t>exhaustive)</a:t>
            </a:r>
            <a:endParaRPr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Sécurité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107950" y="295275"/>
            <a:ext cx="12776200" cy="1587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Cachez</a:t>
            </a:r>
            <a:r>
              <a:rPr dirty="0"/>
              <a:t> </a:t>
            </a:r>
            <a:r>
              <a:rPr dirty="0" err="1"/>
              <a:t>cette</a:t>
            </a:r>
            <a:r>
              <a:rPr dirty="0"/>
              <a:t> session que je ne </a:t>
            </a:r>
            <a:r>
              <a:rPr dirty="0" err="1"/>
              <a:t>saurais</a:t>
            </a:r>
            <a:r>
              <a:rPr dirty="0"/>
              <a:t> </a:t>
            </a:r>
            <a:r>
              <a:rPr dirty="0" err="1"/>
              <a:t>voir</a:t>
            </a:r>
            <a:endParaRPr dirty="0"/>
          </a:p>
        </p:txBody>
      </p:sp>
      <p:sp>
        <p:nvSpPr>
          <p:cNvPr id="251" name="Shape 251"/>
          <p:cNvSpPr/>
          <p:nvPr/>
        </p:nvSpPr>
        <p:spPr>
          <a:xfrm>
            <a:off x="1244600" y="2466974"/>
            <a:ext cx="11760200" cy="647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571500" indent="-571500" algn="l" defTabSz="584200">
              <a:spcBef>
                <a:spcPts val="2400"/>
              </a:spcBef>
              <a:buSzPct val="171000"/>
              <a:buChar char="•"/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/>
              <a:t>Fixation de session </a:t>
            </a:r>
            <a:r>
              <a:rPr lang="en-US" sz="3600" dirty="0" smtClean="0"/>
              <a:t>: Copier le token de session qui </a:t>
            </a:r>
            <a:r>
              <a:rPr lang="en-US" sz="3600" dirty="0" err="1" smtClean="0"/>
              <a:t>est</a:t>
            </a:r>
            <a:r>
              <a:rPr lang="en-US" sz="3600" dirty="0" smtClean="0"/>
              <a:t> </a:t>
            </a:r>
            <a:r>
              <a:rPr lang="en-US" sz="3600" dirty="0" err="1" smtClean="0"/>
              <a:t>dans</a:t>
            </a:r>
            <a:r>
              <a:rPr lang="en-US" sz="3600" dirty="0" smtClean="0"/>
              <a:t> </a:t>
            </a:r>
            <a:r>
              <a:rPr lang="en-US" sz="3600" dirty="0" err="1" smtClean="0"/>
              <a:t>l’URL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envoyer</a:t>
            </a:r>
            <a:r>
              <a:rPr lang="en-US" sz="3600" dirty="0" smtClean="0"/>
              <a:t> un lien avec un </a:t>
            </a:r>
            <a:r>
              <a:rPr lang="en-US" sz="3600" dirty="0" err="1" smtClean="0"/>
              <a:t>sessionid</a:t>
            </a:r>
            <a:r>
              <a:rPr lang="en-US" sz="3600" dirty="0" smtClean="0"/>
              <a:t> </a:t>
            </a:r>
            <a:r>
              <a:rPr lang="en-US" sz="3600" dirty="0" err="1" smtClean="0"/>
              <a:t>existant</a:t>
            </a:r>
            <a:endParaRPr sz="3600" dirty="0"/>
          </a:p>
          <a:p>
            <a:pPr marL="571500" indent="-571500" algn="l" defTabSz="584200">
              <a:spcBef>
                <a:spcPts val="2400"/>
              </a:spcBef>
              <a:buSzPct val="171000"/>
              <a:buChar char="•"/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rPr sz="3600" dirty="0" err="1"/>
              <a:t>Cachez</a:t>
            </a:r>
            <a:r>
              <a:rPr sz="3600" dirty="0"/>
              <a:t> la session </a:t>
            </a:r>
            <a:r>
              <a:rPr sz="3600" dirty="0" err="1"/>
              <a:t>dans</a:t>
            </a:r>
            <a:r>
              <a:rPr sz="3600" dirty="0"/>
              <a:t> un </a:t>
            </a:r>
            <a:r>
              <a:rPr sz="3600" dirty="0" smtClean="0"/>
              <a:t>cookie</a:t>
            </a:r>
            <a:endParaRPr lang="en-US" sz="3600" dirty="0" smtClean="0"/>
          </a:p>
          <a:p>
            <a:pPr marL="571500" indent="-571500" algn="l" defTabSz="584200">
              <a:spcBef>
                <a:spcPts val="2400"/>
              </a:spcBef>
              <a:buSzPct val="171000"/>
              <a:buChar char="•"/>
              <a:defRPr sz="4800">
                <a:latin typeface="+mn-lt"/>
                <a:ea typeface="+mn-ea"/>
                <a:cs typeface="+mn-cs"/>
                <a:sym typeface="Gill Sans"/>
              </a:defRPr>
            </a:pPr>
            <a:endParaRPr lang="en-US" sz="3600" dirty="0" smtClean="0"/>
          </a:p>
          <a:p>
            <a:pPr marL="571500" indent="-571500" algn="l" defTabSz="584200">
              <a:spcBef>
                <a:spcPts val="2400"/>
              </a:spcBef>
              <a:buSzPct val="171000"/>
              <a:buChar char="•"/>
              <a:defRPr sz="4800">
                <a:latin typeface="+mn-lt"/>
                <a:ea typeface="+mn-ea"/>
                <a:cs typeface="+mn-cs"/>
                <a:sym typeface="Gill Sans"/>
              </a:defRPr>
            </a:pPr>
            <a:endParaRPr lang="en-US" sz="3600" dirty="0"/>
          </a:p>
          <a:p>
            <a:pPr algn="l" defTabSz="584200">
              <a:spcBef>
                <a:spcPts val="2400"/>
              </a:spcBef>
              <a:buSzPct val="171000"/>
              <a:defRPr sz="4800">
                <a:latin typeface="+mn-lt"/>
                <a:ea typeface="+mn-ea"/>
                <a:cs typeface="+mn-cs"/>
                <a:sym typeface="Gill Sans"/>
              </a:defRPr>
            </a:pPr>
            <a:endParaRPr lang="en-US" sz="3600" dirty="0"/>
          </a:p>
          <a:p>
            <a:pPr marL="571500" indent="-571500" algn="l" defTabSz="584200">
              <a:spcBef>
                <a:spcPts val="2400"/>
              </a:spcBef>
              <a:buSzPct val="171000"/>
              <a:buChar char="•"/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rPr lang="en-US" sz="3600" dirty="0" err="1" smtClean="0"/>
              <a:t>Recréer</a:t>
            </a:r>
            <a:r>
              <a:rPr lang="en-US" sz="3600" dirty="0" smtClean="0"/>
              <a:t> un nouveau session pour tout login</a:t>
            </a:r>
            <a:endParaRPr sz="3600" dirty="0"/>
          </a:p>
        </p:txBody>
      </p:sp>
      <p:sp>
        <p:nvSpPr>
          <p:cNvPr id="252" name="Shape 252"/>
          <p:cNvSpPr/>
          <p:nvPr/>
        </p:nvSpPr>
        <p:spPr>
          <a:xfrm>
            <a:off x="3048000" y="5391150"/>
            <a:ext cx="8010290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session-config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true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tracking-mode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COOKIE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tracking-mode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5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session-config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“*ç”)R*ç”*ç=”(&amp;=7)ç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xfrm>
            <a:off x="647700" y="2590800"/>
            <a:ext cx="10464800" cy="1676400"/>
          </a:xfrm>
          <a:prstGeom prst="rect">
            <a:avLst/>
          </a:prstGeom>
        </p:spPr>
        <p:txBody>
          <a:bodyPr/>
          <a:lstStyle>
            <a:lvl1pPr marL="1333500"/>
          </a:lstStyle>
          <a:p>
            <a:r>
              <a:rPr dirty="0" err="1"/>
              <a:t>Toujours</a:t>
            </a:r>
            <a:r>
              <a:rPr dirty="0"/>
              <a:t> </a:t>
            </a:r>
            <a:r>
              <a:rPr dirty="0" err="1"/>
              <a:t>crypter</a:t>
            </a:r>
            <a:r>
              <a:rPr dirty="0"/>
              <a:t> la conversation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6375400" y="8915400"/>
            <a:ext cx="342900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108200" y="3788410"/>
            <a:ext cx="7865898" cy="210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security-constraint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...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auth</a:t>
            </a:r>
            <a:r>
              <a:rPr dirty="0"/>
              <a:t>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&lt;!-- The following enforces SSL --&gt;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user-data-constraint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transport-guarantee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CONFIDENTIAL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transport-guarantee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user-data-constraint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security-constraint</a:t>
            </a:r>
            <a:r>
              <a:rPr dirty="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1485900" y="5664200"/>
            <a:ext cx="10464800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1500" indent="-571500" algn="l" defTabSz="584200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Toujours crypter les cookies</a:t>
            </a:r>
          </a:p>
        </p:txBody>
      </p:sp>
      <p:sp>
        <p:nvSpPr>
          <p:cNvPr id="279" name="Shape 279"/>
          <p:cNvSpPr/>
          <p:nvPr/>
        </p:nvSpPr>
        <p:spPr>
          <a:xfrm>
            <a:off x="1574800" y="7086600"/>
            <a:ext cx="7465315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true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t>&lt;!-- The following can only be activated when on SSL --&gt;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secure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true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secure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2044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code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Injection de code XSS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324556" y="1676400"/>
            <a:ext cx="11887201" cy="572770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20000"/>
              </a:lnSpc>
              <a:defRPr sz="4000"/>
            </a:pPr>
            <a:r>
              <a:t>Entrée des données dans les formulaires pour qu’elles soient interprétées lors de l’affichage.</a:t>
            </a:r>
          </a:p>
          <a:p>
            <a:pPr lvl="1">
              <a:lnSpc>
                <a:spcPct val="120000"/>
              </a:lnSpc>
              <a:defRPr sz="4000"/>
            </a:pPr>
            <a:r>
              <a:t>JPA est protégé par défaut:</a:t>
            </a:r>
          </a:p>
        </p:txBody>
      </p:sp>
      <p:sp>
        <p:nvSpPr>
          <p:cNvPr id="260" name="Shape 260"/>
          <p:cNvSpPr/>
          <p:nvPr/>
        </p:nvSpPr>
        <p:spPr>
          <a:xfrm>
            <a:off x="1462946" y="6916708"/>
            <a:ext cx="10076476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hlinkClick r:id="rId2"/>
              </a:rPr>
              <a:t>http://</a:t>
            </a:r>
            <a:r>
              <a:rPr u="sng" dirty="0" smtClean="0">
                <a:hlinkClick r:id="rId2"/>
              </a:rPr>
              <a:t>ha.ckers.org/xss.html</a:t>
            </a:r>
            <a:endParaRPr lang="en-US" u="sng" dirty="0" smtClean="0">
              <a:hlinkClick r:id="rId2"/>
            </a:endParaRPr>
          </a:p>
          <a:p>
            <a:pPr>
              <a:defRPr u="none"/>
            </a:pPr>
            <a:r>
              <a:rPr lang="en-US" dirty="0" err="1" smtClean="0"/>
              <a:t>Owasp</a:t>
            </a:r>
            <a:r>
              <a:rPr lang="en-US" dirty="0" smtClean="0"/>
              <a:t>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pPr>
              <a:defRPr u="none"/>
            </a:pPr>
            <a:r>
              <a:rPr lang="en-US" u="sng" dirty="0" err="1" smtClean="0"/>
              <a:t>P</a:t>
            </a:r>
            <a:r>
              <a:rPr lang="en-US" u="sng" dirty="0" err="1" smtClean="0">
                <a:hlinkClick r:id="rId2"/>
              </a:rPr>
              <a:t>lein</a:t>
            </a:r>
            <a:r>
              <a:rPr lang="en-US" u="sng" dirty="0" smtClean="0">
                <a:hlinkClick r:id="rId2"/>
              </a:rPr>
              <a:t> de vid</a:t>
            </a:r>
            <a:r>
              <a:rPr lang="en-US" u="sng" dirty="0" smtClean="0"/>
              <a:t>e</a:t>
            </a:r>
            <a:r>
              <a:rPr lang="en-US" u="sng" dirty="0" smtClean="0">
                <a:hlinkClick r:id="rId2"/>
              </a:rPr>
              <a:t>o sur </a:t>
            </a:r>
            <a:r>
              <a:rPr lang="en-US" u="sng" dirty="0" err="1" smtClean="0">
                <a:hlinkClick r:id="rId2"/>
              </a:rPr>
              <a:t>Youtube</a:t>
            </a:r>
            <a:r>
              <a:rPr lang="en-US" u="sng" dirty="0" smtClean="0">
                <a:hlinkClick r:id="rId2"/>
              </a:rPr>
              <a:t>: </a:t>
            </a:r>
            <a:r>
              <a:rPr lang="en-US" u="sng" dirty="0" err="1" smtClean="0">
                <a:hlinkClick r:id="rId2"/>
              </a:rPr>
              <a:t>Hacksplaning</a:t>
            </a:r>
            <a:endParaRPr u="sng" dirty="0">
              <a:hlinkClick r:id="rId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bldLvl="5" animBg="1" advAuto="0"/>
      <p:bldP spid="260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Tips and check list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Pour vivre heureux, vivons cachés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752600" y="3695700"/>
            <a:ext cx="9601200" cy="490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DefaultServlet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org.apache.catalina.servlets.DefaultServlet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init-param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param-name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debug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param-name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param-value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param-value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init-param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init-param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param-name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listings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param-name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param-value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false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param-value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init-param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DefaultServlet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/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68" name="Shape 268"/>
          <p:cNvSpPr/>
          <p:nvPr/>
        </p:nvSpPr>
        <p:spPr>
          <a:xfrm>
            <a:off x="2570788" y="2311400"/>
            <a:ext cx="785276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Ne pas affichés le listing des fichiers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1270000" y="266700"/>
            <a:ext cx="10464800" cy="1587500"/>
          </a:xfrm>
          <a:prstGeom prst="rect">
            <a:avLst/>
          </a:prstGeom>
        </p:spPr>
        <p:txBody>
          <a:bodyPr/>
          <a:lstStyle/>
          <a:p>
            <a:r>
              <a:t>Toujours valider du coté serveur	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333500"/>
          </a:lstStyle>
          <a:p>
            <a:r>
              <a:t>Les services REST et SOAP NE DOIVENT PAS faire confiance aux clients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“*ç”)R*ç”*ç=”(&amp;=7)ç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xfrm>
            <a:off x="834149" y="2224405"/>
            <a:ext cx="10464800" cy="1676400"/>
          </a:xfrm>
          <a:prstGeom prst="rect">
            <a:avLst/>
          </a:prstGeom>
        </p:spPr>
        <p:txBody>
          <a:bodyPr/>
          <a:lstStyle>
            <a:lvl1pPr marL="1333500"/>
          </a:lstStyle>
          <a:p>
            <a:r>
              <a:rPr dirty="0" err="1"/>
              <a:t>Toujours</a:t>
            </a:r>
            <a:r>
              <a:rPr dirty="0"/>
              <a:t> </a:t>
            </a:r>
            <a:r>
              <a:rPr dirty="0" err="1"/>
              <a:t>crypter</a:t>
            </a:r>
            <a:r>
              <a:rPr dirty="0"/>
              <a:t> la conversation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6400800" y="8788400"/>
            <a:ext cx="342900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133600" y="3661410"/>
            <a:ext cx="7865898" cy="210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security-constraint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...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auth</a:t>
            </a:r>
            <a:r>
              <a:rPr dirty="0"/>
              <a:t>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&lt;!-- The following enforces SSL --&gt;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user-data-constraint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transport-guarantee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CONFIDENTIAL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transport-guarantee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 b="1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user-data-constraint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security-constraint</a:t>
            </a:r>
            <a:r>
              <a:rPr dirty="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78" name="Shape 278"/>
          <p:cNvSpPr/>
          <p:nvPr/>
        </p:nvSpPr>
        <p:spPr>
          <a:xfrm>
            <a:off x="1511300" y="5537200"/>
            <a:ext cx="10464800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571500" indent="-571500" algn="l" defTabSz="584200">
              <a:spcBef>
                <a:spcPts val="2400"/>
              </a:spcBef>
              <a:buSzPct val="171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Toujours</a:t>
            </a:r>
            <a:r>
              <a:rPr dirty="0"/>
              <a:t> </a:t>
            </a:r>
            <a:r>
              <a:rPr dirty="0" err="1"/>
              <a:t>crypter</a:t>
            </a:r>
            <a:r>
              <a:rPr dirty="0"/>
              <a:t> les cookies</a:t>
            </a:r>
          </a:p>
        </p:txBody>
      </p:sp>
      <p:sp>
        <p:nvSpPr>
          <p:cNvPr id="279" name="Shape 279"/>
          <p:cNvSpPr/>
          <p:nvPr/>
        </p:nvSpPr>
        <p:spPr>
          <a:xfrm>
            <a:off x="1600200" y="6959600"/>
            <a:ext cx="7465315" cy="219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true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http-only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t>&lt;!-- The following can only be activated when on SSL --&gt;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 b="1">
                <a:solidFill>
                  <a:srgbClr val="4F76CB"/>
                </a:solidFill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secure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true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secure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cookie-config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Vocabulaire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Utilisateur</a:t>
            </a:r>
          </a:p>
          <a:p>
            <a:pPr>
              <a:defRPr sz="4800"/>
            </a:pPr>
            <a:r>
              <a:t>Mot de passe</a:t>
            </a:r>
          </a:p>
          <a:p>
            <a:pPr>
              <a:defRPr sz="4800"/>
            </a:pPr>
            <a:r>
              <a:t>Role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Vocabulaire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Authentification (Authentication): est-ce que l’utilisateur est celui qu’il prétend être? </a:t>
            </a:r>
          </a:p>
          <a:p>
            <a:pPr>
              <a:defRPr sz="4800"/>
            </a:pPr>
            <a:r>
              <a:t>Autorisation: à quel rôle appartient un utilisateur?</a:t>
            </a:r>
          </a:p>
          <a:p>
            <a:pPr>
              <a:defRPr sz="4800"/>
            </a:pPr>
            <a:r>
              <a:t>Audit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Contrôle d’accès</a:t>
            </a:r>
          </a:p>
        </p:txBody>
      </p:sp>
      <p:sp>
        <p:nvSpPr>
          <p:cNvPr id="66" name="Shape 66"/>
          <p:cNvSpPr/>
          <p:nvPr/>
        </p:nvSpPr>
        <p:spPr>
          <a:xfrm>
            <a:off x="4025900" y="32385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User1</a:t>
            </a:r>
          </a:p>
        </p:txBody>
      </p:sp>
      <p:sp>
        <p:nvSpPr>
          <p:cNvPr id="67" name="Shape 67"/>
          <p:cNvSpPr/>
          <p:nvPr/>
        </p:nvSpPr>
        <p:spPr>
          <a:xfrm>
            <a:off x="4025900" y="48260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User2</a:t>
            </a:r>
          </a:p>
        </p:txBody>
      </p:sp>
      <p:sp>
        <p:nvSpPr>
          <p:cNvPr id="68" name="Shape 68"/>
          <p:cNvSpPr/>
          <p:nvPr/>
        </p:nvSpPr>
        <p:spPr>
          <a:xfrm>
            <a:off x="4025900" y="64135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User3</a:t>
            </a:r>
          </a:p>
        </p:txBody>
      </p:sp>
      <p:sp>
        <p:nvSpPr>
          <p:cNvPr id="69" name="Shape 69"/>
          <p:cNvSpPr/>
          <p:nvPr/>
        </p:nvSpPr>
        <p:spPr>
          <a:xfrm>
            <a:off x="7708900" y="3873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Role1</a:t>
            </a:r>
          </a:p>
        </p:txBody>
      </p:sp>
      <p:sp>
        <p:nvSpPr>
          <p:cNvPr id="70" name="Shape 70"/>
          <p:cNvSpPr/>
          <p:nvPr/>
        </p:nvSpPr>
        <p:spPr>
          <a:xfrm>
            <a:off x="7708900" y="57785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Role2</a:t>
            </a:r>
          </a:p>
        </p:txBody>
      </p:sp>
      <p:sp>
        <p:nvSpPr>
          <p:cNvPr id="71" name="Shape 71"/>
          <p:cNvSpPr/>
          <p:nvPr/>
        </p:nvSpPr>
        <p:spPr>
          <a:xfrm>
            <a:off x="5297842" y="3877848"/>
            <a:ext cx="2408878" cy="399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 flipV="1">
            <a:off x="5299812" y="4724400"/>
            <a:ext cx="2405409" cy="7486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298350" y="5628640"/>
            <a:ext cx="2406427" cy="47317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 flipV="1">
            <a:off x="5298402" y="6553200"/>
            <a:ext cx="2402907" cy="48285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Métaphore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33500"/>
            <a:r>
              <a:t>Application: bâtiment à protéger</a:t>
            </a:r>
          </a:p>
          <a:p>
            <a:pPr marL="1333500"/>
            <a:r>
              <a:t>Vulnérabilité: façons de rentrer dans le bâtiment</a:t>
            </a:r>
          </a:p>
          <a:p>
            <a:pPr marL="1333500"/>
            <a:r>
              <a:t>Il faut vérifier les portes, les fenêtres et l’entrée du chat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384300" y="3187700"/>
            <a:ext cx="10464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Sécurité sur </a:t>
            </a:r>
          </a:p>
          <a:p>
            <a:r>
              <a:t>la plateforme JEE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Vocabulaire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836400" cy="57150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sz="4400" dirty="0"/>
              <a:t>Subject: </a:t>
            </a:r>
            <a:r>
              <a:rPr sz="4400" dirty="0" err="1"/>
              <a:t>une</a:t>
            </a:r>
            <a:r>
              <a:rPr sz="4400" dirty="0"/>
              <a:t> </a:t>
            </a:r>
            <a:r>
              <a:rPr sz="4400" dirty="0" err="1"/>
              <a:t>personne</a:t>
            </a:r>
            <a:r>
              <a:rPr sz="4400" dirty="0"/>
              <a:t> </a:t>
            </a:r>
            <a:r>
              <a:rPr sz="4400" dirty="0" err="1"/>
              <a:t>ou</a:t>
            </a:r>
            <a:r>
              <a:rPr sz="4400" dirty="0"/>
              <a:t> </a:t>
            </a:r>
            <a:r>
              <a:rPr sz="4400" dirty="0" err="1"/>
              <a:t>une</a:t>
            </a:r>
            <a:r>
              <a:rPr sz="4400" dirty="0"/>
              <a:t> </a:t>
            </a:r>
            <a:r>
              <a:rPr sz="4400" dirty="0" err="1"/>
              <a:t>organisation</a:t>
            </a:r>
            <a:endParaRPr sz="4400" dirty="0"/>
          </a:p>
          <a:p>
            <a:pPr>
              <a:defRPr sz="4800"/>
            </a:pPr>
            <a:r>
              <a:rPr sz="4400" dirty="0"/>
              <a:t>Principal: nom </a:t>
            </a:r>
            <a:r>
              <a:rPr sz="4400" dirty="0" err="1"/>
              <a:t>d’utilisateur</a:t>
            </a:r>
            <a:endParaRPr sz="4400" dirty="0"/>
          </a:p>
          <a:p>
            <a:pPr>
              <a:defRPr sz="4800"/>
            </a:pPr>
            <a:r>
              <a:rPr sz="4400" dirty="0"/>
              <a:t>JAAS : Java Authentication and </a:t>
            </a:r>
            <a:r>
              <a:rPr sz="4400" dirty="0" err="1"/>
              <a:t>Autorisation</a:t>
            </a:r>
            <a:r>
              <a:rPr sz="4400" dirty="0"/>
              <a:t> Service</a:t>
            </a:r>
          </a:p>
          <a:p>
            <a:pPr>
              <a:defRPr sz="4800"/>
            </a:pPr>
            <a:r>
              <a:rPr sz="4400" dirty="0"/>
              <a:t>Realm: </a:t>
            </a:r>
            <a:r>
              <a:rPr sz="4400" dirty="0" err="1"/>
              <a:t>liste</a:t>
            </a:r>
            <a:r>
              <a:rPr sz="4400" dirty="0"/>
              <a:t> </a:t>
            </a:r>
            <a:r>
              <a:rPr sz="4400" dirty="0" err="1"/>
              <a:t>d’utilisateurs</a:t>
            </a:r>
            <a:r>
              <a:rPr sz="4400" dirty="0"/>
              <a:t> + </a:t>
            </a:r>
            <a:r>
              <a:rPr sz="4400" dirty="0" err="1"/>
              <a:t>liste</a:t>
            </a:r>
            <a:r>
              <a:rPr sz="4400" dirty="0"/>
              <a:t> de </a:t>
            </a:r>
            <a:r>
              <a:rPr sz="4400" dirty="0" err="1"/>
              <a:t>rôles</a:t>
            </a:r>
            <a:endParaRPr sz="4400" dirty="0"/>
          </a:p>
          <a:p>
            <a:pPr>
              <a:defRPr sz="4800"/>
            </a:pPr>
            <a:r>
              <a:rPr sz="4400" dirty="0" err="1"/>
              <a:t>Données</a:t>
            </a:r>
            <a:r>
              <a:rPr sz="4400" dirty="0"/>
              <a:t> de </a:t>
            </a:r>
            <a:r>
              <a:rPr sz="4400" dirty="0" err="1"/>
              <a:t>connexion</a:t>
            </a:r>
            <a:r>
              <a:rPr sz="4400" dirty="0"/>
              <a:t> (</a:t>
            </a:r>
            <a:r>
              <a:rPr sz="4400" dirty="0" err="1"/>
              <a:t>crédentials</a:t>
            </a:r>
            <a:r>
              <a:rPr sz="4400" dirty="0"/>
              <a:t>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Vocabulaire</a:t>
            </a:r>
          </a:p>
        </p:txBody>
      </p:sp>
      <p:sp>
        <p:nvSpPr>
          <p:cNvPr id="89" name="Shape 89"/>
          <p:cNvSpPr/>
          <p:nvPr/>
        </p:nvSpPr>
        <p:spPr>
          <a:xfrm>
            <a:off x="5549900" y="33274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Principal 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1</a:t>
            </a:r>
          </a:p>
        </p:txBody>
      </p:sp>
      <p:sp>
        <p:nvSpPr>
          <p:cNvPr id="90" name="Shape 90"/>
          <p:cNvSpPr/>
          <p:nvPr/>
        </p:nvSpPr>
        <p:spPr>
          <a:xfrm>
            <a:off x="5549900" y="49149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Principal 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2</a:t>
            </a:r>
          </a:p>
        </p:txBody>
      </p:sp>
      <p:sp>
        <p:nvSpPr>
          <p:cNvPr id="91" name="Shape 91"/>
          <p:cNvSpPr/>
          <p:nvPr/>
        </p:nvSpPr>
        <p:spPr>
          <a:xfrm>
            <a:off x="5549900" y="6502400"/>
            <a:ext cx="1270000" cy="12700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Principal 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3</a:t>
            </a:r>
          </a:p>
        </p:txBody>
      </p:sp>
      <p:sp>
        <p:nvSpPr>
          <p:cNvPr id="92" name="Shape 92"/>
          <p:cNvSpPr/>
          <p:nvPr/>
        </p:nvSpPr>
        <p:spPr>
          <a:xfrm>
            <a:off x="9232900" y="39624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1600"/>
              <a:t>Role1</a:t>
            </a:r>
          </a:p>
        </p:txBody>
      </p:sp>
      <p:sp>
        <p:nvSpPr>
          <p:cNvPr id="93" name="Shape 93"/>
          <p:cNvSpPr/>
          <p:nvPr/>
        </p:nvSpPr>
        <p:spPr>
          <a:xfrm>
            <a:off x="9232900" y="58674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1600"/>
              <a:t>Role2</a:t>
            </a:r>
          </a:p>
        </p:txBody>
      </p:sp>
      <p:sp>
        <p:nvSpPr>
          <p:cNvPr id="94" name="Shape 94"/>
          <p:cNvSpPr/>
          <p:nvPr/>
        </p:nvSpPr>
        <p:spPr>
          <a:xfrm>
            <a:off x="6821842" y="3966748"/>
            <a:ext cx="2408878" cy="3995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95" name="Shape 95"/>
          <p:cNvSpPr/>
          <p:nvPr/>
        </p:nvSpPr>
        <p:spPr>
          <a:xfrm flipV="1">
            <a:off x="6823812" y="4813300"/>
            <a:ext cx="2405409" cy="74868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96" name="Shape 96"/>
          <p:cNvSpPr/>
          <p:nvPr/>
        </p:nvSpPr>
        <p:spPr>
          <a:xfrm>
            <a:off x="6822350" y="5717540"/>
            <a:ext cx="2406427" cy="47317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97" name="Shape 97"/>
          <p:cNvSpPr/>
          <p:nvPr/>
        </p:nvSpPr>
        <p:spPr>
          <a:xfrm flipV="1">
            <a:off x="6822402" y="6642100"/>
            <a:ext cx="2402907" cy="4828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98" name="Shape 98"/>
          <p:cNvSpPr/>
          <p:nvPr/>
        </p:nvSpPr>
        <p:spPr>
          <a:xfrm>
            <a:off x="2489200" y="3213100"/>
            <a:ext cx="1384300" cy="13716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Subject</a:t>
            </a:r>
          </a:p>
          <a:p>
            <a: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1</a:t>
            </a:r>
          </a:p>
        </p:txBody>
      </p:sp>
      <p:sp>
        <p:nvSpPr>
          <p:cNvPr id="99" name="Shape 99"/>
          <p:cNvSpPr/>
          <p:nvPr/>
        </p:nvSpPr>
        <p:spPr>
          <a:xfrm>
            <a:off x="2489200" y="6400800"/>
            <a:ext cx="1384300" cy="1371600"/>
          </a:xfrm>
          <a:prstGeom prst="ellipse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Subject</a:t>
            </a:r>
          </a:p>
          <a:p>
            <a:pPr defTabSz="584200">
              <a:spcBef>
                <a:spcPts val="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 sz="1600"/>
              <a:t>2</a:t>
            </a:r>
          </a:p>
        </p:txBody>
      </p:sp>
      <p:sp>
        <p:nvSpPr>
          <p:cNvPr id="100" name="Shape 100"/>
          <p:cNvSpPr/>
          <p:nvPr/>
        </p:nvSpPr>
        <p:spPr>
          <a:xfrm flipV="1">
            <a:off x="3887533" y="3911523"/>
            <a:ext cx="1649667" cy="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101" name="Shape 101"/>
          <p:cNvSpPr/>
          <p:nvPr/>
        </p:nvSpPr>
        <p:spPr>
          <a:xfrm>
            <a:off x="3886925" y="3924279"/>
            <a:ext cx="1641292" cy="164204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102" name="Shape 102"/>
          <p:cNvSpPr/>
          <p:nvPr/>
        </p:nvSpPr>
        <p:spPr>
          <a:xfrm>
            <a:off x="3894264" y="7140288"/>
            <a:ext cx="1645460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597</Words>
  <Application>Microsoft Office PowerPoint</Application>
  <PresentationFormat>Custom</PresentationFormat>
  <Paragraphs>260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Gill Sans</vt:lpstr>
      <vt:lpstr>Helvetica</vt:lpstr>
      <vt:lpstr>Inconsolata</vt:lpstr>
      <vt:lpstr>Lucida Grande</vt:lpstr>
      <vt:lpstr>Myriad Pro</vt:lpstr>
      <vt:lpstr>White</vt:lpstr>
      <vt:lpstr>PowerPoint Presentation</vt:lpstr>
      <vt:lpstr>Sécurité</vt:lpstr>
      <vt:lpstr>Vocabulaire</vt:lpstr>
      <vt:lpstr>Vocabulaire</vt:lpstr>
      <vt:lpstr>Contrôle d’accès</vt:lpstr>
      <vt:lpstr>Métaphore</vt:lpstr>
      <vt:lpstr>Sécurité sur  la plateforme JEE</vt:lpstr>
      <vt:lpstr>Vocabulaire</vt:lpstr>
      <vt:lpstr>Vocabulaire</vt:lpstr>
      <vt:lpstr>JAAS</vt:lpstr>
      <vt:lpstr>JAAS</vt:lpstr>
      <vt:lpstr>JAAS: Authentification</vt:lpstr>
      <vt:lpstr>Séquence d’authentification correcte</vt:lpstr>
      <vt:lpstr>Séquence d’authentification échouée</vt:lpstr>
      <vt:lpstr>Contrôle d’accès</vt:lpstr>
      <vt:lpstr>Contrôle d’accès</vt:lpstr>
      <vt:lpstr>Contrôle d’accès</vt:lpstr>
      <vt:lpstr>Contrôle d’accès</vt:lpstr>
      <vt:lpstr>Exemples d’attaques (liste pas du tout exhaustive)</vt:lpstr>
      <vt:lpstr>Cachez cette session que je ne saurais voir</vt:lpstr>
      <vt:lpstr>“*ç”)R*ç”*ç=”(&amp;=7)ç</vt:lpstr>
      <vt:lpstr>Injection de code</vt:lpstr>
      <vt:lpstr>Injection de code XSS</vt:lpstr>
      <vt:lpstr>Tips and check list</vt:lpstr>
      <vt:lpstr>Pour vivre heureux, vivons cachés</vt:lpstr>
      <vt:lpstr>Toujours valider du coté serveur </vt:lpstr>
      <vt:lpstr>“*ç”)R*ç”*ç=”(&amp;=7)ç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5</cp:revision>
  <dcterms:modified xsi:type="dcterms:W3CDTF">2018-04-20T06:29:17Z</dcterms:modified>
</cp:coreProperties>
</file>