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7289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.google.com/p/jee6-dem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pache-maven.pdf" TargetMode="External"/><Relationship Id="rId2" Type="http://schemas.openxmlformats.org/officeDocument/2006/relationships/hyperlink" Target="http://maven-guide-fr.erwan-alliaume.com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lpina.unige.ch/jenki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solas.developpez.com/articles/hudson/" TargetMode="External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akaleo.com/download-jenkins-the-definitive-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51" name="Shape 51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creen shot 2012-02-18 at 7.4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540000"/>
            <a:ext cx="6413500" cy="65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6591300" y="25527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description du projet</a:t>
            </a:r>
          </a:p>
        </p:txBody>
      </p:sp>
      <p:sp>
        <p:nvSpPr>
          <p:cNvPr id="84" name="Shape 84"/>
          <p:cNvSpPr/>
          <p:nvPr/>
        </p:nvSpPr>
        <p:spPr>
          <a:xfrm>
            <a:off x="6667500" y="3225800"/>
            <a:ext cx="5829300" cy="299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4036"/>
                </a:lnTo>
                <a:cubicBezTo>
                  <a:pt x="1888" y="4094"/>
                  <a:pt x="1882" y="4150"/>
                  <a:pt x="1882" y="4210"/>
                </a:cubicBezTo>
                <a:lnTo>
                  <a:pt x="1882" y="19769"/>
                </a:lnTo>
                <a:cubicBezTo>
                  <a:pt x="1882" y="20780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20780"/>
                  <a:pt x="21600" y="19769"/>
                </a:cubicBezTo>
                <a:lnTo>
                  <a:pt x="21600" y="4210"/>
                </a:lnTo>
                <a:cubicBezTo>
                  <a:pt x="21600" y="3199"/>
                  <a:pt x="21179" y="2380"/>
                  <a:pt x="20659" y="2380"/>
                </a:cubicBezTo>
                <a:lnTo>
                  <a:pt x="2824" y="2380"/>
                </a:lnTo>
                <a:cubicBezTo>
                  <a:pt x="2707" y="2380"/>
                  <a:pt x="2597" y="2425"/>
                  <a:pt x="2494" y="2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Sources du projet</a:t>
            </a:r>
          </a:p>
        </p:txBody>
      </p:sp>
      <p:sp>
        <p:nvSpPr>
          <p:cNvPr id="85" name="Shape 85"/>
          <p:cNvSpPr/>
          <p:nvPr/>
        </p:nvSpPr>
        <p:spPr>
          <a:xfrm>
            <a:off x="6807200" y="6350000"/>
            <a:ext cx="5689600" cy="100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8519"/>
                </a:lnTo>
                <a:lnTo>
                  <a:pt x="1398" y="16132"/>
                </a:lnTo>
                <a:cubicBezTo>
                  <a:pt x="1398" y="19152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19152"/>
                  <a:pt x="21600" y="16132"/>
                </a:cubicBezTo>
                <a:lnTo>
                  <a:pt x="21600" y="8476"/>
                </a:lnTo>
                <a:cubicBezTo>
                  <a:pt x="21600" y="5456"/>
                  <a:pt x="21168" y="3008"/>
                  <a:pt x="20636" y="3008"/>
                </a:cubicBezTo>
                <a:lnTo>
                  <a:pt x="2362" y="3008"/>
                </a:lnTo>
                <a:cubicBezTo>
                  <a:pt x="2218" y="3008"/>
                  <a:pt x="2083" y="3199"/>
                  <a:pt x="1960" y="352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Résultat de compilation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de projet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 advAuto="0"/>
      <p:bldP spid="84" grpId="2" animBg="1" advAuto="0"/>
      <p:bldP spid="85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565900" y="25146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projet</a:t>
            </a:r>
          </a:p>
        </p:txBody>
      </p:sp>
      <p:sp>
        <p:nvSpPr>
          <p:cNvPr id="90" name="Shape 90"/>
          <p:cNvSpPr/>
          <p:nvPr/>
        </p:nvSpPr>
        <p:spPr>
          <a:xfrm>
            <a:off x="6718300" y="3556000"/>
            <a:ext cx="5829300" cy="125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9620"/>
                </a:lnTo>
                <a:cubicBezTo>
                  <a:pt x="1888" y="9759"/>
                  <a:pt x="1882" y="9894"/>
                  <a:pt x="1882" y="10036"/>
                </a:cubicBezTo>
                <a:lnTo>
                  <a:pt x="1882" y="17236"/>
                </a:lnTo>
                <a:cubicBezTo>
                  <a:pt x="1882" y="19646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19646"/>
                  <a:pt x="21600" y="17236"/>
                </a:cubicBezTo>
                <a:lnTo>
                  <a:pt x="21600" y="10036"/>
                </a:lnTo>
                <a:cubicBezTo>
                  <a:pt x="21600" y="7626"/>
                  <a:pt x="21179" y="5673"/>
                  <a:pt x="20659" y="5673"/>
                </a:cubicBezTo>
                <a:lnTo>
                  <a:pt x="2824" y="5673"/>
                </a:lnTo>
                <a:cubicBezTo>
                  <a:pt x="2707" y="5673"/>
                  <a:pt x="2597" y="5780"/>
                  <a:pt x="2494" y="5959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Meta-information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0" y="4991100"/>
            <a:ext cx="5689600" cy="306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2792"/>
                </a:lnTo>
                <a:lnTo>
                  <a:pt x="1398" y="19807"/>
                </a:lnTo>
                <a:cubicBezTo>
                  <a:pt x="1398" y="20797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20797"/>
                  <a:pt x="21600" y="19807"/>
                </a:cubicBezTo>
                <a:lnTo>
                  <a:pt x="21600" y="2778"/>
                </a:lnTo>
                <a:cubicBezTo>
                  <a:pt x="21600" y="1788"/>
                  <a:pt x="21168" y="986"/>
                  <a:pt x="20636" y="986"/>
                </a:cubicBezTo>
                <a:lnTo>
                  <a:pt x="2362" y="986"/>
                </a:lnTo>
                <a:cubicBezTo>
                  <a:pt x="2218" y="986"/>
                  <a:pt x="2083" y="1048"/>
                  <a:pt x="1960" y="115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Information de dépendances permettant la résolution transitive</a:t>
            </a:r>
          </a:p>
        </p:txBody>
      </p:sp>
      <p:pic>
        <p:nvPicPr>
          <p:cNvPr id="92" name="Screen shot 2012-02-18 at 7.4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501900"/>
            <a:ext cx="6057900" cy="49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Artifact résultat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  <p:bldP spid="90" grpId="2" animBg="1" advAuto="0"/>
      <p:bldP spid="9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558800" y="1222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Installation de maven</a:t>
            </a:r>
          </a:p>
        </p:txBody>
      </p:sp>
      <p:sp>
        <p:nvSpPr>
          <p:cNvPr id="98" name="Shape 98"/>
          <p:cNvSpPr/>
          <p:nvPr/>
        </p:nvSpPr>
        <p:spPr>
          <a:xfrm>
            <a:off x="428978" y="25400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Téléchargez maven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Décompressez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Ajoutez $MAVEN_HOME/bin au PATH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Utilisez la commande “mvn -version”</a:t>
            </a:r>
          </a:p>
        </p:txBody>
      </p:sp>
      <p:pic>
        <p:nvPicPr>
          <p:cNvPr id="9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0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241300" y="4400550"/>
            <a:ext cx="126111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mvn archetype:generate -DgroupId=com.mycompany.app -DartifactId=my-webapp -DarchetypeArtifactId=maven-archetype-webapp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794000" y="765386"/>
            <a:ext cx="7061200" cy="1905001"/>
          </a:xfrm>
          <a:prstGeom prst="rect">
            <a:avLst/>
          </a:prstGeom>
        </p:spPr>
        <p:txBody>
          <a:bodyPr/>
          <a:lstStyle/>
          <a:p>
            <a:r>
              <a:t>Creation et inspection d’un projet maven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52400" y="63500"/>
            <a:ext cx="12700000" cy="1346200"/>
          </a:xfrm>
          <a:prstGeom prst="rect">
            <a:avLst/>
          </a:prstGeom>
        </p:spPr>
        <p:txBody>
          <a:bodyPr/>
          <a:lstStyle/>
          <a:p>
            <a:r>
              <a:t>Cycle de vie par défaut (7 phases principales)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3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Validate</a:t>
            </a:r>
          </a:p>
        </p:txBody>
      </p:sp>
      <p:sp>
        <p:nvSpPr>
          <p:cNvPr id="109" name="Shape 109"/>
          <p:cNvSpPr/>
          <p:nvPr/>
        </p:nvSpPr>
        <p:spPr>
          <a:xfrm>
            <a:off x="10033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Compile</a:t>
            </a:r>
          </a:p>
        </p:txBody>
      </p:sp>
      <p:sp>
        <p:nvSpPr>
          <p:cNvPr id="110" name="Shape 110"/>
          <p:cNvSpPr/>
          <p:nvPr/>
        </p:nvSpPr>
        <p:spPr>
          <a:xfrm>
            <a:off x="10033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111" name="Shape 111"/>
          <p:cNvSpPr/>
          <p:nvPr/>
        </p:nvSpPr>
        <p:spPr>
          <a:xfrm>
            <a:off x="80010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Integration-test</a:t>
            </a:r>
          </a:p>
        </p:txBody>
      </p:sp>
      <p:sp>
        <p:nvSpPr>
          <p:cNvPr id="112" name="Shape 112"/>
          <p:cNvSpPr/>
          <p:nvPr/>
        </p:nvSpPr>
        <p:spPr>
          <a:xfrm>
            <a:off x="80010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verify</a:t>
            </a:r>
          </a:p>
        </p:txBody>
      </p:sp>
      <p:sp>
        <p:nvSpPr>
          <p:cNvPr id="113" name="Shape 113"/>
          <p:cNvSpPr/>
          <p:nvPr/>
        </p:nvSpPr>
        <p:spPr>
          <a:xfrm>
            <a:off x="80010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install</a:t>
            </a:r>
          </a:p>
        </p:txBody>
      </p:sp>
      <p:sp>
        <p:nvSpPr>
          <p:cNvPr id="114" name="Shape 114"/>
          <p:cNvSpPr/>
          <p:nvPr/>
        </p:nvSpPr>
        <p:spPr>
          <a:xfrm>
            <a:off x="80010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deploy</a:t>
            </a:r>
          </a:p>
        </p:txBody>
      </p:sp>
      <p:sp>
        <p:nvSpPr>
          <p:cNvPr id="115" name="Shape 115"/>
          <p:cNvSpPr/>
          <p:nvPr/>
        </p:nvSpPr>
        <p:spPr>
          <a:xfrm>
            <a:off x="10033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package</a:t>
            </a:r>
          </a:p>
        </p:txBody>
      </p:sp>
      <p:sp>
        <p:nvSpPr>
          <p:cNvPr id="116" name="Shape 116"/>
          <p:cNvSpPr/>
          <p:nvPr/>
        </p:nvSpPr>
        <p:spPr>
          <a:xfrm rot="8100000" flipH="1">
            <a:off x="3520620" y="4353379"/>
            <a:ext cx="5207001" cy="533401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22860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5400000">
            <a:off x="22860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22860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93345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93345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93345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85800" y="7696200"/>
            <a:ext cx="108204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“mvn deploy” execute toutes les phases jusqu’à deploy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54100" y="4876800"/>
            <a:ext cx="108839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compile” et constatez la compilation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test” et vérifiez le résultat des tests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deploy” et trouvez le package résultat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082800" y="1882986"/>
            <a:ext cx="8483600" cy="1320801"/>
          </a:xfrm>
          <a:prstGeom prst="rect">
            <a:avLst/>
          </a:prstGeom>
        </p:spPr>
        <p:txBody>
          <a:bodyPr/>
          <a:lstStyle/>
          <a:p>
            <a:r>
              <a:t>Compiler et tester un projet</a:t>
            </a:r>
          </a:p>
        </p:txBody>
      </p:sp>
      <p:pic>
        <p:nvPicPr>
          <p:cNvPr id="12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Cycle de vie par défaut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28978" y="32258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7 phases principales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21 phases en tout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Chaque phase est associée a un ou plusieurs buts (goals) provenants de différents plugins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Un plugin fournit un service/but (goal)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compiler:compile, compiler:testCompile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jar:jar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surefire:test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37" name="Shape 137"/>
          <p:cNvSpPr/>
          <p:nvPr/>
        </p:nvSpPr>
        <p:spPr>
          <a:xfrm>
            <a:off x="1714500" y="5397500"/>
            <a:ext cx="7581900" cy="341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1" y="8933"/>
                </a:lnTo>
                <a:cubicBezTo>
                  <a:pt x="1935" y="9158"/>
                  <a:pt x="1918" y="9396"/>
                  <a:pt x="1918" y="9649"/>
                </a:cubicBezTo>
                <a:lnTo>
                  <a:pt x="1918" y="19407"/>
                </a:lnTo>
                <a:cubicBezTo>
                  <a:pt x="1918" y="20618"/>
                  <a:pt x="2242" y="21600"/>
                  <a:pt x="2641" y="21600"/>
                </a:cubicBezTo>
                <a:lnTo>
                  <a:pt x="20876" y="21600"/>
                </a:lnTo>
                <a:cubicBezTo>
                  <a:pt x="21276" y="21600"/>
                  <a:pt x="21600" y="20618"/>
                  <a:pt x="21600" y="19407"/>
                </a:cubicBezTo>
                <a:lnTo>
                  <a:pt x="21600" y="9649"/>
                </a:lnTo>
                <a:cubicBezTo>
                  <a:pt x="21600" y="8438"/>
                  <a:pt x="21276" y="7456"/>
                  <a:pt x="20876" y="7456"/>
                </a:cubicBezTo>
                <a:lnTo>
                  <a:pt x="2641" y="7456"/>
                </a:lnTo>
                <a:cubicBezTo>
                  <a:pt x="2604" y="7456"/>
                  <a:pt x="2569" y="7474"/>
                  <a:pt x="2534" y="7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Changement</a:t>
            </a:r>
            <a:r>
              <a:rPr dirty="0"/>
              <a:t> </a:t>
            </a:r>
            <a:r>
              <a:rPr dirty="0" err="1"/>
              <a:t>majeur</a:t>
            </a:r>
            <a:r>
              <a:rPr dirty="0"/>
              <a:t>. </a:t>
            </a:r>
            <a:endParaRPr lang="en-US" dirty="0" smtClean="0"/>
          </a:p>
          <a:p>
            <a:r>
              <a:rPr dirty="0" smtClean="0"/>
              <a:t>Pas </a:t>
            </a:r>
            <a:r>
              <a:rPr dirty="0"/>
              <a:t>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2" name="Shape 142"/>
          <p:cNvSpPr/>
          <p:nvPr/>
        </p:nvSpPr>
        <p:spPr>
          <a:xfrm>
            <a:off x="2387600" y="5283199"/>
            <a:ext cx="6908800" cy="3488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03" y="0"/>
                </a:moveTo>
                <a:lnTo>
                  <a:pt x="1906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2700" y="9397"/>
                </a:lnTo>
                <a:lnTo>
                  <a:pt x="230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r>
              <a:rPr dirty="0" err="1" smtClean="0"/>
              <a:t>Nouvelles</a:t>
            </a:r>
            <a:r>
              <a:rPr dirty="0" smtClean="0"/>
              <a:t> </a:t>
            </a:r>
            <a:r>
              <a:rPr dirty="0" err="1"/>
              <a:t>fonctionnalités</a:t>
            </a:r>
            <a:r>
              <a:rPr dirty="0"/>
              <a:t>. </a:t>
            </a:r>
            <a:r>
              <a:rPr dirty="0" err="1"/>
              <a:t>Garantie</a:t>
            </a:r>
            <a:r>
              <a:rPr dirty="0"/>
              <a:t> 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7" name="Shape 147"/>
          <p:cNvSpPr/>
          <p:nvPr/>
        </p:nvSpPr>
        <p:spPr>
          <a:xfrm>
            <a:off x="2387600" y="5283200"/>
            <a:ext cx="6908800" cy="2247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0" y="0"/>
                </a:moveTo>
                <a:lnTo>
                  <a:pt x="9053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9847" y="9397"/>
                </a:lnTo>
                <a:lnTo>
                  <a:pt x="945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r>
              <a:rPr dirty="0" smtClean="0"/>
              <a:t>Bug </a:t>
            </a:r>
            <a:r>
              <a:rPr dirty="0"/>
              <a:t>Fixes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Compilation et gestion de dépendances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52" name="Shape 152"/>
          <p:cNvSpPr/>
          <p:nvPr/>
        </p:nvSpPr>
        <p:spPr>
          <a:xfrm>
            <a:off x="1446389" y="5118100"/>
            <a:ext cx="11343922" cy="391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49" y="0"/>
                </a:moveTo>
                <a:lnTo>
                  <a:pt x="14450" y="3016"/>
                </a:lnTo>
                <a:lnTo>
                  <a:pt x="598" y="3016"/>
                </a:lnTo>
                <a:cubicBezTo>
                  <a:pt x="268" y="3016"/>
                  <a:pt x="0" y="3644"/>
                  <a:pt x="0" y="4418"/>
                </a:cubicBezTo>
                <a:lnTo>
                  <a:pt x="0" y="20197"/>
                </a:lnTo>
                <a:cubicBezTo>
                  <a:pt x="0" y="20972"/>
                  <a:pt x="268" y="21600"/>
                  <a:pt x="598" y="21600"/>
                </a:cubicBezTo>
                <a:lnTo>
                  <a:pt x="21002" y="21600"/>
                </a:lnTo>
                <a:cubicBezTo>
                  <a:pt x="21332" y="21600"/>
                  <a:pt x="21600" y="20972"/>
                  <a:pt x="21600" y="20197"/>
                </a:cubicBezTo>
                <a:lnTo>
                  <a:pt x="21600" y="4418"/>
                </a:lnTo>
                <a:cubicBezTo>
                  <a:pt x="21600" y="3644"/>
                  <a:pt x="21332" y="3016"/>
                  <a:pt x="21002" y="3016"/>
                </a:cubicBezTo>
                <a:lnTo>
                  <a:pt x="15048" y="3016"/>
                </a:lnTo>
                <a:lnTo>
                  <a:pt x="14749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SNAPSHOT</a:t>
            </a:r>
            <a:r>
              <a:rPr dirty="0"/>
              <a:t>: Evolution (</a:t>
            </a:r>
            <a:r>
              <a:rPr dirty="0" err="1"/>
              <a:t>dernière</a:t>
            </a:r>
            <a:r>
              <a:rPr dirty="0"/>
              <a:t> sources)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alpha: instable et </a:t>
            </a:r>
            <a:r>
              <a:rPr dirty="0" err="1"/>
              <a:t>incomplète</a:t>
            </a:r>
            <a:endParaRPr dirty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beta: instable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/>
              <a:t>rc</a:t>
            </a:r>
            <a:r>
              <a:rPr dirty="0"/>
              <a:t>: release candidate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m: milestones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Spécification de versions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aphicFrame>
        <p:nvGraphicFramePr>
          <p:cNvPr id="156" name="Table 156"/>
          <p:cNvGraphicFramePr/>
          <p:nvPr/>
        </p:nvGraphicFramePr>
        <p:xfrm>
          <a:off x="850899" y="4525962"/>
          <a:ext cx="11290300" cy="3980499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645150"/>
                <a:gridCol w="5645150"/>
              </a:tblGrid>
              <a:tr h="529934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Domaine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Signification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(,1.0]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≤1.0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[1.2,1.3]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1.2 ≤ ... ≤ 1.3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[1.5 , 2.0)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1.2 ≤ ... &lt; 2.0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[1.5,)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≥1.5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(,1.1),(1.1,)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≠ 1.1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SNAPSHOT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Version la plus récente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1087253" y="2330450"/>
            <a:ext cx="3055554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( ) : exclusive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[ ] : inclusive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,  : choix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422400" y="2518853"/>
            <a:ext cx="13004800" cy="522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lvl="1" indent="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2" indent="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Gestion des dépendances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7213600" y="2959100"/>
            <a:ext cx="5245100" cy="133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1" y="0"/>
                </a:moveTo>
                <a:cubicBezTo>
                  <a:pt x="5594" y="0"/>
                  <a:pt x="5125" y="1842"/>
                  <a:pt x="5125" y="4114"/>
                </a:cubicBezTo>
                <a:lnTo>
                  <a:pt x="5125" y="9521"/>
                </a:lnTo>
                <a:lnTo>
                  <a:pt x="0" y="21600"/>
                </a:lnTo>
                <a:lnTo>
                  <a:pt x="5596" y="13307"/>
                </a:lnTo>
                <a:cubicBezTo>
                  <a:pt x="5761" y="13736"/>
                  <a:pt x="5959" y="13989"/>
                  <a:pt x="6171" y="13989"/>
                </a:cubicBezTo>
                <a:lnTo>
                  <a:pt x="20554" y="13989"/>
                </a:lnTo>
                <a:cubicBezTo>
                  <a:pt x="21132" y="13989"/>
                  <a:pt x="21600" y="12147"/>
                  <a:pt x="21600" y="9874"/>
                </a:cubicBezTo>
                <a:lnTo>
                  <a:pt x="21600" y="4114"/>
                </a:lnTo>
                <a:cubicBezTo>
                  <a:pt x="21600" y="1842"/>
                  <a:pt x="21132" y="0"/>
                  <a:pt x="20554" y="0"/>
                </a:cubicBezTo>
                <a:lnTo>
                  <a:pt x="6171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Groupe</a:t>
            </a:r>
            <a:r>
              <a:rPr dirty="0" smtClean="0"/>
              <a:t> </a:t>
            </a:r>
            <a:r>
              <a:rPr dirty="0" err="1"/>
              <a:t>d’artefacts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7543800" y="4089400"/>
            <a:ext cx="49022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48" y="0"/>
                </a:moveTo>
                <a:cubicBezTo>
                  <a:pt x="4530" y="0"/>
                  <a:pt x="4029" y="2844"/>
                  <a:pt x="4029" y="6353"/>
                </a:cubicBezTo>
                <a:lnTo>
                  <a:pt x="4029" y="9212"/>
                </a:lnTo>
                <a:lnTo>
                  <a:pt x="0" y="12388"/>
                </a:lnTo>
                <a:lnTo>
                  <a:pt x="4034" y="15575"/>
                </a:lnTo>
                <a:cubicBezTo>
                  <a:pt x="4065" y="18928"/>
                  <a:pt x="4550" y="21600"/>
                  <a:pt x="5148" y="21600"/>
                </a:cubicBezTo>
                <a:lnTo>
                  <a:pt x="20481" y="21600"/>
                </a:lnTo>
                <a:cubicBezTo>
                  <a:pt x="2109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099" y="0"/>
                  <a:pt x="20481" y="0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Identifiant</a:t>
            </a:r>
            <a:r>
              <a:rPr dirty="0" smtClean="0"/>
              <a:t> </a:t>
            </a:r>
            <a:r>
              <a:rPr dirty="0" err="1" smtClean="0"/>
              <a:t>d’artefacts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7569200" y="5105400"/>
            <a:ext cx="4889500" cy="87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983" y="8423"/>
                </a:lnTo>
                <a:lnTo>
                  <a:pt x="3983" y="15339"/>
                </a:lnTo>
                <a:cubicBezTo>
                  <a:pt x="3983" y="18797"/>
                  <a:pt x="4486" y="21600"/>
                  <a:pt x="5105" y="21600"/>
                </a:cubicBezTo>
                <a:lnTo>
                  <a:pt x="20478" y="21600"/>
                </a:lnTo>
                <a:cubicBezTo>
                  <a:pt x="21098" y="21600"/>
                  <a:pt x="21600" y="18797"/>
                  <a:pt x="21600" y="15339"/>
                </a:cubicBezTo>
                <a:lnTo>
                  <a:pt x="21600" y="6574"/>
                </a:lnTo>
                <a:cubicBezTo>
                  <a:pt x="21600" y="3116"/>
                  <a:pt x="21098" y="313"/>
                  <a:pt x="20478" y="313"/>
                </a:cubicBezTo>
                <a:lnTo>
                  <a:pt x="5105" y="313"/>
                </a:lnTo>
                <a:cubicBezTo>
                  <a:pt x="4791" y="313"/>
                  <a:pt x="4506" y="1036"/>
                  <a:pt x="4302" y="22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Version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7416800" y="5524500"/>
            <a:ext cx="50292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478" y="5917"/>
                </a:lnTo>
                <a:cubicBezTo>
                  <a:pt x="4477" y="5948"/>
                  <a:pt x="4473" y="5978"/>
                  <a:pt x="4473" y="6010"/>
                </a:cubicBezTo>
                <a:lnTo>
                  <a:pt x="4473" y="19858"/>
                </a:lnTo>
                <a:cubicBezTo>
                  <a:pt x="4473" y="20820"/>
                  <a:pt x="4961" y="21600"/>
                  <a:pt x="5564" y="21600"/>
                </a:cubicBezTo>
                <a:lnTo>
                  <a:pt x="20509" y="21600"/>
                </a:lnTo>
                <a:cubicBezTo>
                  <a:pt x="21112" y="21600"/>
                  <a:pt x="21600" y="20820"/>
                  <a:pt x="21600" y="19858"/>
                </a:cubicBezTo>
                <a:lnTo>
                  <a:pt x="21600" y="6010"/>
                </a:lnTo>
                <a:cubicBezTo>
                  <a:pt x="21600" y="5048"/>
                  <a:pt x="21112" y="4268"/>
                  <a:pt x="20509" y="4268"/>
                </a:cubicBezTo>
                <a:lnTo>
                  <a:pt x="5564" y="4268"/>
                </a:lnTo>
                <a:cubicBezTo>
                  <a:pt x="5399" y="4268"/>
                  <a:pt x="5245" y="4330"/>
                  <a:pt x="5105" y="443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/>
          </a:p>
          <a:p>
            <a:pPr marL="57799" marR="57799" lvl="3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 smtClean="0"/>
              <a:t>Visibilité</a:t>
            </a:r>
            <a:r>
              <a:rPr dirty="0"/>
              <a:t>: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lang="en-US" dirty="0" smtClean="0"/>
              <a:t>C</a:t>
            </a:r>
            <a:r>
              <a:rPr dirty="0" smtClean="0"/>
              <a:t>ompile</a:t>
            </a:r>
            <a:endParaRPr lang="en-US" dirty="0" smtClean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test</a:t>
            </a:r>
            <a:endParaRPr dirty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provided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runtime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4" grpId="3" animBg="1" advAuto="0"/>
      <p:bldP spid="165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Visibilité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compile</a:t>
            </a:r>
          </a:p>
          <a:p>
            <a:pPr lvl="1"/>
            <a:r>
              <a:rPr sz="2800" dirty="0"/>
              <a:t>transitive</a:t>
            </a:r>
          </a:p>
          <a:p>
            <a:pPr lvl="1"/>
            <a:r>
              <a:rPr sz="2800" dirty="0" err="1"/>
              <a:t>disponible</a:t>
            </a:r>
            <a:r>
              <a:rPr sz="2800" dirty="0"/>
              <a:t> pour </a:t>
            </a:r>
            <a:r>
              <a:rPr sz="2800" dirty="0" err="1"/>
              <a:t>tous</a:t>
            </a:r>
            <a:r>
              <a:rPr sz="2800" dirty="0"/>
              <a:t> les </a:t>
            </a:r>
            <a:r>
              <a:rPr sz="2800" dirty="0" err="1"/>
              <a:t>classpaths</a:t>
            </a:r>
            <a:endParaRPr sz="2800" dirty="0"/>
          </a:p>
          <a:p>
            <a:r>
              <a:rPr sz="2800" dirty="0"/>
              <a:t>test</a:t>
            </a:r>
          </a:p>
          <a:p>
            <a:pPr lvl="1"/>
            <a:r>
              <a:rPr sz="2800" dirty="0" err="1"/>
              <a:t>classpaths</a:t>
            </a:r>
            <a:r>
              <a:rPr sz="2800" dirty="0"/>
              <a:t> de compilation de tests et </a:t>
            </a:r>
            <a:r>
              <a:rPr sz="2800" dirty="0" err="1"/>
              <a:t>d’execution</a:t>
            </a:r>
            <a:r>
              <a:rPr sz="2800" dirty="0"/>
              <a:t> de test</a:t>
            </a:r>
          </a:p>
          <a:p>
            <a:r>
              <a:rPr sz="2800" dirty="0"/>
              <a:t>runtime</a:t>
            </a:r>
          </a:p>
          <a:p>
            <a:pPr lvl="1"/>
            <a:r>
              <a:rPr sz="2800" dirty="0" err="1"/>
              <a:t>classpath</a:t>
            </a:r>
            <a:r>
              <a:rPr sz="2800" dirty="0"/>
              <a:t> </a:t>
            </a:r>
            <a:r>
              <a:rPr sz="2800" dirty="0" err="1"/>
              <a:t>d’execution</a:t>
            </a:r>
            <a:r>
              <a:rPr sz="2800" dirty="0"/>
              <a:t> standard et test</a:t>
            </a:r>
          </a:p>
          <a:p>
            <a:r>
              <a:rPr sz="2800" dirty="0"/>
              <a:t>provided</a:t>
            </a:r>
          </a:p>
          <a:p>
            <a:pPr lvl="1"/>
            <a:r>
              <a:rPr sz="2800" dirty="0"/>
              <a:t>compilation et test </a:t>
            </a:r>
            <a:r>
              <a:rPr sz="2800" dirty="0" err="1"/>
              <a:t>mais</a:t>
            </a:r>
            <a:r>
              <a:rPr sz="2800" dirty="0"/>
              <a:t> le jar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fournit</a:t>
            </a:r>
            <a:r>
              <a:rPr sz="2800" dirty="0"/>
              <a:t> par le </a:t>
            </a:r>
            <a:r>
              <a:rPr sz="2800" dirty="0" err="1"/>
              <a:t>conteneur</a:t>
            </a:r>
            <a:endParaRPr sz="2800" dirty="0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54100" y="4876800"/>
            <a:ext cx="108839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Ajoutez au projet de Demo un dépendances vers log4J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2933700" y="943186"/>
            <a:ext cx="9283700" cy="1866901"/>
          </a:xfrm>
          <a:prstGeom prst="rect">
            <a:avLst/>
          </a:prstGeom>
        </p:spPr>
        <p:txBody>
          <a:bodyPr/>
          <a:lstStyle/>
          <a:p>
            <a:r>
              <a:t>Rajouter une nouvelle dépendance</a:t>
            </a:r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5715000"/>
          </a:xfrm>
          <a:prstGeom prst="rect">
            <a:avLst/>
          </a:prstGeom>
        </p:spPr>
        <p:txBody>
          <a:bodyPr/>
          <a:lstStyle/>
          <a:p>
            <a:r>
              <a:t>Maven permet de modulariser un projet et réutiliser les configurations communes</a:t>
            </a:r>
          </a:p>
          <a:p>
            <a:r>
              <a:t>Super POM qui contient la liste des modules</a:t>
            </a:r>
          </a:p>
          <a:p>
            <a:r>
              <a:t>Chaque module à une référence vers le Super POM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projet parent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87400" y="2193943"/>
            <a:ext cx="913130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project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...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4.0.0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0.0.1-SNAPSHOT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u="sng" dirty="0" err="1">
                <a:solidFill>
                  <a:srgbClr val="000000"/>
                </a:solidFill>
              </a:rPr>
              <a:t>pom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PresentationLayer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ServiceLayer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build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/>
              <a:t>org.apache.maven.plugins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lvl="4" indent="9144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...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&lt;/project&gt;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6870700" y="1841500"/>
            <a:ext cx="5727700" cy="222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83" y="0"/>
                </a:moveTo>
                <a:cubicBezTo>
                  <a:pt x="3840" y="0"/>
                  <a:pt x="3319" y="1307"/>
                  <a:pt x="3319" y="2919"/>
                </a:cubicBezTo>
                <a:lnTo>
                  <a:pt x="3319" y="14157"/>
                </a:lnTo>
                <a:cubicBezTo>
                  <a:pt x="3319" y="14191"/>
                  <a:pt x="3322" y="14223"/>
                  <a:pt x="3322" y="14257"/>
                </a:cubicBezTo>
                <a:lnTo>
                  <a:pt x="0" y="21600"/>
                </a:lnTo>
                <a:lnTo>
                  <a:pt x="3992" y="16797"/>
                </a:lnTo>
                <a:cubicBezTo>
                  <a:pt x="4141" y="16973"/>
                  <a:pt x="4307" y="17076"/>
                  <a:pt x="4483" y="17076"/>
                </a:cubicBezTo>
                <a:lnTo>
                  <a:pt x="20436" y="17076"/>
                </a:lnTo>
                <a:cubicBezTo>
                  <a:pt x="21079" y="17076"/>
                  <a:pt x="21600" y="15769"/>
                  <a:pt x="21600" y="14157"/>
                </a:cubicBezTo>
                <a:lnTo>
                  <a:pt x="21600" y="2919"/>
                </a:lnTo>
                <a:cubicBezTo>
                  <a:pt x="21600" y="1307"/>
                  <a:pt x="21079" y="0"/>
                  <a:pt x="20436" y="0"/>
                </a:cubicBezTo>
                <a:lnTo>
                  <a:pt x="448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Packaging</a:t>
            </a:r>
            <a:r>
              <a:rPr sz="2800" dirty="0" smtClean="0"/>
              <a:t>:</a:t>
            </a:r>
            <a:endParaRPr lang="en-US" sz="2800" dirty="0" smtClean="0"/>
          </a:p>
          <a:p>
            <a:r>
              <a:rPr sz="2800" dirty="0" err="1" smtClean="0"/>
              <a:t>pom</a:t>
            </a:r>
            <a:r>
              <a:rPr sz="2800" dirty="0" smtClean="0"/>
              <a:t> </a:t>
            </a:r>
            <a:r>
              <a:rPr sz="2800" dirty="0" err="1"/>
              <a:t>indique</a:t>
            </a:r>
            <a:r>
              <a:rPr sz="2800" dirty="0"/>
              <a:t> </a:t>
            </a:r>
            <a:r>
              <a:rPr sz="2800" dirty="0" err="1"/>
              <a:t>qu’il</a:t>
            </a:r>
            <a:r>
              <a:rPr sz="2800" dirty="0"/>
              <a:t> </a:t>
            </a:r>
            <a:endParaRPr lang="en-US" sz="2800" dirty="0" smtClean="0"/>
          </a:p>
          <a:p>
            <a:r>
              <a:rPr sz="2800" dirty="0" err="1" smtClean="0"/>
              <a:t>s’agit</a:t>
            </a:r>
            <a:r>
              <a:rPr sz="2800" dirty="0" smtClean="0"/>
              <a:t> </a:t>
            </a:r>
            <a:r>
              <a:rPr sz="2800" dirty="0"/>
              <a:t>d’un </a:t>
            </a:r>
            <a:r>
              <a:rPr sz="2800" dirty="0" err="1"/>
              <a:t>projet</a:t>
            </a:r>
            <a:r>
              <a:rPr sz="2800" dirty="0"/>
              <a:t> parent</a:t>
            </a:r>
          </a:p>
        </p:txBody>
      </p:sp>
      <p:sp>
        <p:nvSpPr>
          <p:cNvPr id="184" name="Shape 184"/>
          <p:cNvSpPr/>
          <p:nvPr/>
        </p:nvSpPr>
        <p:spPr>
          <a:xfrm>
            <a:off x="6896099" y="3987800"/>
            <a:ext cx="5696823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0" y="0"/>
                </a:moveTo>
                <a:cubicBezTo>
                  <a:pt x="3744" y="0"/>
                  <a:pt x="3220" y="1653"/>
                  <a:pt x="3220" y="3692"/>
                </a:cubicBezTo>
                <a:lnTo>
                  <a:pt x="3220" y="13662"/>
                </a:lnTo>
                <a:lnTo>
                  <a:pt x="0" y="15508"/>
                </a:lnTo>
                <a:lnTo>
                  <a:pt x="3220" y="17354"/>
                </a:lnTo>
                <a:lnTo>
                  <a:pt x="3220" y="17908"/>
                </a:lnTo>
                <a:cubicBezTo>
                  <a:pt x="3220" y="19947"/>
                  <a:pt x="3744" y="21600"/>
                  <a:pt x="4390" y="21600"/>
                </a:cubicBezTo>
                <a:lnTo>
                  <a:pt x="20429" y="21600"/>
                </a:lnTo>
                <a:cubicBezTo>
                  <a:pt x="21076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6" y="0"/>
                  <a:pt x="20429" y="0"/>
                </a:cubicBezTo>
                <a:lnTo>
                  <a:pt x="439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 err="1"/>
              <a:t>Liste</a:t>
            </a:r>
            <a:r>
              <a:rPr sz="2800" dirty="0"/>
              <a:t> des modules </a:t>
            </a:r>
            <a:endParaRPr lang="en-US" sz="2800" dirty="0" smtClean="0"/>
          </a:p>
          <a:p>
            <a:r>
              <a:rPr sz="2800" dirty="0" smtClean="0"/>
              <a:t>de </a:t>
            </a:r>
            <a:r>
              <a:rPr sz="2800" dirty="0" err="1"/>
              <a:t>ce</a:t>
            </a:r>
            <a:r>
              <a:rPr sz="2800" dirty="0"/>
              <a:t> </a:t>
            </a:r>
            <a:r>
              <a:rPr sz="2800" dirty="0" err="1"/>
              <a:t>projet</a:t>
            </a:r>
            <a:endParaRPr sz="2800" dirty="0"/>
          </a:p>
        </p:txBody>
      </p:sp>
      <p:sp>
        <p:nvSpPr>
          <p:cNvPr id="185" name="Shape 185"/>
          <p:cNvSpPr/>
          <p:nvPr/>
        </p:nvSpPr>
        <p:spPr>
          <a:xfrm>
            <a:off x="6984999" y="5880100"/>
            <a:ext cx="5635069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2" y="0"/>
                </a:moveTo>
                <a:cubicBezTo>
                  <a:pt x="3548" y="0"/>
                  <a:pt x="3018" y="1653"/>
                  <a:pt x="3018" y="3692"/>
                </a:cubicBezTo>
                <a:lnTo>
                  <a:pt x="3018" y="15138"/>
                </a:lnTo>
                <a:lnTo>
                  <a:pt x="0" y="16985"/>
                </a:lnTo>
                <a:lnTo>
                  <a:pt x="3062" y="18854"/>
                </a:lnTo>
                <a:cubicBezTo>
                  <a:pt x="3197" y="20431"/>
                  <a:pt x="3654" y="21600"/>
                  <a:pt x="4202" y="21600"/>
                </a:cubicBezTo>
                <a:lnTo>
                  <a:pt x="20416" y="21600"/>
                </a:lnTo>
                <a:cubicBezTo>
                  <a:pt x="21070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0" y="0"/>
                  <a:pt x="20416" y="0"/>
                </a:cubicBezTo>
                <a:lnTo>
                  <a:pt x="42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Configuration qui sera </a:t>
            </a:r>
            <a:endParaRPr lang="en-US" sz="2800" dirty="0" smtClean="0"/>
          </a:p>
          <a:p>
            <a:r>
              <a:rPr sz="2800" dirty="0" err="1" smtClean="0"/>
              <a:t>héritée</a:t>
            </a:r>
            <a:r>
              <a:rPr sz="2800" dirty="0" smtClean="0"/>
              <a:t> </a:t>
            </a:r>
            <a:r>
              <a:rPr sz="2800" dirty="0"/>
              <a:t>par les modules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184" grpId="2" animBg="1" advAuto="0"/>
      <p:bldP spid="185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module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35000" y="1952643"/>
            <a:ext cx="13004800" cy="738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...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../JEE6-Demo/pom.xml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jar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 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../../../ServiceLayer/target/site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weld-</a:t>
            </a:r>
            <a:r>
              <a:rPr u="sng">
                <a:solidFill>
                  <a:srgbClr val="000000"/>
                </a:solidFill>
              </a:rPr>
              <a:t>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1.1.5.Final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provided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90" name="Shape 190"/>
          <p:cNvSpPr/>
          <p:nvPr/>
        </p:nvSpPr>
        <p:spPr>
          <a:xfrm>
            <a:off x="8051800" y="1955800"/>
            <a:ext cx="46228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54" y="0"/>
                </a:moveTo>
                <a:cubicBezTo>
                  <a:pt x="3498" y="0"/>
                  <a:pt x="2967" y="1653"/>
                  <a:pt x="2967" y="3692"/>
                </a:cubicBezTo>
                <a:lnTo>
                  <a:pt x="2967" y="16206"/>
                </a:lnTo>
                <a:lnTo>
                  <a:pt x="0" y="18462"/>
                </a:lnTo>
                <a:lnTo>
                  <a:pt x="3175" y="19996"/>
                </a:lnTo>
                <a:cubicBezTo>
                  <a:pt x="3389" y="20965"/>
                  <a:pt x="3748" y="21600"/>
                  <a:pt x="4154" y="21600"/>
                </a:cubicBezTo>
                <a:lnTo>
                  <a:pt x="20413" y="21600"/>
                </a:lnTo>
                <a:cubicBezTo>
                  <a:pt x="21069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69" y="0"/>
                  <a:pt x="20413" y="0"/>
                </a:cubicBezTo>
                <a:lnTo>
                  <a:pt x="4154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Déclaration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parent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7937500" y="42545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module</a:t>
            </a:r>
          </a:p>
        </p:txBody>
      </p:sp>
      <p:sp>
        <p:nvSpPr>
          <p:cNvPr id="192" name="Shape 192"/>
          <p:cNvSpPr/>
          <p:nvPr/>
        </p:nvSpPr>
        <p:spPr>
          <a:xfrm>
            <a:off x="7937500" y="65532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Configuration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dirty="0" err="1" smtClean="0"/>
              <a:t>spécifique</a:t>
            </a:r>
            <a:r>
              <a:rPr dirty="0" smtClean="0"/>
              <a:t> </a:t>
            </a:r>
            <a:r>
              <a:rPr dirty="0"/>
              <a:t>du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  <p:bldP spid="191" grpId="2" build="p" bldLvl="5" animBg="1" advAuto="0"/>
      <p:bldP spid="192" grpId="3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Misc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44500" y="2768600"/>
            <a:ext cx="11976100" cy="5715000"/>
          </a:xfrm>
          <a:prstGeom prst="rect">
            <a:avLst/>
          </a:prstGeom>
        </p:spPr>
        <p:txBody>
          <a:bodyPr/>
          <a:lstStyle/>
          <a:p>
            <a:r>
              <a:t>Edition des rapports de tests et de qualité du code</a:t>
            </a:r>
          </a:p>
          <a:p>
            <a:r>
              <a:t>Création automatique d’un site internet sur le development du projet</a:t>
            </a:r>
          </a:p>
          <a:p>
            <a:r>
              <a:t>Intégration continue facilité</a:t>
            </a:r>
          </a:p>
          <a:p>
            <a:r>
              <a:t>Intégration avec la gestion des défauts (bugzilla)</a:t>
            </a:r>
          </a:p>
          <a:p>
            <a:r>
              <a:t>Tag automatique de version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54100" y="4762500"/>
            <a:ext cx="108839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Téléchargez la dernière version du projet de démonstration à </a:t>
            </a:r>
            <a:r>
              <a:rPr u="sng">
                <a:hlinkClick r:id="rId2"/>
              </a:rPr>
              <a:t>http://code.google.com/p/jee6-demo/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2959100" y="1476586"/>
            <a:ext cx="7480300" cy="1727201"/>
          </a:xfrm>
          <a:prstGeom prst="rect">
            <a:avLst/>
          </a:prstGeom>
        </p:spPr>
        <p:txBody>
          <a:bodyPr/>
          <a:lstStyle/>
          <a:p>
            <a:r>
              <a:t>Etude de l’architecture du projet de démonstration</a:t>
            </a:r>
          </a:p>
        </p:txBody>
      </p:sp>
      <p:pic>
        <p:nvPicPr>
          <p:cNvPr id="201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558800" y="1371600"/>
            <a:ext cx="12788900" cy="84963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Compilation en dehors de l’IDE</a:t>
            </a:r>
          </a:p>
          <a:p>
            <a:pPr marL="1292678" lvl="1" indent="-530678">
              <a:defRPr sz="3900"/>
            </a:pPr>
            <a:r>
              <a:t>chez le client par exemple</a:t>
            </a:r>
          </a:p>
          <a:p>
            <a:pPr marL="1292678" lvl="1" indent="-530678">
              <a:defRPr sz="3900"/>
            </a:pPr>
            <a:r>
              <a:t>sur le serveur d’intégration continue</a:t>
            </a:r>
          </a:p>
          <a:p>
            <a:pPr marL="1292678" lvl="1" indent="-530678">
              <a:defRPr sz="3900"/>
            </a:pPr>
            <a:r>
              <a:t>facilement reproductible / nouveaux développeurs</a:t>
            </a:r>
          </a:p>
          <a:p>
            <a:pPr marL="1292678" lvl="1" indent="-530678">
              <a:defRPr sz="3900"/>
            </a:pPr>
            <a:r>
              <a:t>Générations répétitives </a:t>
            </a:r>
          </a:p>
          <a:p>
            <a:pPr marL="1682750" lvl="2" indent="-476250">
              <a:defRPr sz="3500"/>
            </a:pPr>
            <a:r>
              <a:t>test unitaires, doc, analyses, deploiement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58800" y="384386"/>
            <a:ext cx="11887200" cy="2451101"/>
          </a:xfrm>
          <a:prstGeom prst="rect">
            <a:avLst/>
          </a:prstGeom>
        </p:spPr>
        <p:txBody>
          <a:bodyPr/>
          <a:lstStyle/>
          <a:p>
            <a:r>
              <a:t>Pourquoi standardiser la compilation?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092200" y="3956049"/>
            <a:ext cx="9296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http://maven-guide-fr.erwan-alliaume.com/</a:t>
            </a:r>
          </a:p>
        </p:txBody>
      </p:sp>
      <p:sp>
        <p:nvSpPr>
          <p:cNvPr id="206" name="Shape 206"/>
          <p:cNvSpPr/>
          <p:nvPr/>
        </p:nvSpPr>
        <p:spPr>
          <a:xfrm>
            <a:off x="1093225" y="4806949"/>
            <a:ext cx="91839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http://maven.apache.org/apache-maven.pdf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Intégration continue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6477000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des </a:t>
            </a:r>
            <a:r>
              <a:rPr sz="4000" dirty="0" err="1"/>
              <a:t>problème</a:t>
            </a:r>
            <a:r>
              <a:rPr sz="4000" dirty="0"/>
              <a:t> </a:t>
            </a:r>
            <a:r>
              <a:rPr sz="4000" dirty="0" err="1"/>
              <a:t>d’intégration</a:t>
            </a:r>
            <a:r>
              <a:rPr sz="4000" dirty="0"/>
              <a:t> </a:t>
            </a:r>
            <a:r>
              <a:rPr sz="4000" dirty="0" err="1"/>
              <a:t>très</a:t>
            </a:r>
            <a:r>
              <a:rPr sz="4000" dirty="0"/>
              <a:t> </a:t>
            </a:r>
            <a:r>
              <a:rPr sz="4000" dirty="0" err="1"/>
              <a:t>tôt</a:t>
            </a:r>
            <a:endParaRPr sz="4000" dirty="0"/>
          </a:p>
          <a:p>
            <a:pPr lvl="1">
              <a:defRPr sz="4100"/>
            </a:pPr>
            <a:r>
              <a:rPr sz="4000" dirty="0"/>
              <a:t>Plus facile</a:t>
            </a:r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des regressions</a:t>
            </a:r>
          </a:p>
          <a:p>
            <a:pPr>
              <a:defRPr sz="4100"/>
            </a:pPr>
            <a:r>
              <a:rPr sz="4000" dirty="0"/>
              <a:t>Il y a </a:t>
            </a:r>
            <a:r>
              <a:rPr sz="4000" dirty="0" err="1"/>
              <a:t>toujours</a:t>
            </a:r>
            <a:r>
              <a:rPr sz="4000" dirty="0"/>
              <a:t> </a:t>
            </a:r>
            <a:r>
              <a:rPr sz="4000" dirty="0" err="1"/>
              <a:t>une</a:t>
            </a:r>
            <a:r>
              <a:rPr sz="4000" dirty="0"/>
              <a:t> version de </a:t>
            </a:r>
            <a:r>
              <a:rPr sz="4000" dirty="0" err="1"/>
              <a:t>disponible</a:t>
            </a:r>
            <a:r>
              <a:rPr sz="4000" dirty="0"/>
              <a:t> pour les </a:t>
            </a:r>
            <a:r>
              <a:rPr sz="4000" dirty="0" err="1"/>
              <a:t>démonstrations</a:t>
            </a:r>
            <a:r>
              <a:rPr sz="4000" dirty="0"/>
              <a:t> et les tests </a:t>
            </a:r>
            <a:r>
              <a:rPr sz="4000" dirty="0" err="1"/>
              <a:t>utilisateurs</a:t>
            </a:r>
            <a:endParaRPr sz="4000" dirty="0"/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 code incompatible </a:t>
            </a:r>
            <a:r>
              <a:rPr sz="4000" dirty="0" err="1"/>
              <a:t>ou</a:t>
            </a:r>
            <a:r>
              <a:rPr sz="4000" dirty="0"/>
              <a:t> </a:t>
            </a:r>
            <a:r>
              <a:rPr sz="4000" dirty="0" err="1"/>
              <a:t>manquant</a:t>
            </a:r>
            <a:endParaRPr sz="4000" dirty="0"/>
          </a:p>
          <a:p>
            <a:pPr>
              <a:defRPr sz="4100"/>
            </a:pPr>
            <a:r>
              <a:rPr sz="4000" dirty="0" err="1"/>
              <a:t>Calcul</a:t>
            </a:r>
            <a:r>
              <a:rPr sz="4000" dirty="0"/>
              <a:t> constant de </a:t>
            </a:r>
            <a:r>
              <a:rPr sz="4000" dirty="0" err="1"/>
              <a:t>métriques</a:t>
            </a:r>
            <a:r>
              <a:rPr sz="4000" dirty="0"/>
              <a:t> sur le code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Principes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sz="3200" dirty="0" err="1"/>
              <a:t>Dépôt</a:t>
            </a:r>
            <a:r>
              <a:rPr sz="3200" dirty="0"/>
              <a:t> de sources </a:t>
            </a:r>
            <a:r>
              <a:rPr sz="3200" dirty="0" err="1"/>
              <a:t>versionnées</a:t>
            </a:r>
            <a:endParaRPr sz="3200" dirty="0"/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la compilation</a:t>
            </a:r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les tests / auto-tests</a:t>
            </a:r>
          </a:p>
          <a:p>
            <a:pPr>
              <a:defRPr sz="3600"/>
            </a:pPr>
            <a:r>
              <a:rPr sz="3200" dirty="0"/>
              <a:t>“Commit” </a:t>
            </a:r>
            <a:r>
              <a:rPr sz="3200" dirty="0" err="1"/>
              <a:t>fréquents</a:t>
            </a:r>
            <a:endParaRPr sz="3200" dirty="0"/>
          </a:p>
          <a:p>
            <a:pPr>
              <a:defRPr sz="3600"/>
            </a:pPr>
            <a:r>
              <a:rPr sz="3200" dirty="0" err="1"/>
              <a:t>Tous</a:t>
            </a:r>
            <a:r>
              <a:rPr sz="3200" dirty="0"/>
              <a:t> “commit” </a:t>
            </a:r>
            <a:r>
              <a:rPr sz="3200" dirty="0" err="1"/>
              <a:t>doit</a:t>
            </a:r>
            <a:r>
              <a:rPr sz="3200" dirty="0"/>
              <a:t> compiler</a:t>
            </a:r>
          </a:p>
          <a:p>
            <a:pPr>
              <a:defRPr sz="3600"/>
            </a:pPr>
            <a:r>
              <a:rPr sz="3200" dirty="0" smtClean="0"/>
              <a:t>Temps de compilation court (et </a:t>
            </a:r>
            <a:r>
              <a:rPr sz="3200" dirty="0" err="1" smtClean="0"/>
              <a:t>donc</a:t>
            </a:r>
            <a:r>
              <a:rPr sz="3200" dirty="0" smtClean="0"/>
              <a:t> </a:t>
            </a:r>
            <a:r>
              <a:rPr sz="3200" dirty="0" err="1" smtClean="0"/>
              <a:t>incrémental</a:t>
            </a:r>
            <a:r>
              <a:rPr sz="3200" dirty="0" smtClean="0"/>
              <a:t>)</a:t>
            </a:r>
            <a:endParaRPr sz="3200" dirty="0"/>
          </a:p>
          <a:p>
            <a:pPr>
              <a:defRPr sz="3600"/>
            </a:pPr>
            <a:r>
              <a:rPr sz="3200" dirty="0" err="1"/>
              <a:t>Accès</a:t>
            </a:r>
            <a:r>
              <a:rPr sz="3200" dirty="0"/>
              <a:t> facile aux </a:t>
            </a:r>
            <a:r>
              <a:rPr sz="3200" dirty="0" err="1"/>
              <a:t>délivrables</a:t>
            </a:r>
            <a:endParaRPr sz="3200" dirty="0"/>
          </a:p>
          <a:p>
            <a:pPr>
              <a:defRPr sz="3600"/>
            </a:pPr>
            <a:r>
              <a:rPr sz="3200" dirty="0"/>
              <a:t>Tout le monde </a:t>
            </a:r>
            <a:r>
              <a:rPr sz="3200" dirty="0" err="1"/>
              <a:t>voit</a:t>
            </a:r>
            <a:r>
              <a:rPr sz="3200" dirty="0"/>
              <a:t> </a:t>
            </a:r>
            <a:r>
              <a:rPr lang="en-US" sz="3200" dirty="0" err="1" smtClean="0"/>
              <a:t>c</a:t>
            </a:r>
            <a:r>
              <a:rPr sz="3200" dirty="0" err="1" smtClean="0"/>
              <a:t>e</a:t>
            </a:r>
            <a:r>
              <a:rPr sz="3200" dirty="0" smtClean="0"/>
              <a:t> </a:t>
            </a:r>
            <a:r>
              <a:rPr sz="3200" dirty="0"/>
              <a:t>qui se </a:t>
            </a:r>
            <a:r>
              <a:rPr sz="3200" dirty="0" err="1"/>
              <a:t>passe</a:t>
            </a:r>
            <a:r>
              <a:rPr sz="3200" dirty="0"/>
              <a:t> (transparence)</a:t>
            </a:r>
          </a:p>
          <a:p>
            <a:pPr>
              <a:defRPr sz="3600"/>
            </a:pPr>
            <a:r>
              <a:rPr sz="3200" dirty="0" err="1"/>
              <a:t>Automatisation</a:t>
            </a:r>
            <a:r>
              <a:rPr sz="3200" dirty="0"/>
              <a:t> du </a:t>
            </a:r>
            <a:r>
              <a:rPr sz="3200" dirty="0" err="1"/>
              <a:t>déploiement</a:t>
            </a:r>
            <a:endParaRPr sz="3200" dirty="0"/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Désavantages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Setup initial couteux en temps</a:t>
            </a:r>
          </a:p>
          <a:p>
            <a:pPr>
              <a:defRPr sz="3600"/>
            </a:pPr>
            <a:r>
              <a:t>La qualité de la détection des problèmes dépend fortement de la qualité des tests automatiques</a:t>
            </a:r>
          </a:p>
          <a:p>
            <a:pPr>
              <a:defRPr sz="3600"/>
            </a:pPr>
            <a:r>
              <a:t>Nécessite une machine puissante (compilation, tests)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Jenkins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2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2540000" y="4660899"/>
            <a:ext cx="126111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800" u="sng">
                <a:latin typeface="Courier"/>
                <a:ea typeface="Courier"/>
                <a:cs typeface="Courier"/>
                <a:sym typeface="Courier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http://alpina.unige.ch/jenkins/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2959100" y="701886"/>
            <a:ext cx="8153400" cy="1905001"/>
          </a:xfrm>
          <a:prstGeom prst="rect">
            <a:avLst/>
          </a:prstGeom>
        </p:spPr>
        <p:txBody>
          <a:bodyPr/>
          <a:lstStyle/>
          <a:p>
            <a:r>
              <a:t>Exemple d’intégration continue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0562" y="3644900"/>
            <a:ext cx="3809852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32" name="Shape 232"/>
          <p:cNvSpPr/>
          <p:nvPr/>
        </p:nvSpPr>
        <p:spPr>
          <a:xfrm>
            <a:off x="792249" y="4559300"/>
            <a:ext cx="870689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http://linsolas.developpez.com/articles/hudson/</a:t>
            </a:r>
          </a:p>
        </p:txBody>
      </p:sp>
      <p:sp>
        <p:nvSpPr>
          <p:cNvPr id="233" name="Shape 233"/>
          <p:cNvSpPr/>
          <p:nvPr/>
        </p:nvSpPr>
        <p:spPr>
          <a:xfrm>
            <a:off x="152400" y="5467350"/>
            <a:ext cx="130048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http://www.wakaleo.com/download-jenkins-the-definitive-guide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1480800" cy="1587500"/>
          </a:xfrm>
        </p:spPr>
        <p:txBody>
          <a:bodyPr/>
          <a:lstStyle/>
          <a:p>
            <a:r>
              <a:rPr lang="en-US" dirty="0" err="1" smtClean="0"/>
              <a:t>Standardiser</a:t>
            </a:r>
            <a:r>
              <a:rPr lang="en-US" dirty="0" smtClean="0"/>
              <a:t> le </a:t>
            </a:r>
            <a:r>
              <a:rPr lang="en-US" dirty="0" err="1" smtClean="0"/>
              <a:t>mécanisme</a:t>
            </a:r>
            <a:r>
              <a:rPr lang="en-US" dirty="0" smtClean="0"/>
              <a:t> de Release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2800" dirty="0" smtClean="0"/>
              <a:t>Faire une release c’est réaliser une série de taches rébarbatives de façon systématique</a:t>
            </a:r>
          </a:p>
          <a:p>
            <a:pPr lvl="1"/>
            <a:r>
              <a:rPr lang="fr-BE" sz="2800" dirty="0" smtClean="0"/>
              <a:t>Changer les numéros de version vers la release</a:t>
            </a:r>
          </a:p>
          <a:p>
            <a:pPr lvl="1"/>
            <a:r>
              <a:rPr lang="fr-BE" sz="2800" dirty="0" smtClean="0"/>
              <a:t>Compiler</a:t>
            </a:r>
          </a:p>
          <a:p>
            <a:pPr lvl="1"/>
            <a:r>
              <a:rPr lang="fr-BE" sz="2800" dirty="0" smtClean="0"/>
              <a:t>Lancer les tests</a:t>
            </a:r>
          </a:p>
          <a:p>
            <a:pPr lvl="1"/>
            <a:r>
              <a:rPr lang="fr-BE" sz="2800" dirty="0" smtClean="0"/>
              <a:t>Créer un tag (et peut-être une branche)</a:t>
            </a:r>
          </a:p>
          <a:p>
            <a:pPr lvl="1"/>
            <a:r>
              <a:rPr lang="fr-BE" sz="2800" dirty="0" smtClean="0"/>
              <a:t>Déployer les artefacts</a:t>
            </a:r>
          </a:p>
          <a:p>
            <a:pPr lvl="1"/>
            <a:r>
              <a:rPr lang="fr-BE" sz="2800" dirty="0" smtClean="0"/>
              <a:t>Changer les numéros de versions vers la nouvelle version de développent.</a:t>
            </a:r>
          </a:p>
          <a:p>
            <a:pPr lvl="1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569199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rPr dirty="0" err="1"/>
              <a:t>Complexité</a:t>
            </a:r>
            <a:r>
              <a:rPr dirty="0"/>
              <a:t> du </a:t>
            </a:r>
            <a:r>
              <a:rPr dirty="0" err="1"/>
              <a:t>graphe</a:t>
            </a:r>
            <a:r>
              <a:rPr dirty="0"/>
              <a:t> de </a:t>
            </a:r>
            <a:r>
              <a:rPr dirty="0" err="1"/>
              <a:t>dépendances</a:t>
            </a:r>
            <a:endParaRPr dirty="0"/>
          </a:p>
          <a:p>
            <a:pPr marL="1292678" lvl="1" indent="-530678">
              <a:defRPr sz="3900"/>
            </a:pPr>
            <a:r>
              <a:rPr dirty="0"/>
              <a:t>Qui </a:t>
            </a:r>
            <a:r>
              <a:rPr dirty="0" smtClean="0"/>
              <a:t>a </a:t>
            </a:r>
            <a:r>
              <a:rPr dirty="0" err="1" smtClean="0"/>
              <a:t>besoin</a:t>
            </a:r>
            <a:r>
              <a:rPr dirty="0" smtClean="0"/>
              <a:t> </a:t>
            </a:r>
            <a:r>
              <a:rPr dirty="0"/>
              <a:t>de quoi</a:t>
            </a:r>
            <a:r>
              <a:rPr dirty="0" smtClean="0"/>
              <a:t>?</a:t>
            </a:r>
            <a:r>
              <a:rPr lang="en-US" dirty="0" smtClean="0"/>
              <a:t> Comment </a:t>
            </a:r>
            <a:r>
              <a:rPr lang="en-US" dirty="0" err="1" smtClean="0"/>
              <a:t>gérer</a:t>
            </a:r>
            <a:r>
              <a:rPr lang="en-US" dirty="0" smtClean="0"/>
              <a:t> les </a:t>
            </a:r>
            <a:r>
              <a:rPr lang="en-US" dirty="0" err="1" smtClean="0"/>
              <a:t>conflits</a:t>
            </a:r>
            <a:r>
              <a:rPr lang="en-US" dirty="0" smtClean="0"/>
              <a:t> (A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B </a:t>
            </a:r>
            <a:r>
              <a:rPr lang="en-US" dirty="0" err="1" smtClean="0"/>
              <a:t>en</a:t>
            </a:r>
            <a:r>
              <a:rPr lang="en-US" dirty="0" smtClean="0"/>
              <a:t> v1.0 et C </a:t>
            </a:r>
            <a:r>
              <a:rPr lang="en-US" dirty="0" smtClean="0"/>
              <a:t>a </a:t>
            </a:r>
            <a:r>
              <a:rPr lang="en-US" dirty="0" err="1" smtClean="0"/>
              <a:t>besoin</a:t>
            </a:r>
            <a:r>
              <a:rPr lang="en-US" dirty="0" smtClean="0"/>
              <a:t> de B </a:t>
            </a:r>
            <a:r>
              <a:rPr lang="en-US" dirty="0" err="1" smtClean="0"/>
              <a:t>en</a:t>
            </a:r>
            <a:r>
              <a:rPr lang="en-US" dirty="0" smtClean="0"/>
              <a:t> version v1.2</a:t>
            </a:r>
            <a:endParaRPr dirty="0"/>
          </a:p>
          <a:p>
            <a:pPr marL="1292678" lvl="1" indent="-530678">
              <a:defRPr sz="3900"/>
            </a:pPr>
            <a:r>
              <a:rPr dirty="0" err="1"/>
              <a:t>Où</a:t>
            </a:r>
            <a:r>
              <a:rPr dirty="0"/>
              <a:t> </a:t>
            </a:r>
            <a:r>
              <a:rPr dirty="0" err="1"/>
              <a:t>trouver</a:t>
            </a:r>
            <a:r>
              <a:rPr dirty="0"/>
              <a:t> quoi?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Pourquoi gérer les dépendances?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092200" y="3771900"/>
            <a:ext cx="10820400" cy="990600"/>
          </a:xfrm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28978" y="2933700"/>
            <a:ext cx="12141201" cy="50927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Basé sur un modèle objet</a:t>
            </a:r>
          </a:p>
          <a:p>
            <a:pPr marL="1292678" lvl="1" indent="-530678">
              <a:defRPr sz="3900"/>
            </a:pPr>
            <a:r>
              <a:t>Project Object Model</a:t>
            </a:r>
          </a:p>
          <a:p>
            <a:pPr marL="1292678" lvl="1" indent="-530678">
              <a:defRPr sz="3900"/>
            </a:pPr>
            <a:r>
              <a:t>Fichier XML (pom.xml)</a:t>
            </a:r>
          </a:p>
          <a:p>
            <a:pPr marL="902607" indent="-585107">
              <a:defRPr sz="4300"/>
            </a:pPr>
            <a:r>
              <a:t>Utilise des conventions pour simplifier la configuration</a:t>
            </a:r>
          </a:p>
          <a:p>
            <a:pPr marL="902607" indent="-585107">
              <a:defRPr sz="4300"/>
            </a:pPr>
            <a:r>
              <a:t>Gestion du cycle de vie étendue</a:t>
            </a: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76578" y="2286000"/>
            <a:ext cx="12446001" cy="66802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ANT et Make sont basés scripts qui définissent le cycle de vie. </a:t>
            </a:r>
          </a:p>
          <a:p>
            <a:pPr marL="1292678" lvl="1" indent="-530678">
              <a:defRPr sz="3900"/>
            </a:pPr>
            <a:r>
              <a:t>Ils décrivent un procédure.</a:t>
            </a:r>
          </a:p>
          <a:p>
            <a:pPr marL="1292678" lvl="1" indent="-530678">
              <a:defRPr sz="3900"/>
            </a:pPr>
            <a:r>
              <a:t>Pas de structure standard</a:t>
            </a:r>
          </a:p>
          <a:p>
            <a:pPr marL="1292678" lvl="1" indent="-530678">
              <a:defRPr sz="3900"/>
            </a:pPr>
            <a:r>
              <a:t>Pas de gestion des dépendances / M.A.J</a:t>
            </a:r>
          </a:p>
          <a:p>
            <a:pPr marL="902607" indent="-585107">
              <a:defRPr sz="4300"/>
            </a:pPr>
            <a:r>
              <a:t>Maven configure un cycle de vie et décrit un projet</a:t>
            </a:r>
          </a:p>
          <a:p>
            <a:pPr marL="902607" indent="-585107">
              <a:defRPr sz="4300"/>
            </a:pPr>
            <a:r>
              <a:t>Basé sur un mécanisme de template (archetype)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vs Ant ou Make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092200" y="2315654"/>
            <a:ext cx="13004800" cy="659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MyProject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&lt;packaging&gt;</a:t>
            </a:r>
            <a:r>
              <a:t>jar</a:t>
            </a:r>
            <a:r>
              <a:rPr>
                <a:solidFill>
                  <a:srgbClr val="009193"/>
                </a:solidFill>
              </a:rPr>
              <a:t>&lt;/packaging&gt;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76" name="Shape 76"/>
          <p:cNvSpPr/>
          <p:nvPr/>
        </p:nvSpPr>
        <p:spPr>
          <a:xfrm>
            <a:off x="8394700" y="2819400"/>
            <a:ext cx="4381500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9" y="0"/>
                </a:moveTo>
                <a:cubicBezTo>
                  <a:pt x="4016" y="0"/>
                  <a:pt x="3453" y="1281"/>
                  <a:pt x="3453" y="2861"/>
                </a:cubicBezTo>
                <a:lnTo>
                  <a:pt x="3453" y="8726"/>
                </a:lnTo>
                <a:lnTo>
                  <a:pt x="0" y="10156"/>
                </a:lnTo>
                <a:lnTo>
                  <a:pt x="3453" y="11587"/>
                </a:lnTo>
                <a:lnTo>
                  <a:pt x="3453" y="18739"/>
                </a:lnTo>
                <a:cubicBezTo>
                  <a:pt x="3453" y="20319"/>
                  <a:pt x="4016" y="21600"/>
                  <a:pt x="4709" y="21600"/>
                </a:cubicBezTo>
                <a:lnTo>
                  <a:pt x="20344" y="21600"/>
                </a:lnTo>
                <a:cubicBezTo>
                  <a:pt x="21038" y="21600"/>
                  <a:pt x="21600" y="20319"/>
                  <a:pt x="21600" y="18739"/>
                </a:cubicBezTo>
                <a:lnTo>
                  <a:pt x="21600" y="2861"/>
                </a:lnTo>
                <a:cubicBezTo>
                  <a:pt x="21600" y="1281"/>
                  <a:pt x="21038" y="0"/>
                  <a:pt x="20344" y="0"/>
                </a:cubicBezTo>
                <a:lnTo>
                  <a:pt x="470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unique </a:t>
            </a:r>
            <a:endParaRPr lang="en-US" dirty="0"/>
          </a:p>
          <a:p>
            <a:r>
              <a:rPr dirty="0" smtClean="0"/>
              <a:t>de </a:t>
            </a:r>
            <a:r>
              <a:rPr dirty="0" err="1"/>
              <a:t>l’artifact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394700" y="6654800"/>
            <a:ext cx="4305300" cy="176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391"/>
                  <a:pt x="3186" y="3108"/>
                </a:cubicBezTo>
                <a:lnTo>
                  <a:pt x="3186" y="6216"/>
                </a:lnTo>
                <a:lnTo>
                  <a:pt x="0" y="7770"/>
                </a:lnTo>
                <a:lnTo>
                  <a:pt x="3186" y="9324"/>
                </a:lnTo>
                <a:lnTo>
                  <a:pt x="3186" y="18492"/>
                </a:lnTo>
                <a:cubicBezTo>
                  <a:pt x="3186" y="20209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20209"/>
                  <a:pt x="21600" y="18492"/>
                </a:cubicBezTo>
                <a:lnTo>
                  <a:pt x="21600" y="3108"/>
                </a:lnTo>
                <a:cubicBezTo>
                  <a:pt x="21600" y="1391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dépendance</a:t>
            </a:r>
            <a:r>
              <a:rPr dirty="0"/>
              <a:t> </a:t>
            </a:r>
            <a:r>
              <a:rPr dirty="0" err="1"/>
              <a:t>vers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un </a:t>
            </a:r>
            <a:r>
              <a:rPr dirty="0" err="1"/>
              <a:t>autre</a:t>
            </a:r>
            <a:r>
              <a:rPr dirty="0"/>
              <a:t>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78" name="Shape 78"/>
          <p:cNvSpPr/>
          <p:nvPr/>
        </p:nvSpPr>
        <p:spPr>
          <a:xfrm>
            <a:off x="8394700" y="4876800"/>
            <a:ext cx="4305300" cy="138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774"/>
                  <a:pt x="3186" y="3963"/>
                </a:cubicBezTo>
                <a:lnTo>
                  <a:pt x="3186" y="7927"/>
                </a:lnTo>
                <a:lnTo>
                  <a:pt x="0" y="9908"/>
                </a:lnTo>
                <a:lnTo>
                  <a:pt x="3186" y="11890"/>
                </a:lnTo>
                <a:lnTo>
                  <a:pt x="3186" y="17637"/>
                </a:lnTo>
                <a:cubicBezTo>
                  <a:pt x="3186" y="19826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19826"/>
                  <a:pt x="21600" y="17637"/>
                </a:cubicBezTo>
                <a:lnTo>
                  <a:pt x="21600" y="3963"/>
                </a:lnTo>
                <a:cubicBezTo>
                  <a:pt x="21600" y="1774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Type de projet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(jar, war, ear,...)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Object Model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  <p:bldP spid="77" grpId="3" animBg="1" advAuto="0"/>
      <p:bldP spid="78" grpId="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961</Words>
  <Application>Microsoft Office PowerPoint</Application>
  <PresentationFormat>Custom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Compilation et gestion de dépendances</vt:lpstr>
      <vt:lpstr>Pourquoi standardiser la compilation?</vt:lpstr>
      <vt:lpstr>Standardiser le mécanisme de Release</vt:lpstr>
      <vt:lpstr>Pourquoi gérer les dépendances?</vt:lpstr>
      <vt:lpstr>Maven</vt:lpstr>
      <vt:lpstr>Maven</vt:lpstr>
      <vt:lpstr>Maven vs Ant ou Make</vt:lpstr>
      <vt:lpstr>Project Object Model</vt:lpstr>
      <vt:lpstr>Structure de projet</vt:lpstr>
      <vt:lpstr>Artifact résultat</vt:lpstr>
      <vt:lpstr>Installation de maven</vt:lpstr>
      <vt:lpstr>Creation et inspection d’un projet maven</vt:lpstr>
      <vt:lpstr>Cycle de vie par défaut (7 phases principales)</vt:lpstr>
      <vt:lpstr>Compiler et tester un projet</vt:lpstr>
      <vt:lpstr>Cycle de vie par défaut</vt:lpstr>
      <vt:lpstr>Numéro de versions</vt:lpstr>
      <vt:lpstr>Numéro de versions</vt:lpstr>
      <vt:lpstr>Numéro de versions</vt:lpstr>
      <vt:lpstr>Numéro de versions</vt:lpstr>
      <vt:lpstr>Spécification de versions</vt:lpstr>
      <vt:lpstr>Gestion des dépendances</vt:lpstr>
      <vt:lpstr>Visibilité</vt:lpstr>
      <vt:lpstr>Rajouter une nouvelle dépendance</vt:lpstr>
      <vt:lpstr>Modularité</vt:lpstr>
      <vt:lpstr>Modularité: projet parent</vt:lpstr>
      <vt:lpstr>Modularité: module</vt:lpstr>
      <vt:lpstr>Misc</vt:lpstr>
      <vt:lpstr>Etude de l’architecture du projet de démonstration</vt:lpstr>
      <vt:lpstr>Bibliographie</vt:lpstr>
      <vt:lpstr>Intégration continue</vt:lpstr>
      <vt:lpstr>Principes</vt:lpstr>
      <vt:lpstr>Désavantages</vt:lpstr>
      <vt:lpstr>Jenkins</vt:lpstr>
      <vt:lpstr>Exemple d’intégration continue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7</cp:revision>
  <dcterms:modified xsi:type="dcterms:W3CDTF">2018-04-13T08:05:30Z</dcterms:modified>
</cp:coreProperties>
</file>