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1pPr>
    <a:lvl2pPr marL="0" marR="0" indent="3429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2pPr>
    <a:lvl3pPr marL="0" marR="0" indent="6858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3pPr>
    <a:lvl4pPr marL="0" marR="0" indent="10287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4pPr>
    <a:lvl5pPr marL="0" marR="0" indent="13716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5pPr>
    <a:lvl6pPr marL="0" marR="0" indent="17145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6pPr>
    <a:lvl7pPr marL="0" marR="0" indent="20574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7pPr>
    <a:lvl8pPr marL="0" marR="0" indent="24003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8pPr>
    <a:lvl9pPr marL="0" marR="0" indent="27432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DDDDD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36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256032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body" sz="quarter" idx="13"/>
          </p:nvPr>
        </p:nvSpPr>
        <p:spPr>
          <a:xfrm>
            <a:off x="5932321" y="3789680"/>
            <a:ext cx="1122884" cy="40894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defTabSz="457200">
              <a:spcBef>
                <a:spcPts val="1600"/>
              </a:spcBef>
              <a:defRPr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Authors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4"/>
          </p:nvPr>
        </p:nvSpPr>
        <p:spPr>
          <a:xfrm>
            <a:off x="5358536" y="1511300"/>
            <a:ext cx="2293012" cy="132080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defTabSz="457200">
              <a:spcBef>
                <a:spcPts val="1600"/>
              </a:spcBef>
              <a:defRPr sz="96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Title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mv_logo_fullvers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3221" y="6654800"/>
            <a:ext cx="2200310" cy="138430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hape 25"/>
          <p:cNvSpPr/>
          <p:nvPr/>
        </p:nvSpPr>
        <p:spPr>
          <a:xfrm flipV="1">
            <a:off x="-125433" y="7321160"/>
            <a:ext cx="5531418" cy="339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7594600" y="7318588"/>
            <a:ext cx="5396366" cy="1715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0" y="1476588"/>
            <a:ext cx="12992688" cy="1016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1270000" y="3175000"/>
            <a:ext cx="10464800" cy="2438400"/>
          </a:xfrm>
          <a:prstGeom prst="rect">
            <a:avLst/>
          </a:prstGeom>
        </p:spPr>
        <p:txBody>
          <a:bodyPr anchor="ctr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 flipV="1">
            <a:off x="-354033" y="9183220"/>
            <a:ext cx="11643307" cy="823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7" name="smv_logo_fullvers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6021" y="8636000"/>
            <a:ext cx="1655279" cy="1041400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1587500"/>
          </a:xfrm>
          <a:prstGeom prst="rect">
            <a:avLst/>
          </a:prstGeom>
        </p:spPr>
        <p:txBody>
          <a:bodyPr anchor="ctr"/>
          <a:lstStyle>
            <a:lvl1pPr>
              <a:defRPr sz="5000"/>
            </a:lvl1pPr>
          </a:lstStyle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anchor="ctr"/>
          <a:lstStyle>
            <a:lvl1pPr marL="889000" indent="-571500" algn="l">
              <a:spcBef>
                <a:spcPts val="2400"/>
              </a:spcBef>
              <a:buSzPct val="171000"/>
              <a:buChar char="•"/>
              <a:defRPr sz="4200"/>
            </a:lvl1pPr>
            <a:lvl2pPr marL="1333500" indent="-571500" algn="l">
              <a:spcBef>
                <a:spcPts val="2400"/>
              </a:spcBef>
              <a:buSzPct val="171000"/>
              <a:buChar char="•"/>
              <a:defRPr sz="4200"/>
            </a:lvl2pPr>
            <a:lvl3pPr marL="1778000" indent="-571500" algn="l">
              <a:spcBef>
                <a:spcPts val="2400"/>
              </a:spcBef>
              <a:buSzPct val="171000"/>
              <a:buChar char="•"/>
              <a:defRPr sz="4200"/>
            </a:lvl3pPr>
            <a:lvl4pPr marL="2222500" indent="-571500" algn="l">
              <a:spcBef>
                <a:spcPts val="2400"/>
              </a:spcBef>
              <a:buSzPct val="171000"/>
              <a:buChar char="•"/>
              <a:defRPr sz="4200"/>
            </a:lvl4pPr>
            <a:lvl5pPr marL="2667000" indent="-571500" algn="l">
              <a:spcBef>
                <a:spcPts val="2400"/>
              </a:spcBef>
              <a:buSzPct val="171000"/>
              <a:buChar char="•"/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V="1">
            <a:off x="-354033" y="9183220"/>
            <a:ext cx="11643307" cy="823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8" name="smv_logo_fullvers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6021" y="8636000"/>
            <a:ext cx="1655279" cy="1041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dropped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400" y="-12700"/>
            <a:ext cx="2810934" cy="2108200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anchor="ctr"/>
          <a:lstStyle>
            <a:lvl1pPr marL="889000" indent="-571500" algn="l">
              <a:spcBef>
                <a:spcPts val="2400"/>
              </a:spcBef>
              <a:buSzPct val="171000"/>
              <a:buChar char="•"/>
              <a:defRPr sz="4200"/>
            </a:lvl1pPr>
            <a:lvl2pPr marL="1333500" indent="-571500" algn="l">
              <a:spcBef>
                <a:spcPts val="2400"/>
              </a:spcBef>
              <a:buSzPct val="171000"/>
              <a:buChar char="•"/>
              <a:defRPr sz="4200"/>
            </a:lvl2pPr>
            <a:lvl3pPr marL="1778000" indent="-571500" algn="l">
              <a:spcBef>
                <a:spcPts val="2400"/>
              </a:spcBef>
              <a:buSzPct val="171000"/>
              <a:buChar char="•"/>
              <a:defRPr sz="4200"/>
            </a:lvl3pPr>
            <a:lvl4pPr marL="2222500" indent="-571500" algn="l">
              <a:spcBef>
                <a:spcPts val="2400"/>
              </a:spcBef>
              <a:buSzPct val="171000"/>
              <a:buChar char="•"/>
              <a:defRPr sz="4200"/>
            </a:lvl4pPr>
            <a:lvl5pPr marL="2667000" indent="-571500" algn="l">
              <a:spcBef>
                <a:spcPts val="2400"/>
              </a:spcBef>
              <a:buSzPct val="171000"/>
              <a:buChar char="•"/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mv_logo_fullversion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393221" y="7416800"/>
            <a:ext cx="2200310" cy="13843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 flipV="1">
            <a:off x="-125433" y="8083160"/>
            <a:ext cx="5531418" cy="339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7594600" y="8080588"/>
            <a:ext cx="5396366" cy="1715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" name="Shape 5"/>
          <p:cNvSpPr/>
          <p:nvPr/>
        </p:nvSpPr>
        <p:spPr>
          <a:xfrm>
            <a:off x="3739589" y="5313680"/>
            <a:ext cx="5508347" cy="98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Software Modeling and Verification Group</a:t>
            </a:r>
          </a:p>
          <a:p>
            <a:r>
              <a:t>University of Geneva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r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62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355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711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066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422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eb.xml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oracle.com/javaee/6/tutorial/doc/javaeetutorial6.pdf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61" name="Shape 61"/>
          <p:cNvSpPr/>
          <p:nvPr/>
        </p:nvSpPr>
        <p:spPr>
          <a:xfrm>
            <a:off x="5435549" y="4119880"/>
            <a:ext cx="2141830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Steve Hostettler</a:t>
            </a:r>
          </a:p>
        </p:txBody>
      </p:sp>
      <p:sp>
        <p:nvSpPr>
          <p:cNvPr id="62" name="Shape 62"/>
          <p:cNvSpPr/>
          <p:nvPr/>
        </p:nvSpPr>
        <p:spPr>
          <a:xfrm>
            <a:off x="1254405" y="917511"/>
            <a:ext cx="10501273" cy="2508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9600"/>
            </a:pPr>
            <a:r>
              <a:rPr dirty="0" err="1"/>
              <a:t>Projet</a:t>
            </a:r>
            <a:r>
              <a:rPr dirty="0"/>
              <a:t> </a:t>
            </a:r>
            <a:r>
              <a:rPr dirty="0" err="1"/>
              <a:t>Informatique</a:t>
            </a:r>
            <a:endParaRPr dirty="0"/>
          </a:p>
          <a:p>
            <a:pPr>
              <a:defRPr sz="4700"/>
            </a:pPr>
            <a:r>
              <a:rPr smtClean="0"/>
              <a:t>201</a:t>
            </a:r>
            <a:r>
              <a:rPr lang="en-US" dirty="0"/>
              <a:t>8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Table 119"/>
          <p:cNvGraphicFramePr/>
          <p:nvPr/>
        </p:nvGraphicFramePr>
        <p:xfrm>
          <a:off x="1689100" y="3136900"/>
          <a:ext cx="9626600" cy="5105401"/>
        </p:xfrm>
        <a:graphic>
          <a:graphicData uri="http://schemas.openxmlformats.org/drawingml/2006/table">
            <a:tbl>
              <a:tblPr firstRow="1">
                <a:tableStyleId>{8F44A2F1-9E1F-4B54-A3A2-5F16C0AD49E2}</a:tableStyleId>
              </a:tblPr>
              <a:tblGrid>
                <a:gridCol w="1473200"/>
                <a:gridCol w="5575300"/>
                <a:gridCol w="2578100"/>
              </a:tblGrid>
              <a:tr h="85090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/>
                        <a:t>Code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/>
                        <a:t>Description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/>
                        <a:t>Exemples</a:t>
                      </a:r>
                    </a:p>
                  </a:txBody>
                  <a:tcPr marL="50800" marR="50800" marT="50800" marB="50800" anchor="ctr" horzOverflow="overflow"/>
                </a:tc>
              </a:tr>
              <a:tr h="85090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10x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Message d’information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36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</a:tr>
              <a:tr h="85090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20x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Message de succès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200</a:t>
                      </a:r>
                    </a:p>
                  </a:txBody>
                  <a:tcPr marL="50800" marR="50800" marT="50800" marB="50800" anchor="ctr" horzOverflow="overflow"/>
                </a:tc>
              </a:tr>
              <a:tr h="85090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30x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Redirection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301</a:t>
                      </a:r>
                    </a:p>
                  </a:txBody>
                  <a:tcPr marL="50800" marR="50800" marT="50800" marB="50800" anchor="ctr" horzOverflow="overflow"/>
                </a:tc>
              </a:tr>
              <a:tr h="85090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40x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Erreur due au client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403'404'410</a:t>
                      </a:r>
                    </a:p>
                  </a:txBody>
                  <a:tcPr marL="50800" marR="50800" marT="50800" marB="50800" anchor="ctr" horzOverflow="overflow"/>
                </a:tc>
              </a:tr>
              <a:tr h="85090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50x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Erreur due au serveur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500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 protocole HTTP (codes d’erreur)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1207622" y="3822700"/>
            <a:ext cx="10579101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Exercice 1 : Utilisez les commandes GET et PUT sur le serveur de l’université.</a:t>
            </a:r>
          </a:p>
        </p:txBody>
      </p:sp>
      <p:sp>
        <p:nvSpPr>
          <p:cNvPr id="124" name="Shape 1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Partie II : Servir de l’information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736600" y="254000"/>
            <a:ext cx="11874500" cy="2438400"/>
          </a:xfrm>
          <a:prstGeom prst="rect">
            <a:avLst/>
          </a:prstGeom>
        </p:spPr>
        <p:txBody>
          <a:bodyPr/>
          <a:lstStyle/>
          <a:p>
            <a:r>
              <a:t>Servir de l’information</a:t>
            </a:r>
          </a:p>
        </p:txBody>
      </p:sp>
      <p:sp>
        <p:nvSpPr>
          <p:cNvPr id="131" name="Shape 131"/>
          <p:cNvSpPr/>
          <p:nvPr/>
        </p:nvSpPr>
        <p:spPr>
          <a:xfrm>
            <a:off x="940922" y="2952750"/>
            <a:ext cx="9372601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Les navigateurs ne comprennent (presque)que HTML, javascript et CSS</a:t>
            </a:r>
          </a:p>
        </p:txBody>
      </p:sp>
      <p:sp>
        <p:nvSpPr>
          <p:cNvPr id="132" name="Shape 132"/>
          <p:cNvSpPr/>
          <p:nvPr/>
        </p:nvSpPr>
        <p:spPr>
          <a:xfrm>
            <a:off x="939800" y="4699000"/>
            <a:ext cx="116713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Ces technologies sont adaptées pour afficher de l’information statique</a:t>
            </a:r>
          </a:p>
        </p:txBody>
      </p:sp>
      <p:sp>
        <p:nvSpPr>
          <p:cNvPr id="133" name="Shape 133"/>
          <p:cNvSpPr/>
          <p:nvPr/>
        </p:nvSpPr>
        <p:spPr>
          <a:xfrm>
            <a:off x="939800" y="6851650"/>
            <a:ext cx="10833100" cy="196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=&gt; Comme toutes interactions reposent sur ces technologies, il a fallu bidouiller pour s’en sortir avec ça.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736600" y="254000"/>
            <a:ext cx="11874500" cy="2438400"/>
          </a:xfrm>
          <a:prstGeom prst="rect">
            <a:avLst/>
          </a:prstGeom>
        </p:spPr>
        <p:txBody>
          <a:bodyPr/>
          <a:lstStyle/>
          <a:p>
            <a:r>
              <a:t>Servir de l’information</a:t>
            </a:r>
          </a:p>
        </p:txBody>
      </p:sp>
      <p:sp>
        <p:nvSpPr>
          <p:cNvPr id="137" name="Shape 137"/>
          <p:cNvSpPr/>
          <p:nvPr/>
        </p:nvSpPr>
        <p:spPr>
          <a:xfrm>
            <a:off x="940922" y="2692400"/>
            <a:ext cx="11671301" cy="196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La plupart des approches reposent sur une génération de code HTML/javascript/CSS du côté du serveur en suivant le protocole HTTP.</a:t>
            </a:r>
          </a:p>
        </p:txBody>
      </p:sp>
      <p:sp>
        <p:nvSpPr>
          <p:cNvPr id="138" name="Shape 138"/>
          <p:cNvSpPr/>
          <p:nvPr/>
        </p:nvSpPr>
        <p:spPr>
          <a:xfrm>
            <a:off x="2680047" y="5257800"/>
            <a:ext cx="7634251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JSPs-Servlets, CGI, PHP,  ASP.net, ....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xfrm>
            <a:off x="413456" y="2578100"/>
            <a:ext cx="12484101" cy="6083300"/>
          </a:xfrm>
          <a:prstGeom prst="rect">
            <a:avLst/>
          </a:prstGeom>
        </p:spPr>
        <p:txBody>
          <a:bodyPr/>
          <a:lstStyle/>
          <a:p>
            <a:r>
              <a:t>Installez Glassfish</a:t>
            </a:r>
          </a:p>
          <a:p>
            <a:r>
              <a:t>Démarrez Glassfish</a:t>
            </a:r>
          </a:p>
          <a:p>
            <a:r>
              <a:t>Analyse de la strucure répertoires</a:t>
            </a:r>
          </a:p>
          <a:p>
            <a:pPr lvl="1"/>
            <a:r>
              <a:t>bin, conf, logs, domains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xfrm>
            <a:off x="622300" y="1841500"/>
            <a:ext cx="12560300" cy="7366000"/>
          </a:xfrm>
          <a:prstGeom prst="rect">
            <a:avLst/>
          </a:prstGeom>
        </p:spPr>
        <p:txBody>
          <a:bodyPr/>
          <a:lstStyle/>
          <a:p>
            <a:pPr>
              <a:defRPr sz="3900"/>
            </a:pPr>
            <a:r>
              <a:rPr sz="3200"/>
              <a:t>Une application web doit:</a:t>
            </a:r>
          </a:p>
          <a:p>
            <a:pPr lvl="1">
              <a:defRPr sz="3900"/>
            </a:pPr>
            <a:r>
              <a:rPr sz="3200"/>
              <a:t>se trouver dans le répertoire autodeploy ou applications</a:t>
            </a:r>
          </a:p>
          <a:p>
            <a:pPr lvl="1">
              <a:defRPr sz="3900"/>
            </a:pPr>
            <a:r>
              <a:rPr sz="3200"/>
              <a:t>disposer d’un descripteur d’application: </a:t>
            </a:r>
          </a:p>
          <a:p>
            <a:pPr lvl="2">
              <a:defRPr sz="3900"/>
            </a:pPr>
            <a:r>
              <a:rPr sz="3200"/>
              <a:t>monapp/WEB-INF/</a:t>
            </a:r>
            <a:r>
              <a:rPr sz="3200">
                <a:hlinkClick r:id="rId2"/>
              </a:rPr>
              <a:t>web.xml</a:t>
            </a:r>
            <a:r>
              <a:rPr sz="3200"/>
              <a:t> </a:t>
            </a:r>
          </a:p>
          <a:p>
            <a:pPr lvl="1">
              <a:defRPr sz="3900"/>
            </a:pPr>
            <a:r>
              <a:rPr sz="3200"/>
              <a:t>avoir le code java compilé dans </a:t>
            </a:r>
          </a:p>
          <a:p>
            <a:pPr lvl="2">
              <a:defRPr sz="3900"/>
            </a:pPr>
            <a:r>
              <a:rPr sz="3200"/>
              <a:t>monapp/WEB-INF/classes</a:t>
            </a:r>
          </a:p>
          <a:p>
            <a:pPr lvl="1">
              <a:defRPr sz="3900"/>
            </a:pPr>
            <a:r>
              <a:rPr sz="3200"/>
              <a:t>éventuellement un répertoire monapp/WEB-INF/ lib</a:t>
            </a:r>
          </a:p>
          <a:p>
            <a:pPr lvl="2">
              <a:defRPr sz="3900"/>
            </a:pPr>
            <a:r>
              <a:rPr sz="3200"/>
              <a:t>: /monapp/lib</a:t>
            </a:r>
          </a:p>
        </p:txBody>
      </p:sp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Glassfish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788522" y="5537200"/>
            <a:ext cx="11417301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Exercice 4 : Rajoutez une page HTML et dirigez un navigateur dessus.</a:t>
            </a:r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787400" y="2863850"/>
            <a:ext cx="114173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Exercice 3 : Copier le fichier sample.war dans le repertoire autodeploy.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xfrm>
            <a:off x="787400" y="1841500"/>
            <a:ext cx="11303000" cy="5715000"/>
          </a:xfrm>
          <a:prstGeom prst="rect">
            <a:avLst/>
          </a:prstGeom>
        </p:spPr>
        <p:txBody>
          <a:bodyPr/>
          <a:lstStyle/>
          <a:p>
            <a:r>
              <a:t>C’est une classe Java qui étend “HttpServlet” ou implémente “Servlet”</a:t>
            </a:r>
          </a:p>
          <a:p>
            <a:r>
              <a:t>Deux méthodes principales : doGet et doPost</a:t>
            </a:r>
          </a:p>
        </p:txBody>
      </p:sp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Anatomie d’une Servlet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723900" y="2635250"/>
            <a:ext cx="11557000" cy="596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HelloWorld </a:t>
            </a:r>
            <a:r>
              <a:rPr>
                <a:solidFill>
                  <a:srgbClr val="931A68"/>
                </a:solidFill>
              </a:rPr>
              <a:t>extends</a:t>
            </a:r>
            <a:r>
              <a:t> </a:t>
            </a:r>
            <a:r>
              <a:rPr u="sng"/>
              <a:t>HttpServlet</a:t>
            </a:r>
            <a:r>
              <a:t> {</a:t>
            </a:r>
          </a:p>
          <a:p>
            <a:pPr algn="l">
              <a:spcBef>
                <a:spcPts val="0"/>
              </a:spcBef>
              <a:defRPr sz="1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doGet(</a:t>
            </a:r>
            <a:r>
              <a:rPr u="sng"/>
              <a:t>HttpServletRequest</a:t>
            </a:r>
            <a:r>
              <a:t> request, </a:t>
            </a:r>
            <a:r>
              <a:rPr u="sng"/>
              <a:t>HttpServletResponse</a:t>
            </a:r>
            <a:r>
              <a:t> response)</a:t>
            </a:r>
          </a:p>
          <a:p>
            <a:pPr algn="l">
              <a:spcBef>
                <a:spcPts val="0"/>
              </a:spcBef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throws</a:t>
            </a:r>
            <a:r>
              <a:t> IOException, </a:t>
            </a:r>
            <a:r>
              <a:rPr u="sng"/>
              <a:t>ServletException</a:t>
            </a:r>
            <a:r>
              <a:t> {</a:t>
            </a:r>
          </a:p>
          <a:p>
            <a:pPr algn="l">
              <a:spcBef>
                <a:spcPts val="0"/>
              </a:spcBef>
              <a:defRPr sz="1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response.setContentType(</a:t>
            </a:r>
            <a:r>
              <a:rPr>
                <a:solidFill>
                  <a:srgbClr val="3933FF"/>
                </a:solidFill>
              </a:rPr>
              <a:t>"text/html"</a:t>
            </a:r>
            <a:r>
              <a:t>);</a:t>
            </a:r>
          </a:p>
          <a:p>
            <a:pPr algn="l">
              <a:spcBef>
                <a:spcPts val="0"/>
              </a:spcBef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 b="1"/>
              <a:t>PrintWriter out = response.getWriter();</a:t>
            </a:r>
          </a:p>
          <a:p>
            <a:pPr algn="l">
              <a:spcBef>
                <a:spcPts val="0"/>
              </a:spcBef>
              <a:defRPr sz="1800">
                <a:latin typeface="Courier"/>
                <a:ea typeface="Courier"/>
                <a:cs typeface="Courier"/>
                <a:sym typeface="Courier"/>
              </a:defRPr>
            </a:pPr>
            <a:endParaRPr b="1"/>
          </a:p>
          <a:p>
            <a:pPr algn="l">
              <a:spcBef>
                <a:spcPts val="0"/>
              </a:spcBef>
              <a:defRPr sz="1800">
                <a:solidFill>
                  <a:srgbClr val="4E907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 b="1">
                <a:solidFill>
                  <a:srgbClr val="000000"/>
                </a:solidFill>
              </a:rPr>
              <a:t>    out.println(</a:t>
            </a:r>
            <a:r>
              <a:rPr b="1">
                <a:solidFill>
                  <a:srgbClr val="3933FF"/>
                </a:solidFill>
              </a:rPr>
              <a:t>"&lt;html&gt;"</a:t>
            </a:r>
            <a:r>
              <a:rPr b="1" u="sng">
                <a:solidFill>
                  <a:srgbClr val="000000"/>
                </a:solidFill>
              </a:rPr>
              <a:t>);</a:t>
            </a:r>
            <a:r>
              <a:rPr b="1"/>
              <a:t>//production de code HTML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out.println(</a:t>
            </a:r>
            <a:r>
              <a:rPr>
                <a:solidFill>
                  <a:srgbClr val="3933FF"/>
                </a:solidFill>
              </a:rPr>
              <a:t>"&lt;head&gt;"</a:t>
            </a:r>
            <a:r>
              <a:t>);</a:t>
            </a: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out.println(</a:t>
            </a:r>
            <a:r>
              <a:t>"&lt;title&gt;Bonjour&lt;/title&gt;"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algn="l">
              <a:spcBef>
                <a:spcPts val="0"/>
              </a:spcBef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out.println(</a:t>
            </a:r>
            <a:r>
              <a:rPr>
                <a:solidFill>
                  <a:srgbClr val="3933FF"/>
                </a:solidFill>
              </a:rPr>
              <a:t>"&lt;/head&gt;"</a:t>
            </a:r>
            <a:r>
              <a:t>);</a:t>
            </a: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out.println(</a:t>
            </a:r>
            <a:r>
              <a:t>"&lt;body bgcolor=\"white\"&gt;"</a:t>
            </a:r>
            <a:r>
              <a:rPr>
                <a:solidFill>
                  <a:srgbClr val="000000"/>
                </a:solidFill>
              </a:rPr>
              <a:t>);</a:t>
            </a:r>
            <a:r>
              <a:rPr>
                <a:solidFill>
                  <a:srgbClr val="4E9072"/>
                </a:solidFill>
              </a:rPr>
              <a:t>//Le fond est blanc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out.println(</a:t>
            </a:r>
            <a:r>
              <a:t>"&lt;h1&gt; HelloWorld &lt;/h1&gt;"</a:t>
            </a:r>
            <a:r>
              <a:rPr>
                <a:solidFill>
                  <a:srgbClr val="000000"/>
                </a:solidFill>
              </a:rPr>
              <a:t>);</a:t>
            </a:r>
          </a:p>
          <a:p>
            <a:pPr algn="l">
              <a:spcBef>
                <a:spcPts val="0"/>
              </a:spcBef>
              <a:defRPr sz="18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out.println(</a:t>
            </a:r>
            <a:r>
              <a:rPr>
                <a:solidFill>
                  <a:srgbClr val="3933FF"/>
                </a:solidFill>
              </a:rPr>
              <a:t>"&lt;/body&gt;"</a:t>
            </a:r>
            <a:r>
              <a:t>);</a:t>
            </a:r>
          </a:p>
          <a:p>
            <a:pPr algn="l">
              <a:spcBef>
                <a:spcPts val="0"/>
              </a:spcBef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    out.println(</a:t>
            </a:r>
            <a:r>
              <a:rPr>
                <a:solidFill>
                  <a:srgbClr val="3933FF"/>
                </a:solidFill>
              </a:rPr>
              <a:t>"&lt;/html&gt;"</a:t>
            </a:r>
            <a:r>
              <a:t>);</a:t>
            </a:r>
          </a:p>
          <a:p>
            <a:pPr algn="l">
              <a:spcBef>
                <a:spcPts val="0"/>
              </a:spcBef>
              <a:defRPr sz="1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algn="l">
              <a:spcBef>
                <a:spcPts val="0"/>
              </a:spcBef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56" name="Shape 1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Anatomie d’une Servlet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xfrm>
            <a:off x="1092200" y="3657600"/>
            <a:ext cx="10820400" cy="243840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Infrastructure de développement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Installez Eclipse JEE</a:t>
            </a:r>
          </a:p>
          <a:p>
            <a:r>
              <a:t>Installez le plugin checkstyle</a:t>
            </a:r>
          </a:p>
          <a:p>
            <a:r>
              <a:t>Configurez Glassfish</a:t>
            </a:r>
          </a:p>
          <a:p>
            <a:r>
              <a:t>Créez un projet Web</a:t>
            </a:r>
          </a:p>
          <a:p>
            <a:r>
              <a:t>Créez votre première servlet (HelloWorld)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801222" y="2933700"/>
            <a:ext cx="11417301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Exercice 3:  Allez à l’adresse </a:t>
            </a:r>
            <a:r>
              <a:rPr u="sng">
                <a:hlinkClick r:id="rId2"/>
              </a:rPr>
              <a:t>http://localhost:8080</a:t>
            </a:r>
            <a:r>
              <a:t> et regardez les exemples de Servlet.</a:t>
            </a:r>
          </a:p>
        </p:txBody>
      </p:sp>
      <p:sp>
        <p:nvSpPr>
          <p:cNvPr id="163" name="Shape 1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800100" y="4991100"/>
            <a:ext cx="11417300" cy="259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Exercice 4:  Vérifiez que la version compilée de la servlet HelloWorld.class est dans le répertoire classes du WEB-INF. Puis testez la servlet en pointant dessus avec un navigateur.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Mélange d’interface graphique, de logique de présentation et de logique  métier (voir d’accès à la couche de données).</a:t>
            </a:r>
          </a:p>
          <a:p>
            <a:r>
              <a:t>Mélange de langages sous forme de chaines de caractères</a:t>
            </a:r>
          </a:p>
          <a:p>
            <a:r>
              <a:t>Pas de vérification syntaxique sur le HTML et le javascript.</a:t>
            </a:r>
          </a:p>
        </p:txBody>
      </p:sp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Défauts des servlets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1112500" cy="5715000"/>
          </a:xfrm>
          <a:prstGeom prst="rect">
            <a:avLst/>
          </a:prstGeom>
        </p:spPr>
        <p:txBody>
          <a:bodyPr/>
          <a:lstStyle/>
          <a:p>
            <a:r>
              <a:t>Un langage spécifique à l'écriture de page web dynamique</a:t>
            </a:r>
          </a:p>
          <a:p>
            <a:r>
              <a:t>Transformées en servlet pendant l’execution</a:t>
            </a:r>
          </a:p>
        </p:txBody>
      </p:sp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 Server Pages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/>
          <a:lstStyle/>
          <a:p>
            <a:r>
              <a:t>Java Server Pages : Exemple</a:t>
            </a:r>
          </a:p>
        </p:txBody>
      </p:sp>
      <p:sp>
        <p:nvSpPr>
          <p:cNvPr id="175" name="Shape 175"/>
          <p:cNvSpPr/>
          <p:nvPr/>
        </p:nvSpPr>
        <p:spPr>
          <a:xfrm>
            <a:off x="1841500" y="2692400"/>
            <a:ext cx="9321800" cy="6464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t>html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t>head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title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Sample Application JSP Page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title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&lt;/</a:t>
            </a:r>
            <a:r>
              <a:t>head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body</a:t>
            </a:r>
            <a:r>
              <a:rPr>
                <a:solidFill>
                  <a:srgbClr val="000000"/>
                </a:solidFill>
              </a:rPr>
              <a:t> </a:t>
            </a:r>
            <a:r>
              <a:t>bgcolor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white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table</a:t>
            </a:r>
            <a:r>
              <a:rPr>
                <a:solidFill>
                  <a:srgbClr val="000000"/>
                </a:solidFill>
              </a:rPr>
              <a:t> </a:t>
            </a:r>
            <a:r>
              <a:rPr u="sng"/>
              <a:t>border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"0"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tr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td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h1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 u="sng"/>
              <a:t>Ma</a:t>
            </a:r>
            <a:r>
              <a:t> </a:t>
            </a:r>
            <a:r>
              <a:rPr u="sng"/>
              <a:t>première</a:t>
            </a:r>
            <a:r>
              <a:t> page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h1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 </a:t>
            </a:r>
            <a:r>
              <a:rPr u="sng"/>
              <a:t>Ceci</a:t>
            </a:r>
            <a:r>
              <a:t> </a:t>
            </a:r>
            <a:r>
              <a:rPr u="sng"/>
              <a:t>est</a:t>
            </a:r>
            <a:r>
              <a:t> </a:t>
            </a:r>
            <a:r>
              <a:rPr u="sng"/>
              <a:t>un</a:t>
            </a:r>
            <a:r>
              <a:t> example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td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tr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table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CC7450"/>
                </a:solidFill>
              </a:rPr>
              <a:t>&lt;%=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String(</a:t>
            </a:r>
            <a:r>
              <a:rPr>
                <a:solidFill>
                  <a:srgbClr val="3933FF"/>
                </a:solidFill>
              </a:rPr>
              <a:t>"Hello!"</a:t>
            </a:r>
            <a:r>
              <a:t>)</a:t>
            </a:r>
            <a:r>
              <a:rPr>
                <a:solidFill>
                  <a:srgbClr val="CC7450"/>
                </a:solidFill>
              </a:rPr>
              <a:t>%&gt;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CC745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&lt;/</a:t>
            </a:r>
            <a:r>
              <a:t>body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&lt;/</a:t>
            </a:r>
            <a:r>
              <a:t>html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6" name="Shape 1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/>
          <a:lstStyle/>
          <a:p>
            <a:r>
              <a:t>Java Server Pages</a:t>
            </a:r>
          </a:p>
        </p:txBody>
      </p:sp>
      <p:sp>
        <p:nvSpPr>
          <p:cNvPr id="179" name="Shape 1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1003300" y="2844799"/>
            <a:ext cx="10985500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La jsp précédente produit la servlet suivante:</a:t>
            </a:r>
          </a:p>
          <a:p>
            <a:pPr defTabSz="584200">
              <a:spcBef>
                <a:spcPts val="0"/>
              </a:spcBef>
              <a:defRPr sz="28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1003300" y="4187843"/>
            <a:ext cx="11226069" cy="4527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hello_jsp </a:t>
            </a:r>
            <a:r>
              <a:rPr>
                <a:solidFill>
                  <a:srgbClr val="931A68"/>
                </a:solidFill>
              </a:rPr>
              <a:t>extends</a:t>
            </a:r>
            <a:r>
              <a:t> org.apache.jasper.runtime.HttpJspBase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org.apache.jasper.runtime.JspSourceDependent {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JspFactory </a:t>
            </a:r>
            <a:r>
              <a:rPr>
                <a:solidFill>
                  <a:srgbClr val="0326CC"/>
                </a:solidFill>
              </a:rPr>
              <a:t>_jspxFactory</a:t>
            </a:r>
            <a:r>
              <a:t> = JspFactory.getDefaultFactory();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java.util.List&lt;String&gt; </a:t>
            </a:r>
            <a:r>
              <a:rPr>
                <a:solidFill>
                  <a:srgbClr val="0326CC"/>
                </a:solidFill>
              </a:rPr>
              <a:t>_jspx_dependants</a:t>
            </a:r>
            <a:r>
              <a:t>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javax.el.ExpressionFactory </a:t>
            </a:r>
            <a:r>
              <a:rPr>
                <a:solidFill>
                  <a:srgbClr val="0326CC"/>
                </a:solidFill>
              </a:rPr>
              <a:t>_el_expressionfactory</a:t>
            </a:r>
            <a:r>
              <a:t>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org.apache.tomcat.InstanceManager </a:t>
            </a:r>
            <a:r>
              <a:rPr>
                <a:solidFill>
                  <a:srgbClr val="0326CC"/>
                </a:solidFill>
              </a:rPr>
              <a:t>_jsp_instancemanager</a:t>
            </a:r>
            <a:r>
              <a:t>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java.util.List&lt;String&gt; getDependants() </a:t>
            </a:r>
            <a:r>
              <a:rPr u="sng"/>
              <a:t>{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t> _jspx_dependants;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.......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 Server Pages : Scriptlets</a:t>
            </a:r>
          </a:p>
        </p:txBody>
      </p:sp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xfrm>
            <a:off x="419100" y="1968500"/>
            <a:ext cx="12433300" cy="71755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&lt;% ..... %&gt;    représente du code java </a:t>
            </a:r>
          </a:p>
          <a:p>
            <a:pPr marL="0" lvl="1" indent="0">
              <a:buSzTx/>
              <a:buNone/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&lt;%if ( username != null &amp;&amp; username.length() &gt; 0 ) { %&gt;</a:t>
            </a:r>
          </a:p>
          <a:p>
            <a:pPr marL="0" indent="0">
              <a:buSzTx/>
              <a:buNone/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&lt;%= ..... %&gt;    valeur d’un “Java Bean” </a:t>
            </a:r>
          </a:p>
          <a:p>
            <a:pPr marL="0" lvl="1" indent="0">
              <a:buSzTx/>
              <a:buNone/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&lt;%= new java.util.Date() %&gt;</a:t>
            </a:r>
          </a:p>
          <a:p>
            <a:pPr marL="0" lvl="1" indent="0">
              <a:buSzTx/>
              <a:buNone/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&lt;% NameBean person = </a:t>
            </a:r>
          </a:p>
          <a:p>
            <a:pPr marL="0" lvl="1" indent="0">
              <a:buSzTx/>
              <a:buNone/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(NameBean)pageContext.findAttribute("customer"); %&gt;</a:t>
            </a:r>
          </a:p>
          <a:p>
            <a:pPr marL="0" lvl="1" indent="0">
              <a:buSzTx/>
              <a:buNone/>
              <a:defRPr sz="12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lvl="1" indent="0">
              <a:buSz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indent="0">
              <a:buSzTx/>
              <a:buNone/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&lt;%! ..... %&gt;    représente une déclaration </a:t>
            </a:r>
          </a:p>
          <a:p>
            <a:pPr marL="0" lvl="1" indent="0">
              <a:buSzTx/>
              <a:buNone/>
              <a:defRPr sz="2500">
                <a:latin typeface="Courier"/>
                <a:ea typeface="Courier"/>
                <a:cs typeface="Courier"/>
                <a:sym typeface="Courier"/>
              </a:defRPr>
            </a:pPr>
            <a:r>
              <a:t>&lt;%! private int accessNb = 0 %</a:t>
            </a:r>
          </a:p>
        </p:txBody>
      </p:sp>
      <p:sp>
        <p:nvSpPr>
          <p:cNvPr id="185" name="Shape 1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title"/>
          </p:nvPr>
        </p:nvSpPr>
        <p:spPr>
          <a:xfrm>
            <a:off x="609600" y="241300"/>
            <a:ext cx="11772900" cy="1587500"/>
          </a:xfrm>
          <a:prstGeom prst="rect">
            <a:avLst/>
          </a:prstGeom>
        </p:spPr>
        <p:txBody>
          <a:bodyPr/>
          <a:lstStyle/>
          <a:p>
            <a:r>
              <a:t>Java Server Pages : un premier formulaire</a:t>
            </a:r>
          </a:p>
        </p:txBody>
      </p:sp>
      <p:sp>
        <p:nvSpPr>
          <p:cNvPr id="188" name="Shape 1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1473200" y="2590799"/>
            <a:ext cx="10058400" cy="568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6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&lt;?</a:t>
            </a:r>
            <a:r>
              <a:rPr>
                <a:solidFill>
                  <a:srgbClr val="4E9192"/>
                </a:solidFill>
              </a:rPr>
              <a:t>xml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version</a:t>
            </a:r>
            <a:r>
              <a:rPr>
                <a:solidFill>
                  <a:srgbClr val="000000"/>
                </a:solidFill>
              </a:rPr>
              <a:t>=</a:t>
            </a:r>
            <a:r>
              <a:t>"1.0"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encoding</a:t>
            </a:r>
            <a:r>
              <a:rPr>
                <a:solidFill>
                  <a:srgbClr val="000000"/>
                </a:solidFill>
              </a:rPr>
              <a:t>=</a:t>
            </a:r>
            <a:r>
              <a:t>"ISO-8859-1"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9193"/>
                </a:solidFill>
              </a:rPr>
              <a:t>?&gt;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6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jsp:root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xmlns:jsp</a:t>
            </a:r>
            <a:r>
              <a:rPr>
                <a:solidFill>
                  <a:srgbClr val="000000"/>
                </a:solidFill>
              </a:rPr>
              <a:t>=</a:t>
            </a:r>
            <a:r>
              <a:t>"http://java.sun.com/JSP/Page"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version</a:t>
            </a:r>
            <a:r>
              <a:rPr>
                <a:solidFill>
                  <a:srgbClr val="000000"/>
                </a:solidFill>
              </a:rPr>
              <a:t>=</a:t>
            </a:r>
            <a:r>
              <a:t>"2.0"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6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jsp:directive.page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contentType</a:t>
            </a:r>
            <a:r>
              <a:rPr>
                <a:solidFill>
                  <a:srgbClr val="000000"/>
                </a:solidFill>
              </a:rPr>
              <a:t>=</a:t>
            </a:r>
            <a:r>
              <a:t>"text/html; charset=ISO-8859-1"</a:t>
            </a:r>
            <a:r>
              <a:rPr>
                <a:solidFill>
                  <a:srgbClr val="000000"/>
                </a:solidFill>
              </a:rPr>
              <a:t> </a:t>
            </a:r>
          </a:p>
          <a:p>
            <a:pPr algn="l">
              <a:spcBef>
                <a:spcPts val="0"/>
              </a:spcBef>
              <a:defRPr sz="16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t>pageEncoding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"ISO-8859-1"</a:t>
            </a:r>
            <a:r>
              <a:rPr>
                <a:solidFill>
                  <a:srgbClr val="000000"/>
                </a:solidFill>
              </a:rPr>
              <a:t> </a:t>
            </a:r>
            <a:r>
              <a:t>session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"false"</a:t>
            </a:r>
            <a:r>
              <a:rPr>
                <a:solidFill>
                  <a:srgbClr val="009193"/>
                </a:solidFill>
              </a:rPr>
              <a:t>/&gt;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6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jsp:output</a:t>
            </a:r>
            <a:r>
              <a:rPr>
                <a:solidFill>
                  <a:srgbClr val="000000"/>
                </a:solidFill>
              </a:rPr>
              <a:t> </a:t>
            </a:r>
            <a:r>
              <a:t>doctype-root-element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"html"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6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932192"/>
                </a:solidFill>
              </a:rPr>
              <a:t>doctype-public</a:t>
            </a:r>
            <a:r>
              <a:rPr>
                <a:solidFill>
                  <a:srgbClr val="000000"/>
                </a:solidFill>
              </a:rPr>
              <a:t>=</a:t>
            </a:r>
            <a:r>
              <a:t>"-//W3C//DTD XHTML 1.0 Transitional//EN"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6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932192"/>
                </a:solidFill>
              </a:rPr>
              <a:t>doctype-system</a:t>
            </a:r>
            <a:r>
              <a:rPr>
                <a:solidFill>
                  <a:srgbClr val="000000"/>
                </a:solidFill>
              </a:rPr>
              <a:t>=</a:t>
            </a:r>
            <a:r>
              <a:t>"http://www.w3.org/TR/xhtml1/DTD/xhtml1-transitional.dtd"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6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t>omit-xml-declaration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"true"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9193"/>
                </a:solidFill>
              </a:rPr>
              <a:t>/&gt;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6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html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xmlns</a:t>
            </a:r>
            <a:r>
              <a:rPr>
                <a:solidFill>
                  <a:srgbClr val="000000"/>
                </a:solidFill>
              </a:rPr>
              <a:t>=</a:t>
            </a:r>
            <a:r>
              <a:t>"http://www.w3.org/1999/xhtml"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6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t>head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6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title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Insert title here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title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6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&lt;/</a:t>
            </a:r>
            <a:r>
              <a:t>head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6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t>body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6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form</a:t>
            </a:r>
            <a:r>
              <a:rPr>
                <a:solidFill>
                  <a:srgbClr val="000000"/>
                </a:solidFill>
              </a:rPr>
              <a:t> </a:t>
            </a:r>
            <a:r>
              <a:t>method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"get"</a:t>
            </a:r>
            <a:r>
              <a:rPr>
                <a:solidFill>
                  <a:srgbClr val="000000"/>
                </a:solidFill>
              </a:rPr>
              <a:t> </a:t>
            </a:r>
            <a:r>
              <a:t>action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"my"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6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INPUT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type</a:t>
            </a:r>
            <a:r>
              <a:rPr>
                <a:solidFill>
                  <a:srgbClr val="000000"/>
                </a:solidFill>
              </a:rPr>
              <a:t>=</a:t>
            </a:r>
            <a:r>
              <a:t>"text"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name</a:t>
            </a:r>
            <a:r>
              <a:rPr>
                <a:solidFill>
                  <a:srgbClr val="000000"/>
                </a:solidFill>
              </a:rPr>
              <a:t>=</a:t>
            </a:r>
            <a:r>
              <a:t>"first"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id</a:t>
            </a:r>
            <a:r>
              <a:rPr>
                <a:solidFill>
                  <a:srgbClr val="000000"/>
                </a:solidFill>
              </a:rPr>
              <a:t>=</a:t>
            </a:r>
            <a:r>
              <a:t>"first"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9193"/>
                </a:solidFill>
              </a:rPr>
              <a:t>/&gt;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6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INPUT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type</a:t>
            </a:r>
            <a:r>
              <a:rPr>
                <a:solidFill>
                  <a:srgbClr val="000000"/>
                </a:solidFill>
              </a:rPr>
              <a:t>=</a:t>
            </a:r>
            <a:r>
              <a:t>"text"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name</a:t>
            </a:r>
            <a:r>
              <a:rPr>
                <a:solidFill>
                  <a:srgbClr val="000000"/>
                </a:solidFill>
              </a:rPr>
              <a:t>=</a:t>
            </a:r>
            <a:r>
              <a:t>"second"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id</a:t>
            </a:r>
            <a:r>
              <a:rPr>
                <a:solidFill>
                  <a:srgbClr val="000000"/>
                </a:solidFill>
              </a:rPr>
              <a:t>=</a:t>
            </a:r>
            <a:r>
              <a:t>"second"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9193"/>
                </a:solidFill>
              </a:rPr>
              <a:t>/&gt;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6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INPUT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type</a:t>
            </a:r>
            <a:r>
              <a:rPr>
                <a:solidFill>
                  <a:srgbClr val="000000"/>
                </a:solidFill>
              </a:rPr>
              <a:t>=</a:t>
            </a:r>
            <a:r>
              <a:t>"submit"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name</a:t>
            </a:r>
            <a:r>
              <a:rPr>
                <a:solidFill>
                  <a:srgbClr val="000000"/>
                </a:solidFill>
              </a:rPr>
              <a:t>=</a:t>
            </a:r>
            <a:r>
              <a:t>"compute"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title</a:t>
            </a:r>
            <a:r>
              <a:rPr>
                <a:solidFill>
                  <a:srgbClr val="000000"/>
                </a:solidFill>
              </a:rPr>
              <a:t>=</a:t>
            </a:r>
            <a:r>
              <a:t>"compute"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value</a:t>
            </a:r>
            <a:r>
              <a:rPr>
                <a:solidFill>
                  <a:srgbClr val="000000"/>
                </a:solidFill>
              </a:rPr>
              <a:t>=</a:t>
            </a:r>
            <a:r>
              <a:t>"compute"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9193"/>
                </a:solidFill>
              </a:rPr>
              <a:t>/&gt;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6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form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6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&lt;/</a:t>
            </a:r>
            <a:r>
              <a:t>body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6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&lt;/</a:t>
            </a:r>
            <a:r>
              <a:t>html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6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&lt;/</a:t>
            </a:r>
            <a:r>
              <a:t>jsp:root</a:t>
            </a:r>
            <a:r>
              <a:rPr>
                <a:solidFill>
                  <a:srgbClr val="009193"/>
                </a:solidFill>
              </a:rPr>
              <a:t>&gt;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431800" y="254000"/>
            <a:ext cx="12153900" cy="1587500"/>
          </a:xfrm>
          <a:prstGeom prst="rect">
            <a:avLst/>
          </a:prstGeom>
        </p:spPr>
        <p:txBody>
          <a:bodyPr/>
          <a:lstStyle/>
          <a:p>
            <a:r>
              <a:t>Java Server Pages : un premier formulaire</a:t>
            </a:r>
          </a:p>
          <a:p>
            <a:r>
              <a:t>... et sa servlet</a:t>
            </a:r>
          </a:p>
        </p:txBody>
      </p:sp>
      <p:sp>
        <p:nvSpPr>
          <p:cNvPr id="192" name="Shape 1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787400" y="2486043"/>
            <a:ext cx="11518900" cy="6115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/**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* Servlet implementation class MyFirstServlet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</a:t>
            </a:r>
            <a:r>
              <a:t>WebServlet(name=</a:t>
            </a:r>
            <a:r>
              <a:rPr>
                <a:solidFill>
                  <a:srgbClr val="3933FF"/>
                </a:solidFill>
              </a:rPr>
              <a:t>"MyFirstServlet"</a:t>
            </a:r>
            <a:r>
              <a:t>, urlPatterns=</a:t>
            </a:r>
            <a:r>
              <a:rPr>
                <a:solidFill>
                  <a:srgbClr val="3933FF"/>
                </a:solidFill>
              </a:rPr>
              <a:t>"/my"</a:t>
            </a:r>
            <a:r>
              <a:t>)</a:t>
            </a:r>
          </a:p>
          <a:p>
            <a:pPr algn="l">
              <a:spcBef>
                <a:spcPts val="0"/>
              </a:spcBef>
              <a:defRPr sz="1800" u="sng">
                <a:latin typeface="Monaco"/>
                <a:ea typeface="Monaco"/>
                <a:cs typeface="Monaco"/>
                <a:sym typeface="Monaco"/>
              </a:defRPr>
            </a:pPr>
            <a:r>
              <a:rPr u="none">
                <a:solidFill>
                  <a:srgbClr val="931A68"/>
                </a:solidFill>
              </a:rPr>
              <a:t>public</a:t>
            </a:r>
            <a:r>
              <a:rPr u="none"/>
              <a:t> </a:t>
            </a:r>
            <a:r>
              <a:rPr u="none">
                <a:solidFill>
                  <a:srgbClr val="931A68"/>
                </a:solidFill>
              </a:rPr>
              <a:t>class</a:t>
            </a:r>
            <a:r>
              <a:rPr u="none"/>
              <a:t> MyFirstServlet </a:t>
            </a:r>
            <a:r>
              <a:rPr u="none">
                <a:solidFill>
                  <a:srgbClr val="931A68"/>
                </a:solidFill>
              </a:rPr>
              <a:t>extends</a:t>
            </a:r>
            <a:r>
              <a:rPr u="none"/>
              <a:t> HttpServlet {</a:t>
            </a:r>
          </a:p>
          <a:p>
            <a:pPr algn="l">
              <a:spcBef>
                <a:spcPts val="0"/>
              </a:spcBef>
              <a:defRPr sz="18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rPr>
                <a:solidFill>
                  <a:srgbClr val="000000"/>
                </a:solidFill>
              </a:rPr>
              <a:t> </a:t>
            </a:r>
            <a:r>
              <a:t>serialVersionUID</a:t>
            </a:r>
            <a:r>
              <a:rPr>
                <a:solidFill>
                  <a:srgbClr val="000000"/>
                </a:solidFill>
              </a:rPr>
              <a:t> = 1L;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protected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doGet(HttpServletRequest request, HttpServletResponse response) </a:t>
            </a:r>
          </a:p>
          <a:p>
            <a:pPr lvl="5" indent="1143000"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throws</a:t>
            </a:r>
            <a:r>
              <a:t> ServletException, IOException {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response.getOutputStream().print(computeResult(request));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protected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doPost(</a:t>
            </a:r>
            <a:r>
              <a:rPr u="sng"/>
              <a:t>HttpServletRequest</a:t>
            </a:r>
            <a:r>
              <a:t> request, HttpServletResponse response) </a:t>
            </a:r>
          </a:p>
          <a:p>
            <a:pPr lvl="5" indent="1143000"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throws</a:t>
            </a:r>
            <a:r>
              <a:t> ServletException, IOException {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response.getOutputStream().print(computeResult(request));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196" name="Shape 19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5600"/>
            </a:pPr>
            <a:r>
              <a:rPr sz="3700">
                <a:latin typeface="Times"/>
                <a:ea typeface="Times"/>
                <a:cs typeface="Times"/>
                <a:sym typeface="Times"/>
              </a:rPr>
              <a:t>&lt;jsp:forward page=”result.jsp</a:t>
            </a:r>
            <a:r>
              <a:rPr sz="3200">
                <a:latin typeface="Times"/>
                <a:ea typeface="Times"/>
                <a:cs typeface="Times"/>
                <a:sym typeface="Times"/>
              </a:rPr>
              <a:t>” /&gt;</a:t>
            </a:r>
          </a:p>
          <a:p>
            <a:pPr marL="0" lvl="3" indent="1651000">
              <a:buSzTx/>
              <a:buNone/>
              <a:defRPr sz="5600" b="1"/>
            </a:pPr>
            <a:r>
              <a:rPr sz="3200">
                <a:latin typeface="Times"/>
                <a:ea typeface="Times"/>
                <a:cs typeface="Times"/>
                <a:sym typeface="Times"/>
              </a:rPr>
              <a:t>transfère interne au serveur</a:t>
            </a:r>
          </a:p>
          <a:p>
            <a:pPr marL="0" lvl="1" indent="0">
              <a:buSzTx/>
              <a:buNone/>
              <a:defRPr sz="5600"/>
            </a:pPr>
            <a:endParaRPr sz="3200">
              <a:latin typeface="Times"/>
              <a:ea typeface="Times"/>
              <a:cs typeface="Times"/>
              <a:sym typeface="Times"/>
            </a:endParaRPr>
          </a:p>
          <a:p>
            <a:pPr marL="0" indent="0">
              <a:buSzTx/>
              <a:buNone/>
              <a:defRPr sz="5600"/>
            </a:pPr>
            <a:r>
              <a:rPr sz="3700">
                <a:latin typeface="Times"/>
                <a:ea typeface="Times"/>
                <a:cs typeface="Times"/>
                <a:sym typeface="Times"/>
              </a:rPr>
              <a:t>&lt;jsp:redirect page=”result.jsp</a:t>
            </a:r>
            <a:r>
              <a:rPr sz="3200">
                <a:latin typeface="Times"/>
                <a:ea typeface="Times"/>
                <a:cs typeface="Times"/>
                <a:sym typeface="Times"/>
              </a:rPr>
              <a:t>” /&gt;</a:t>
            </a:r>
          </a:p>
          <a:p>
            <a:pPr marL="0" lvl="3" indent="1651000">
              <a:buSzTx/>
              <a:buNone/>
              <a:defRPr sz="5600" b="1"/>
            </a:pPr>
            <a:r>
              <a:rPr sz="3200">
                <a:latin typeface="Times"/>
                <a:ea typeface="Times"/>
                <a:cs typeface="Times"/>
                <a:sym typeface="Times"/>
              </a:rPr>
              <a:t>transfère externe passant par le navigateur</a:t>
            </a:r>
          </a:p>
        </p:txBody>
      </p:sp>
      <p:sp>
        <p:nvSpPr>
          <p:cNvPr id="197" name="Shape 1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 Server Pages : Enchainer les pages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68" name="Shape 68"/>
          <p:cNvSpPr/>
          <p:nvPr/>
        </p:nvSpPr>
        <p:spPr>
          <a:xfrm>
            <a:off x="10007600" y="3873500"/>
            <a:ext cx="1930400" cy="1270000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Wildfly</a:t>
            </a:r>
          </a:p>
        </p:txBody>
      </p:sp>
      <p:sp>
        <p:nvSpPr>
          <p:cNvPr id="69" name="Shape 69"/>
          <p:cNvSpPr/>
          <p:nvPr/>
        </p:nvSpPr>
        <p:spPr>
          <a:xfrm>
            <a:off x="10007600" y="2451100"/>
            <a:ext cx="1930400" cy="1270000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MySql</a:t>
            </a:r>
          </a:p>
        </p:txBody>
      </p:sp>
      <p:sp>
        <p:nvSpPr>
          <p:cNvPr id="70" name="Shape 70"/>
          <p:cNvSpPr/>
          <p:nvPr/>
        </p:nvSpPr>
        <p:spPr>
          <a:xfrm>
            <a:off x="7099300" y="2451100"/>
            <a:ext cx="2705100" cy="1270000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Git</a:t>
            </a:r>
          </a:p>
          <a:p>
            <a: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Server</a:t>
            </a:r>
          </a:p>
        </p:txBody>
      </p:sp>
      <p:sp>
        <p:nvSpPr>
          <p:cNvPr id="71" name="Shape 71"/>
          <p:cNvSpPr/>
          <p:nvPr/>
        </p:nvSpPr>
        <p:spPr>
          <a:xfrm>
            <a:off x="7099300" y="1016000"/>
            <a:ext cx="4838700" cy="1270000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Jenkins</a:t>
            </a:r>
          </a:p>
        </p:txBody>
      </p:sp>
      <p:sp>
        <p:nvSpPr>
          <p:cNvPr id="72" name="Shape 72"/>
          <p:cNvSpPr/>
          <p:nvPr/>
        </p:nvSpPr>
        <p:spPr>
          <a:xfrm>
            <a:off x="3810000" y="3886200"/>
            <a:ext cx="1930400" cy="1270000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Wildfly</a:t>
            </a:r>
          </a:p>
        </p:txBody>
      </p:sp>
      <p:sp>
        <p:nvSpPr>
          <p:cNvPr id="73" name="Shape 73"/>
          <p:cNvSpPr/>
          <p:nvPr/>
        </p:nvSpPr>
        <p:spPr>
          <a:xfrm>
            <a:off x="3810000" y="2463800"/>
            <a:ext cx="1930400" cy="1270000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MySql</a:t>
            </a:r>
          </a:p>
        </p:txBody>
      </p:sp>
      <p:sp>
        <p:nvSpPr>
          <p:cNvPr id="74" name="Shape 74"/>
          <p:cNvSpPr/>
          <p:nvPr/>
        </p:nvSpPr>
        <p:spPr>
          <a:xfrm>
            <a:off x="901700" y="2463800"/>
            <a:ext cx="2705100" cy="1270000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Git</a:t>
            </a:r>
          </a:p>
          <a:p>
            <a: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Client</a:t>
            </a:r>
          </a:p>
        </p:txBody>
      </p:sp>
      <p:sp>
        <p:nvSpPr>
          <p:cNvPr id="75" name="Shape 75"/>
          <p:cNvSpPr/>
          <p:nvPr/>
        </p:nvSpPr>
        <p:spPr>
          <a:xfrm>
            <a:off x="901700" y="3886200"/>
            <a:ext cx="2705100" cy="1270000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JDK</a:t>
            </a:r>
          </a:p>
        </p:txBody>
      </p:sp>
      <p:sp>
        <p:nvSpPr>
          <p:cNvPr id="76" name="Shape 76"/>
          <p:cNvSpPr/>
          <p:nvPr/>
        </p:nvSpPr>
        <p:spPr>
          <a:xfrm>
            <a:off x="7099300" y="5295900"/>
            <a:ext cx="2705100" cy="1270000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Maven</a:t>
            </a:r>
          </a:p>
        </p:txBody>
      </p:sp>
      <p:sp>
        <p:nvSpPr>
          <p:cNvPr id="77" name="Shape 77"/>
          <p:cNvSpPr/>
          <p:nvPr/>
        </p:nvSpPr>
        <p:spPr>
          <a:xfrm>
            <a:off x="10007600" y="5295900"/>
            <a:ext cx="1930400" cy="1270000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JDK</a:t>
            </a:r>
          </a:p>
        </p:txBody>
      </p:sp>
      <p:sp>
        <p:nvSpPr>
          <p:cNvPr id="78" name="Shape 78"/>
          <p:cNvSpPr/>
          <p:nvPr/>
        </p:nvSpPr>
        <p:spPr>
          <a:xfrm>
            <a:off x="901700" y="1028700"/>
            <a:ext cx="4838700" cy="1270000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Eclipse</a:t>
            </a:r>
          </a:p>
        </p:txBody>
      </p:sp>
      <p:sp>
        <p:nvSpPr>
          <p:cNvPr id="79" name="Shape 79"/>
          <p:cNvSpPr/>
          <p:nvPr/>
        </p:nvSpPr>
        <p:spPr>
          <a:xfrm>
            <a:off x="7099300" y="3886200"/>
            <a:ext cx="2705100" cy="1270000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Bugzilla</a:t>
            </a:r>
          </a:p>
        </p:txBody>
      </p:sp>
      <p:sp>
        <p:nvSpPr>
          <p:cNvPr id="80" name="Shape 80"/>
          <p:cNvSpPr/>
          <p:nvPr/>
        </p:nvSpPr>
        <p:spPr>
          <a:xfrm>
            <a:off x="660400" y="825500"/>
            <a:ext cx="5321300" cy="70231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32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914400" y="6889750"/>
            <a:ext cx="4864100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35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Machine de développeur</a:t>
            </a:r>
          </a:p>
        </p:txBody>
      </p:sp>
      <p:sp>
        <p:nvSpPr>
          <p:cNvPr id="82" name="Shape 82"/>
          <p:cNvSpPr/>
          <p:nvPr/>
        </p:nvSpPr>
        <p:spPr>
          <a:xfrm>
            <a:off x="6883400" y="825500"/>
            <a:ext cx="5321300" cy="70231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7086600" y="6908800"/>
            <a:ext cx="4864100" cy="59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34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Serveur de développement</a:t>
            </a:r>
          </a:p>
        </p:txBody>
      </p:sp>
      <p:sp>
        <p:nvSpPr>
          <p:cNvPr id="84" name="Shape 84"/>
          <p:cNvSpPr/>
          <p:nvPr/>
        </p:nvSpPr>
        <p:spPr>
          <a:xfrm>
            <a:off x="927100" y="5321300"/>
            <a:ext cx="2705100" cy="1270000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Maven</a:t>
            </a:r>
          </a:p>
        </p:txBody>
      </p:sp>
      <p:sp>
        <p:nvSpPr>
          <p:cNvPr id="85" name="Shape 85"/>
          <p:cNvSpPr/>
          <p:nvPr/>
        </p:nvSpPr>
        <p:spPr>
          <a:xfrm>
            <a:off x="3810000" y="5308600"/>
            <a:ext cx="1930400" cy="1270000"/>
          </a:xfrm>
          <a:prstGeom prst="roundRect">
            <a:avLst>
              <a:gd name="adj" fmla="val 1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Browser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200" name="Shape 20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Un java bean est un objet simple dont les propriétés sont accessibles par l’intermédiaire de “getters” et de “setters”.</a:t>
            </a:r>
          </a:p>
          <a:p>
            <a:r>
              <a:t>get + Nom de la propriété (en commençant par une majuscule)</a:t>
            </a:r>
          </a:p>
          <a:p>
            <a:r>
              <a:t>set + Nom de la propriété (en commençant par une majuscule)</a:t>
            </a:r>
          </a:p>
        </p:txBody>
      </p:sp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 Server Pages : Java Bean</a:t>
            </a: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 Server Pages : Scopes</a:t>
            </a:r>
          </a:p>
        </p:txBody>
      </p:sp>
      <p:sp>
        <p:nvSpPr>
          <p:cNvPr id="205" name="Shape 205"/>
          <p:cNvSpPr/>
          <p:nvPr/>
        </p:nvSpPr>
        <p:spPr>
          <a:xfrm>
            <a:off x="3683000" y="2768600"/>
            <a:ext cx="5626100" cy="41910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r>
              <a:t>application</a:t>
            </a:r>
          </a:p>
        </p:txBody>
      </p:sp>
      <p:sp>
        <p:nvSpPr>
          <p:cNvPr id="206" name="Shape 206"/>
          <p:cNvSpPr/>
          <p:nvPr/>
        </p:nvSpPr>
        <p:spPr>
          <a:xfrm>
            <a:off x="4686300" y="3098800"/>
            <a:ext cx="3911600" cy="27559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r>
              <a:t>session</a:t>
            </a:r>
          </a:p>
        </p:txBody>
      </p:sp>
      <p:sp>
        <p:nvSpPr>
          <p:cNvPr id="207" name="Shape 207"/>
          <p:cNvSpPr/>
          <p:nvPr/>
        </p:nvSpPr>
        <p:spPr>
          <a:xfrm>
            <a:off x="5435600" y="3530600"/>
            <a:ext cx="2400300" cy="13081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request</a:t>
            </a: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body" idx="1"/>
          </p:nvPr>
        </p:nvSpPr>
        <p:spPr>
          <a:xfrm>
            <a:off x="152400" y="2768600"/>
            <a:ext cx="12865100" cy="57150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${1+1}</a:t>
            </a:r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r>
              <a:t>${bean.result} fonctionne grace à la “pattern” java bean</a:t>
            </a:r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r>
              <a:t>${scope.bean-name.property-name} ou le scope  peut-être “request”, “session”, “application”</a:t>
            </a:r>
          </a:p>
        </p:txBody>
      </p:sp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 Server Pages : EL Expressions</a:t>
            </a: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Conclusion</a:t>
            </a:r>
          </a:p>
        </p:txBody>
      </p:sp>
      <p:sp>
        <p:nvSpPr>
          <p:cNvPr id="215" name="Shape 215"/>
          <p:cNvSpPr/>
          <p:nvPr/>
        </p:nvSpPr>
        <p:spPr>
          <a:xfrm>
            <a:off x="558800" y="6223000"/>
            <a:ext cx="11887200" cy="213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=&gt; Il faut séparer les différentes parties d’une application par rapport à leur objectif respectif</a:t>
            </a:r>
          </a:p>
        </p:txBody>
      </p:sp>
      <p:sp>
        <p:nvSpPr>
          <p:cNvPr id="216" name="Shape 216"/>
          <p:cNvSpPr/>
          <p:nvPr/>
        </p:nvSpPr>
        <p:spPr>
          <a:xfrm>
            <a:off x="558800" y="3594100"/>
            <a:ext cx="11887200" cy="213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- Les JSPs et les servlets permettent de mélanger les parties graphiques et logiques.</a:t>
            </a:r>
          </a:p>
        </p:txBody>
      </p:sp>
      <p:sp>
        <p:nvSpPr>
          <p:cNvPr id="217" name="Shape 217"/>
          <p:cNvSpPr/>
          <p:nvPr/>
        </p:nvSpPr>
        <p:spPr>
          <a:xfrm>
            <a:off x="558800" y="2336800"/>
            <a:ext cx="11887200" cy="213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+ Les servlets sont multi-threadées et portables</a:t>
            </a: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220" name="Shape 220"/>
          <p:cNvSpPr>
            <a:spLocks noGrp="1"/>
          </p:cNvSpPr>
          <p:nvPr>
            <p:ph type="title"/>
          </p:nvPr>
        </p:nvSpPr>
        <p:spPr>
          <a:xfrm>
            <a:off x="1092200" y="3657600"/>
            <a:ext cx="10820400" cy="243840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Service JAX-RS</a:t>
            </a: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223" name="Shape 2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Service JAX-RS</a:t>
            </a:r>
          </a:p>
        </p:txBody>
      </p:sp>
      <p:sp>
        <p:nvSpPr>
          <p:cNvPr id="224" name="Shape 224"/>
          <p:cNvSpPr/>
          <p:nvPr/>
        </p:nvSpPr>
        <p:spPr>
          <a:xfrm>
            <a:off x="558800" y="3594100"/>
            <a:ext cx="11887200" cy="213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Gérer les formats standards facilement (XML, JSON)</a:t>
            </a:r>
          </a:p>
        </p:txBody>
      </p:sp>
      <p:sp>
        <p:nvSpPr>
          <p:cNvPr id="225" name="Shape 225"/>
          <p:cNvSpPr/>
          <p:nvPr/>
        </p:nvSpPr>
        <p:spPr>
          <a:xfrm>
            <a:off x="558800" y="2336800"/>
            <a:ext cx="11887200" cy="213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Découpler les données de la mise en forme.</a:t>
            </a:r>
          </a:p>
        </p:txBody>
      </p:sp>
      <p:sp>
        <p:nvSpPr>
          <p:cNvPr id="226" name="Shape 226"/>
          <p:cNvSpPr/>
          <p:nvPr/>
        </p:nvSpPr>
        <p:spPr>
          <a:xfrm>
            <a:off x="558800" y="4965700"/>
            <a:ext cx="11887200" cy="213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Construit pour le protocole HTTP et basé sur les verbes GET, POST, ...</a:t>
            </a:r>
          </a:p>
        </p:txBody>
      </p:sp>
      <p:sp>
        <p:nvSpPr>
          <p:cNvPr id="227" name="Shape 227"/>
          <p:cNvSpPr/>
          <p:nvPr/>
        </p:nvSpPr>
        <p:spPr>
          <a:xfrm>
            <a:off x="558800" y="6629400"/>
            <a:ext cx="11887200" cy="213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Java Architecture for XML RESTful services.</a:t>
            </a: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230" name="Shape 2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Service JAX-RS</a:t>
            </a:r>
          </a:p>
        </p:txBody>
      </p:sp>
      <p:sp>
        <p:nvSpPr>
          <p:cNvPr id="231" name="Shape 231"/>
          <p:cNvSpPr/>
          <p:nvPr/>
        </p:nvSpPr>
        <p:spPr>
          <a:xfrm>
            <a:off x="558800" y="2501900"/>
            <a:ext cx="10198100" cy="213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Lier un chemin à une resource avec @Path</a:t>
            </a:r>
          </a:p>
        </p:txBody>
      </p:sp>
      <p:sp>
        <p:nvSpPr>
          <p:cNvPr id="232" name="Shape 232"/>
          <p:cNvSpPr/>
          <p:nvPr/>
        </p:nvSpPr>
        <p:spPr>
          <a:xfrm>
            <a:off x="787400" y="4876800"/>
            <a:ext cx="10198100" cy="213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Des paramètres peuvent être passés au service avec @QueryParam</a:t>
            </a: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  <p:sp>
        <p:nvSpPr>
          <p:cNvPr id="235" name="Shape 2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Service JAX-RS (DTO)</a:t>
            </a:r>
          </a:p>
        </p:txBody>
      </p:sp>
      <p:sp>
        <p:nvSpPr>
          <p:cNvPr id="236" name="Shape 236"/>
          <p:cNvSpPr/>
          <p:nvPr/>
        </p:nvSpPr>
        <p:spPr>
          <a:xfrm>
            <a:off x="558800" y="2501900"/>
            <a:ext cx="11531600" cy="213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Les DTO (Data Transfer Object) sont annotés pour savoir comment les sérialiser (marshaller)</a:t>
            </a:r>
          </a:p>
        </p:txBody>
      </p:sp>
      <p:sp>
        <p:nvSpPr>
          <p:cNvPr id="237" name="Shape 237"/>
          <p:cNvSpPr/>
          <p:nvPr/>
        </p:nvSpPr>
        <p:spPr>
          <a:xfrm>
            <a:off x="787400" y="4635500"/>
            <a:ext cx="11887200" cy="213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Il est possible d’ignorer un champs: @Transient</a:t>
            </a:r>
          </a:p>
        </p:txBody>
      </p:sp>
      <p:sp>
        <p:nvSpPr>
          <p:cNvPr id="238" name="Shape 238"/>
          <p:cNvSpPr/>
          <p:nvPr/>
        </p:nvSpPr>
        <p:spPr>
          <a:xfrm>
            <a:off x="787400" y="6604000"/>
            <a:ext cx="11887200" cy="213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Sérialisation sur mesure: @Converter</a:t>
            </a: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Service JAX-RS (exemple)</a:t>
            </a:r>
          </a:p>
        </p:txBody>
      </p:sp>
      <p:sp>
        <p:nvSpPr>
          <p:cNvPr id="242" name="Shape 242"/>
          <p:cNvSpPr/>
          <p:nvPr/>
        </p:nvSpPr>
        <p:spPr>
          <a:xfrm>
            <a:off x="482600" y="3968750"/>
            <a:ext cx="13373100" cy="260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7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servlet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servlet-name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Jersey REST Service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servlet-name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servlet-class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com.sun.jersey.spi.container.servlet.ServletContainer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servlet-class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7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load-on-startup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1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load-on-startup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7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servlet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7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servlet-mapping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servlet-name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Jersey REST Service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servlet-name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7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url-pattern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/facade/*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url-pattern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7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servlet-mapping</a:t>
            </a:r>
            <a:r>
              <a:rPr>
                <a:solidFill>
                  <a:srgbClr val="009193"/>
                </a:solidFill>
              </a:rPr>
              <a:t>&gt;</a:t>
            </a:r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Service JAX-RS (exemple)</a:t>
            </a:r>
          </a:p>
        </p:txBody>
      </p:sp>
      <p:sp>
        <p:nvSpPr>
          <p:cNvPr id="246" name="Shape 246"/>
          <p:cNvSpPr/>
          <p:nvPr/>
        </p:nvSpPr>
        <p:spPr>
          <a:xfrm>
            <a:off x="1422400" y="2120900"/>
            <a:ext cx="11417300" cy="684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77777"/>
                </a:solidFill>
              </a:rPr>
              <a:t>@Path</a:t>
            </a:r>
            <a:r>
              <a:rPr>
                <a:solidFill>
                  <a:srgbClr val="000000"/>
                </a:solidFill>
              </a:rPr>
              <a:t>(</a:t>
            </a:r>
            <a:r>
              <a:t>"/studentService"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StudentServiceFacade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</a:t>
            </a:r>
            <a:r>
              <a:rPr>
                <a:solidFill>
                  <a:srgbClr val="0326CC"/>
                </a:solidFill>
              </a:rPr>
              <a:t>serialVersionUID</a:t>
            </a:r>
            <a:r>
              <a:t> = 1318211294294344900L;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@EJB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StudentService </a:t>
            </a:r>
            <a:r>
              <a:rPr>
                <a:solidFill>
                  <a:srgbClr val="0326CC"/>
                </a:solidFill>
              </a:rPr>
              <a:t>studentService</a:t>
            </a:r>
            <a:r>
              <a:t>;</a:t>
            </a:r>
          </a:p>
          <a:p>
            <a:pPr lvl="1" indent="0"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@GET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777777"/>
                </a:solidFill>
              </a:rPr>
              <a:t>@Produces</a:t>
            </a:r>
            <a:r>
              <a:rPr>
                <a:solidFill>
                  <a:srgbClr val="000000"/>
                </a:solidFill>
              </a:rPr>
              <a:t>({ </a:t>
            </a:r>
            <a:r>
              <a:t>"application/xml"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"application/json"</a:t>
            </a:r>
            <a:r>
              <a:rPr>
                <a:solidFill>
                  <a:srgbClr val="000000"/>
                </a:solidFill>
              </a:rPr>
              <a:t> })</a:t>
            </a:r>
          </a:p>
          <a:p>
            <a:pPr algn="l">
              <a:spcBef>
                <a:spcPts val="0"/>
              </a:spcBef>
              <a:defRPr sz="18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@Path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3933FF"/>
                </a:solidFill>
              </a:rPr>
              <a:t>"all"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Response getStudents() {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List&lt;Student&gt; students = </a:t>
            </a:r>
            <a:r>
              <a:rPr>
                <a:solidFill>
                  <a:srgbClr val="0326CC"/>
                </a:solidFill>
              </a:rPr>
              <a:t>studentService</a:t>
            </a:r>
            <a:r>
              <a:t>.getAll();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t> Response.ok(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StudentsDto(students)).build();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7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@GET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7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777777"/>
                </a:solidFill>
              </a:rPr>
              <a:t>@Produces</a:t>
            </a:r>
            <a:r>
              <a:rPr>
                <a:solidFill>
                  <a:srgbClr val="000000"/>
                </a:solidFill>
              </a:rPr>
              <a:t>({ </a:t>
            </a:r>
            <a:r>
              <a:t>"application/xml"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"application/json"</a:t>
            </a:r>
            <a:r>
              <a:rPr>
                <a:solidFill>
                  <a:srgbClr val="000000"/>
                </a:solidFill>
              </a:rPr>
              <a:t> })</a:t>
            </a:r>
          </a:p>
          <a:p>
            <a:pPr algn="l">
              <a:spcBef>
                <a:spcPts val="0"/>
              </a:spcBef>
              <a:defRPr sz="17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777777"/>
                </a:solidFill>
              </a:rPr>
              <a:t>@Path</a:t>
            </a:r>
            <a:r>
              <a:rPr>
                <a:solidFill>
                  <a:srgbClr val="000000"/>
                </a:solidFill>
              </a:rPr>
              <a:t>(</a:t>
            </a:r>
            <a:r>
              <a:t>"session"</a:t>
            </a:r>
            <a:r>
              <a:rPr>
                <a:solidFill>
                  <a:srgbClr val="000000"/>
                </a:solidFill>
              </a:rPr>
              <a:t>)	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Response myMethod (</a:t>
            </a:r>
            <a:r>
              <a:rPr>
                <a:solidFill>
                  <a:srgbClr val="777777"/>
                </a:solidFill>
              </a:rPr>
              <a:t>@QueryParam</a:t>
            </a:r>
            <a:r>
              <a:t>(</a:t>
            </a:r>
            <a:r>
              <a:rPr>
                <a:solidFill>
                  <a:srgbClr val="3933FF"/>
                </a:solidFill>
              </a:rPr>
              <a:t>"max"</a:t>
            </a:r>
            <a:r>
              <a:t>) </a:t>
            </a:r>
            <a:r>
              <a:rPr>
                <a:solidFill>
                  <a:srgbClr val="777777"/>
                </a:solidFill>
              </a:rPr>
              <a:t>@DefaultValue</a:t>
            </a:r>
            <a:r>
              <a:t>(</a:t>
            </a:r>
            <a:r>
              <a:rPr>
                <a:solidFill>
                  <a:srgbClr val="3933FF"/>
                </a:solidFill>
              </a:rPr>
              <a:t>"50"</a:t>
            </a:r>
            <a:r>
              <a:t>) 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maxResult) {</a:t>
            </a:r>
          </a:p>
          <a:p>
            <a:pPr lvl="2" indent="0" algn="l">
              <a:spcBef>
                <a:spcPts val="0"/>
              </a:spcBef>
              <a:defRPr sz="1700">
                <a:solidFill>
                  <a:srgbClr val="931A6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...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1092200" y="3657600"/>
            <a:ext cx="10820400" cy="243840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Application Web</a:t>
            </a: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  <p:sp>
        <p:nvSpPr>
          <p:cNvPr id="249" name="Shape 2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Service JAX-RS (exemple)</a:t>
            </a:r>
          </a:p>
        </p:txBody>
      </p:sp>
      <p:sp>
        <p:nvSpPr>
          <p:cNvPr id="250" name="Shape 250"/>
          <p:cNvSpPr/>
          <p:nvPr/>
        </p:nvSpPr>
        <p:spPr>
          <a:xfrm>
            <a:off x="3136900" y="2559050"/>
            <a:ext cx="92583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7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@XmlRootElement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StudentsDto {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7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t>@XmlElement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List&lt;Student&gt; </a:t>
            </a:r>
            <a:r>
              <a:rPr>
                <a:solidFill>
                  <a:srgbClr val="0326CC"/>
                </a:solidFill>
              </a:rPr>
              <a:t>students</a:t>
            </a:r>
            <a:r>
              <a:t>;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StudentsDto(List&lt;Student&gt; pStudents) {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931A68"/>
                </a:solidFill>
              </a:rPr>
              <a:t>this</a:t>
            </a:r>
            <a:r>
              <a:t>.</a:t>
            </a:r>
            <a:r>
              <a:rPr>
                <a:solidFill>
                  <a:srgbClr val="0326CC"/>
                </a:solidFill>
              </a:rPr>
              <a:t>students</a:t>
            </a:r>
            <a:r>
              <a:t> = pStudents;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StudentsDto() {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	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List&lt;Student&gt; getStudents() {</a:t>
            </a:r>
          </a:p>
          <a:p>
            <a:pPr algn="l">
              <a:spcBef>
                <a:spcPts val="0"/>
              </a:spcBef>
              <a:defRPr sz="17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1A68"/>
                </a:solidFill>
              </a:rPr>
              <a:t>this</a:t>
            </a:r>
            <a:r>
              <a:rPr>
                <a:solidFill>
                  <a:srgbClr val="000000"/>
                </a:solidFill>
              </a:rPr>
              <a:t>.</a:t>
            </a:r>
            <a:r>
              <a:t>students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253" name="Shape 2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Service JAX-RS (exemple)</a:t>
            </a:r>
          </a:p>
        </p:txBody>
      </p:sp>
      <p:sp>
        <p:nvSpPr>
          <p:cNvPr id="254" name="Shape 254"/>
          <p:cNvSpPr/>
          <p:nvPr/>
        </p:nvSpPr>
        <p:spPr>
          <a:xfrm>
            <a:off x="2627083" y="2270143"/>
            <a:ext cx="7750635" cy="6115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studentsDto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xmlns:ns2</a:t>
            </a:r>
            <a:r>
              <a:rPr>
                <a:solidFill>
                  <a:srgbClr val="000000"/>
                </a:solidFill>
              </a:rPr>
              <a:t>=</a:t>
            </a:r>
            <a:r>
              <a:t>"http://ch.demo.app"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students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id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0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id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last_name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Doe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last_name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firstName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John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firstName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birthDate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1965-12-10T00:00:00+01:00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birthDate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phoneNumber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areaCode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0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areaCode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countryCode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0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countryCode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number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0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number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phoneNumber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address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number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22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number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street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wisteria street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street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city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Downtown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city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postalCode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34343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postalCode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address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students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&lt;/</a:t>
            </a:r>
            <a:r>
              <a:t>studentsDto</a:t>
            </a:r>
            <a:r>
              <a:rPr>
                <a:solidFill>
                  <a:srgbClr val="009193"/>
                </a:solidFill>
              </a:rPr>
              <a:t>&gt;</a:t>
            </a: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  <p:sp>
        <p:nvSpPr>
          <p:cNvPr id="257" name="Shape 257"/>
          <p:cNvSpPr>
            <a:spLocks noGrp="1"/>
          </p:cNvSpPr>
          <p:nvPr>
            <p:ph type="body" idx="1"/>
          </p:nvPr>
        </p:nvSpPr>
        <p:spPr>
          <a:xfrm>
            <a:off x="413456" y="2578100"/>
            <a:ext cx="12484101" cy="6083300"/>
          </a:xfrm>
          <a:prstGeom prst="rect">
            <a:avLst/>
          </a:prstGeom>
        </p:spPr>
        <p:txBody>
          <a:bodyPr/>
          <a:lstStyle/>
          <a:p>
            <a:pPr lvl="1"/>
            <a:r>
              <a:t>Rajouter un nouveau champs dans le DTO avec une valeur pré-fixée</a:t>
            </a: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  <p:sp>
        <p:nvSpPr>
          <p:cNvPr id="260" name="Shape 260"/>
          <p:cNvSpPr>
            <a:spLocks noGrp="1"/>
          </p:cNvSpPr>
          <p:nvPr>
            <p:ph type="title"/>
          </p:nvPr>
        </p:nvSpPr>
        <p:spPr>
          <a:xfrm>
            <a:off x="1092200" y="3657600"/>
            <a:ext cx="10820400" cy="243840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Architecture multi-tiers</a:t>
            </a: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roup 264"/>
          <p:cNvGrpSpPr/>
          <p:nvPr/>
        </p:nvGrpSpPr>
        <p:grpSpPr>
          <a:xfrm>
            <a:off x="2908300" y="2649786"/>
            <a:ext cx="6299200" cy="5402015"/>
            <a:chOff x="0" y="681285"/>
            <a:chExt cx="6299200" cy="5402014"/>
          </a:xfrm>
        </p:grpSpPr>
        <p:sp>
          <p:nvSpPr>
            <p:cNvPr id="262" name="Shape 262"/>
            <p:cNvSpPr/>
            <p:nvPr/>
          </p:nvSpPr>
          <p:spPr>
            <a:xfrm>
              <a:off x="0" y="681285"/>
              <a:ext cx="6299200" cy="5402015"/>
            </a:xfrm>
            <a:prstGeom prst="roundRect">
              <a:avLst>
                <a:gd name="adj" fmla="val 3526"/>
              </a:avLst>
            </a:prstGeom>
            <a:solidFill>
              <a:srgbClr val="DDDDDD">
                <a:alpha val="20000"/>
              </a:srgbClr>
            </a:solidFill>
            <a:ln w="25400" cap="flat">
              <a:solidFill>
                <a:srgbClr val="000000">
                  <a:alpha val="20000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spcBef>
                  <a:spcPts val="0"/>
                </a:spcBef>
                <a:defRPr sz="3000"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5448300" y="839980"/>
              <a:ext cx="711200" cy="4990158"/>
            </a:xfrm>
            <a:prstGeom prst="roundRect">
              <a:avLst>
                <a:gd name="adj" fmla="val 26786"/>
              </a:avLst>
            </a:prstGeom>
            <a:solidFill>
              <a:srgbClr val="DDDD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spcBef>
                  <a:spcPts val="0"/>
                </a:spcBef>
                <a:defRPr sz="3000">
                  <a:latin typeface="+mn-lt"/>
                  <a:ea typeface="+mn-ea"/>
                  <a:cs typeface="+mn-cs"/>
                  <a:sym typeface="Gill Sans"/>
                </a:defRPr>
              </a:pPr>
              <a:r>
                <a:t>J</a:t>
              </a:r>
            </a:p>
            <a:p>
              <a:pPr defTabSz="584200">
                <a:spcBef>
                  <a:spcPts val="0"/>
                </a:spcBef>
                <a:defRPr sz="3000">
                  <a:latin typeface="+mn-lt"/>
                  <a:ea typeface="+mn-ea"/>
                  <a:cs typeface="+mn-cs"/>
                  <a:sym typeface="Gill Sans"/>
                </a:defRPr>
              </a:pPr>
              <a:r>
                <a:t>E</a:t>
              </a:r>
            </a:p>
            <a:p>
              <a:pPr defTabSz="584200">
                <a:spcBef>
                  <a:spcPts val="0"/>
                </a:spcBef>
                <a:defRPr sz="3000">
                  <a:latin typeface="+mn-lt"/>
                  <a:ea typeface="+mn-ea"/>
                  <a:cs typeface="+mn-cs"/>
                  <a:sym typeface="Gill Sans"/>
                </a:defRPr>
              </a:pPr>
              <a:r>
                <a:t>E</a:t>
              </a:r>
            </a:p>
            <a:p>
              <a:pPr defTabSz="584200">
                <a:spcBef>
                  <a:spcPts val="0"/>
                </a:spcBef>
                <a:defRPr sz="3000">
                  <a:latin typeface="+mn-lt"/>
                  <a:ea typeface="+mn-ea"/>
                  <a:cs typeface="+mn-cs"/>
                  <a:sym typeface="Gill Sans"/>
                </a:defRPr>
              </a:pPr>
              <a:r>
                <a:t>7</a:t>
              </a:r>
            </a:p>
          </p:txBody>
        </p:sp>
      </p:grpSp>
      <p:sp>
        <p:nvSpPr>
          <p:cNvPr id="265" name="Shape 265"/>
          <p:cNvSpPr/>
          <p:nvPr/>
        </p:nvSpPr>
        <p:spPr>
          <a:xfrm>
            <a:off x="2908300" y="177800"/>
            <a:ext cx="6299197" cy="2332787"/>
          </a:xfrm>
          <a:prstGeom prst="roundRect">
            <a:avLst>
              <a:gd name="adj" fmla="val 8166"/>
            </a:avLst>
          </a:prstGeom>
          <a:solidFill>
            <a:srgbClr val="DDDDDD">
              <a:alpha val="20000"/>
            </a:srgbClr>
          </a:solidFill>
          <a:ln w="25400">
            <a:solidFill>
              <a:srgbClr val="000000">
                <a:alpha val="2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5404654" y="1925048"/>
            <a:ext cx="1306492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Client</a:t>
            </a:r>
          </a:p>
        </p:txBody>
      </p:sp>
      <p:sp>
        <p:nvSpPr>
          <p:cNvPr id="267" name="Shape 2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3048000" y="2838648"/>
            <a:ext cx="5067300" cy="1898455"/>
          </a:xfrm>
          <a:prstGeom prst="roundRect">
            <a:avLst>
              <a:gd name="adj" fmla="val 10034"/>
            </a:avLst>
          </a:prstGeom>
          <a:solidFill>
            <a:srgbClr val="DDDDDD">
              <a:alpha val="40000"/>
            </a:srgbClr>
          </a:solidFill>
          <a:ln w="25400">
            <a:solidFill>
              <a:srgbClr val="000000">
                <a:alpha val="4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3659429" y="3975939"/>
            <a:ext cx="3857142" cy="5594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Couche de présentation</a:t>
            </a:r>
          </a:p>
        </p:txBody>
      </p:sp>
      <p:sp>
        <p:nvSpPr>
          <p:cNvPr id="270" name="Shape 270"/>
          <p:cNvSpPr/>
          <p:nvPr/>
        </p:nvSpPr>
        <p:spPr>
          <a:xfrm>
            <a:off x="3162300" y="2991509"/>
            <a:ext cx="4838700" cy="712878"/>
          </a:xfrm>
          <a:prstGeom prst="roundRect">
            <a:avLst>
              <a:gd name="adj" fmla="val 26723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Service JAXRS</a:t>
            </a:r>
          </a:p>
        </p:txBody>
      </p:sp>
      <p:grpSp>
        <p:nvGrpSpPr>
          <p:cNvPr id="273" name="Group 273"/>
          <p:cNvGrpSpPr/>
          <p:nvPr/>
        </p:nvGrpSpPr>
        <p:grpSpPr>
          <a:xfrm>
            <a:off x="3086100" y="5054600"/>
            <a:ext cx="5067300" cy="2743200"/>
            <a:chOff x="0" y="0"/>
            <a:chExt cx="5067300" cy="2743200"/>
          </a:xfrm>
        </p:grpSpPr>
        <p:sp>
          <p:nvSpPr>
            <p:cNvPr id="271" name="Shape 271"/>
            <p:cNvSpPr/>
            <p:nvPr/>
          </p:nvSpPr>
          <p:spPr>
            <a:xfrm>
              <a:off x="0" y="0"/>
              <a:ext cx="5067300" cy="2743200"/>
            </a:xfrm>
            <a:prstGeom prst="roundRect">
              <a:avLst>
                <a:gd name="adj" fmla="val 6944"/>
              </a:avLst>
            </a:prstGeom>
            <a:solidFill>
              <a:srgbClr val="DDDDDD">
                <a:alpha val="40000"/>
              </a:srgbClr>
            </a:solidFill>
            <a:ln w="25400" cap="flat">
              <a:solidFill>
                <a:srgbClr val="000000">
                  <a:alpha val="40000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spcBef>
                  <a:spcPts val="0"/>
                </a:spcBef>
                <a:defRPr sz="30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40</a:t>
              </a:r>
            </a:p>
          </p:txBody>
        </p:sp>
        <p:sp>
          <p:nvSpPr>
            <p:cNvPr id="272" name="Shape 272"/>
            <p:cNvSpPr/>
            <p:nvPr/>
          </p:nvSpPr>
          <p:spPr>
            <a:xfrm>
              <a:off x="1314735" y="2000250"/>
              <a:ext cx="2450530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 sz="30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Couche métier</a:t>
              </a:r>
            </a:p>
          </p:txBody>
        </p:sp>
      </p:grpSp>
      <p:sp>
        <p:nvSpPr>
          <p:cNvPr id="274" name="Shape 274"/>
          <p:cNvSpPr/>
          <p:nvPr/>
        </p:nvSpPr>
        <p:spPr>
          <a:xfrm>
            <a:off x="3276600" y="5269661"/>
            <a:ext cx="2743200" cy="711201"/>
          </a:xfrm>
          <a:prstGeom prst="roundRect">
            <a:avLst>
              <a:gd name="adj" fmla="val 2678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Logique métier</a:t>
            </a:r>
          </a:p>
        </p:txBody>
      </p:sp>
      <p:sp>
        <p:nvSpPr>
          <p:cNvPr id="275" name="Shape 275"/>
          <p:cNvSpPr/>
          <p:nvPr/>
        </p:nvSpPr>
        <p:spPr>
          <a:xfrm>
            <a:off x="6146800" y="5270500"/>
            <a:ext cx="1816100" cy="711200"/>
          </a:xfrm>
          <a:prstGeom prst="roundRect">
            <a:avLst>
              <a:gd name="adj" fmla="val 2678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DOM</a:t>
            </a:r>
          </a:p>
        </p:txBody>
      </p:sp>
      <p:sp>
        <p:nvSpPr>
          <p:cNvPr id="276" name="Shape 276"/>
          <p:cNvSpPr/>
          <p:nvPr/>
        </p:nvSpPr>
        <p:spPr>
          <a:xfrm>
            <a:off x="3050387" y="457200"/>
            <a:ext cx="6015024" cy="712878"/>
          </a:xfrm>
          <a:prstGeom prst="roundRect">
            <a:avLst>
              <a:gd name="adj" fmla="val 26723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Browser</a:t>
            </a:r>
          </a:p>
        </p:txBody>
      </p:sp>
      <p:sp>
        <p:nvSpPr>
          <p:cNvPr id="277" name="Shape 277"/>
          <p:cNvSpPr/>
          <p:nvPr/>
        </p:nvSpPr>
        <p:spPr>
          <a:xfrm>
            <a:off x="3276600" y="6248400"/>
            <a:ext cx="4686300" cy="711200"/>
          </a:xfrm>
          <a:prstGeom prst="roundRect">
            <a:avLst>
              <a:gd name="adj" fmla="val 2678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Persistence - JPA</a:t>
            </a:r>
          </a:p>
        </p:txBody>
      </p:sp>
      <p:sp>
        <p:nvSpPr>
          <p:cNvPr id="278" name="Shape 278"/>
          <p:cNvSpPr/>
          <p:nvPr/>
        </p:nvSpPr>
        <p:spPr>
          <a:xfrm>
            <a:off x="2908300" y="8243138"/>
            <a:ext cx="6299200" cy="711201"/>
          </a:xfrm>
          <a:prstGeom prst="roundRect">
            <a:avLst>
              <a:gd name="adj" fmla="val 2678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Base(s) de données</a:t>
            </a:r>
          </a:p>
        </p:txBody>
      </p:sp>
      <p:pic>
        <p:nvPicPr>
          <p:cNvPr id="279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15500" y="8115300"/>
            <a:ext cx="698500" cy="965200"/>
          </a:xfrm>
          <a:prstGeom prst="rect">
            <a:avLst/>
          </a:prstGeom>
        </p:spPr>
      </p:pic>
      <p:pic>
        <p:nvPicPr>
          <p:cNvPr id="280" name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15500" y="2794000"/>
            <a:ext cx="698500" cy="965200"/>
          </a:xfrm>
          <a:prstGeom prst="rect">
            <a:avLst/>
          </a:prstGeom>
        </p:spPr>
      </p:pic>
      <p:pic>
        <p:nvPicPr>
          <p:cNvPr id="281" name="dropped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15500" y="5626100"/>
            <a:ext cx="698500" cy="965200"/>
          </a:xfrm>
          <a:prstGeom prst="rect">
            <a:avLst/>
          </a:prstGeom>
        </p:spPr>
      </p:pic>
      <p:pic>
        <p:nvPicPr>
          <p:cNvPr id="282" name="dropped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525000" y="711200"/>
            <a:ext cx="1066800" cy="1168400"/>
          </a:xfrm>
          <a:prstGeom prst="rect">
            <a:avLst/>
          </a:prstGeom>
        </p:spPr>
      </p:pic>
      <p:sp>
        <p:nvSpPr>
          <p:cNvPr id="283" name="Shape 283"/>
          <p:cNvSpPr/>
          <p:nvPr/>
        </p:nvSpPr>
        <p:spPr>
          <a:xfrm>
            <a:off x="3048270" y="1270000"/>
            <a:ext cx="6019260" cy="711200"/>
          </a:xfrm>
          <a:prstGeom prst="roundRect">
            <a:avLst>
              <a:gd name="adj" fmla="val 2678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Framework JS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3" animBg="1" advAuto="0"/>
      <p:bldP spid="270" grpId="5" animBg="1" advAuto="0"/>
      <p:bldP spid="273" grpId="6" animBg="1" advAuto="0"/>
      <p:bldP spid="274" grpId="9" animBg="1" advAuto="0"/>
      <p:bldP spid="275" grpId="8" animBg="1" advAuto="0"/>
      <p:bldP spid="276" grpId="2" animBg="1" advAuto="0"/>
      <p:bldP spid="277" grpId="10" animBg="1" advAuto="0"/>
      <p:bldP spid="278" grpId="11" animBg="1" advAuto="0"/>
      <p:bldP spid="279" grpId="12" animBg="1" advAuto="0"/>
      <p:bldP spid="280" grpId="4" animBg="1" advAuto="0"/>
      <p:bldP spid="281" grpId="7" animBg="1" advAuto="0"/>
      <p:bldP spid="282" grpId="1" animBg="1" advAuto="0"/>
      <p:bldP spid="283" grpId="13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45</a:t>
            </a:fld>
            <a:endParaRPr/>
          </a:p>
        </p:txBody>
      </p:sp>
      <p:sp>
        <p:nvSpPr>
          <p:cNvPr id="286" name="Shape 286"/>
          <p:cNvSpPr>
            <a:spLocks noGrp="1"/>
          </p:cNvSpPr>
          <p:nvPr>
            <p:ph type="body" idx="1"/>
          </p:nvPr>
        </p:nvSpPr>
        <p:spPr>
          <a:xfrm>
            <a:off x="413456" y="2578100"/>
            <a:ext cx="12484101" cy="6083300"/>
          </a:xfrm>
          <a:prstGeom prst="rect">
            <a:avLst/>
          </a:prstGeom>
        </p:spPr>
        <p:txBody>
          <a:bodyPr/>
          <a:lstStyle/>
          <a:p>
            <a:pPr lvl="1"/>
            <a:r>
              <a:t>Analyse de l’application de démonstration</a:t>
            </a:r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Bibliographie</a:t>
            </a:r>
          </a:p>
        </p:txBody>
      </p:sp>
      <p:sp>
        <p:nvSpPr>
          <p:cNvPr id="289" name="Shape 2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46</a:t>
            </a:fld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2463486" y="3886200"/>
            <a:ext cx="8064501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 u="sng">
                <a:latin typeface="+mn-lt"/>
                <a:ea typeface="+mn-ea"/>
                <a:cs typeface="+mn-cs"/>
                <a:sym typeface="Gill Sans"/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http://docs.oracle.com/javaee/7/tutorial/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2"/>
          <p:cNvGrpSpPr/>
          <p:nvPr/>
        </p:nvGrpSpPr>
        <p:grpSpPr>
          <a:xfrm>
            <a:off x="3086100" y="1765300"/>
            <a:ext cx="6299197" cy="1676400"/>
            <a:chOff x="0" y="0"/>
            <a:chExt cx="6299196" cy="1676400"/>
          </a:xfrm>
        </p:grpSpPr>
        <p:sp>
          <p:nvSpPr>
            <p:cNvPr id="90" name="Shape 90"/>
            <p:cNvSpPr/>
            <p:nvPr/>
          </p:nvSpPr>
          <p:spPr>
            <a:xfrm>
              <a:off x="0" y="0"/>
              <a:ext cx="6299197" cy="1676400"/>
            </a:xfrm>
            <a:prstGeom prst="roundRect">
              <a:avLst>
                <a:gd name="adj" fmla="val 11364"/>
              </a:avLst>
            </a:prstGeom>
            <a:solidFill>
              <a:srgbClr val="DDDDDD">
                <a:alpha val="20000"/>
              </a:srgbClr>
            </a:solidFill>
            <a:ln w="25400" cap="flat">
              <a:solidFill>
                <a:srgbClr val="000000">
                  <a:alpha val="20000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spcBef>
                  <a:spcPts val="0"/>
                </a:spcBef>
                <a:defRPr sz="3000"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504246" y="1098550"/>
              <a:ext cx="1306491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spcBef>
                  <a:spcPts val="0"/>
                </a:spcBef>
                <a:defRPr sz="30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Client</a:t>
              </a:r>
            </a:p>
          </p:txBody>
        </p:sp>
      </p:grpSp>
      <p:sp>
        <p:nvSpPr>
          <p:cNvPr id="93" name="Shape 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94" name="Shape 94"/>
          <p:cNvSpPr/>
          <p:nvPr/>
        </p:nvSpPr>
        <p:spPr>
          <a:xfrm>
            <a:off x="3365500" y="4825160"/>
            <a:ext cx="5842000" cy="711201"/>
          </a:xfrm>
          <a:prstGeom prst="roundRect">
            <a:avLst>
              <a:gd name="adj" fmla="val 2678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Servlets</a:t>
            </a:r>
          </a:p>
        </p:txBody>
      </p:sp>
      <p:sp>
        <p:nvSpPr>
          <p:cNvPr id="95" name="Shape 95"/>
          <p:cNvSpPr/>
          <p:nvPr/>
        </p:nvSpPr>
        <p:spPr>
          <a:xfrm>
            <a:off x="3365500" y="4026738"/>
            <a:ext cx="5842000" cy="711201"/>
          </a:xfrm>
          <a:prstGeom prst="roundRect">
            <a:avLst>
              <a:gd name="adj" fmla="val 2678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JSP</a:t>
            </a:r>
          </a:p>
        </p:txBody>
      </p:sp>
      <p:sp>
        <p:nvSpPr>
          <p:cNvPr id="96" name="Shape 96"/>
          <p:cNvSpPr/>
          <p:nvPr/>
        </p:nvSpPr>
        <p:spPr>
          <a:xfrm>
            <a:off x="3228187" y="2044700"/>
            <a:ext cx="6015024" cy="712878"/>
          </a:xfrm>
          <a:prstGeom prst="roundRect">
            <a:avLst>
              <a:gd name="adj" fmla="val 26723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Browser</a:t>
            </a:r>
          </a:p>
        </p:txBody>
      </p:sp>
      <p:sp>
        <p:nvSpPr>
          <p:cNvPr id="97" name="Shape 97"/>
          <p:cNvSpPr/>
          <p:nvPr/>
        </p:nvSpPr>
        <p:spPr>
          <a:xfrm>
            <a:off x="3086100" y="6477838"/>
            <a:ext cx="6299200" cy="711201"/>
          </a:xfrm>
          <a:prstGeom prst="roundRect">
            <a:avLst>
              <a:gd name="adj" fmla="val 2678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Base(s) de données</a:t>
            </a:r>
          </a:p>
        </p:txBody>
      </p:sp>
      <p:pic>
        <p:nvPicPr>
          <p:cNvPr id="98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93300" y="6350000"/>
            <a:ext cx="698500" cy="965200"/>
          </a:xfrm>
          <a:prstGeom prst="rect">
            <a:avLst/>
          </a:prstGeom>
        </p:spPr>
      </p:pic>
      <p:pic>
        <p:nvPicPr>
          <p:cNvPr id="99" name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93300" y="4508500"/>
            <a:ext cx="698500" cy="965200"/>
          </a:xfrm>
          <a:prstGeom prst="rect">
            <a:avLst/>
          </a:prstGeom>
        </p:spPr>
      </p:pic>
      <p:pic>
        <p:nvPicPr>
          <p:cNvPr id="100" name="dropped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02800" y="2298700"/>
            <a:ext cx="1066800" cy="1168400"/>
          </a:xfrm>
          <a:prstGeom prst="rect">
            <a:avLst/>
          </a:prstGeom>
        </p:spPr>
      </p:pic>
      <p:grpSp>
        <p:nvGrpSpPr>
          <p:cNvPr id="103" name="Group 103"/>
          <p:cNvGrpSpPr/>
          <p:nvPr/>
        </p:nvGrpSpPr>
        <p:grpSpPr>
          <a:xfrm>
            <a:off x="3086100" y="3683000"/>
            <a:ext cx="6299200" cy="2552701"/>
            <a:chOff x="0" y="0"/>
            <a:chExt cx="6299200" cy="2552700"/>
          </a:xfrm>
        </p:grpSpPr>
        <p:sp>
          <p:nvSpPr>
            <p:cNvPr id="101" name="Shape 101"/>
            <p:cNvSpPr/>
            <p:nvPr/>
          </p:nvSpPr>
          <p:spPr>
            <a:xfrm>
              <a:off x="0" y="0"/>
              <a:ext cx="6299200" cy="2552700"/>
            </a:xfrm>
            <a:prstGeom prst="roundRect">
              <a:avLst>
                <a:gd name="adj" fmla="val 7463"/>
              </a:avLst>
            </a:prstGeom>
            <a:solidFill>
              <a:srgbClr val="DDDDDD">
                <a:alpha val="20000"/>
              </a:srgbClr>
            </a:solidFill>
            <a:ln w="25400" cap="flat">
              <a:solidFill>
                <a:srgbClr val="000000">
                  <a:alpha val="20000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spcBef>
                  <a:spcPts val="0"/>
                </a:spcBef>
                <a:defRPr sz="3000"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641600" y="1993899"/>
              <a:ext cx="1409700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spcBef>
                  <a:spcPts val="0"/>
                </a:spcBef>
                <a:defRPr sz="30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Business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1" animBg="1" advAuto="0"/>
      <p:bldP spid="94" grpId="7" animBg="1" advAuto="0"/>
      <p:bldP spid="95" grpId="6" animBg="1" advAuto="0"/>
      <p:bldP spid="96" grpId="3" animBg="1" advAuto="0"/>
      <p:bldP spid="97" grpId="8" animBg="1" advAuto="0"/>
      <p:bldP spid="98" grpId="9" animBg="1" advAuto="0"/>
      <p:bldP spid="99" grpId="5" animBg="1" advAuto="0"/>
      <p:bldP spid="100" grpId="2" animBg="1" advAuto="0"/>
      <p:bldP spid="103" grpId="4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1092200" y="3187700"/>
            <a:ext cx="10820400" cy="243840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Applications WEB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Partie I : HTTP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xfrm>
            <a:off x="736600" y="254000"/>
            <a:ext cx="11874500" cy="2438400"/>
          </a:xfrm>
          <a:prstGeom prst="rect">
            <a:avLst/>
          </a:prstGeom>
        </p:spPr>
        <p:txBody>
          <a:bodyPr/>
          <a:lstStyle/>
          <a:p>
            <a:r>
              <a:t>Le protocole HTTP</a:t>
            </a:r>
          </a:p>
        </p:txBody>
      </p:sp>
      <p:pic>
        <p:nvPicPr>
          <p:cNvPr id="113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2100" y="2692400"/>
            <a:ext cx="9870765" cy="367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Table 115"/>
          <p:cNvGraphicFramePr/>
          <p:nvPr/>
        </p:nvGraphicFramePr>
        <p:xfrm>
          <a:off x="444500" y="3213100"/>
          <a:ext cx="12103100" cy="5997184"/>
        </p:xfrm>
        <a:graphic>
          <a:graphicData uri="http://schemas.openxmlformats.org/drawingml/2006/table">
            <a:tbl>
              <a:tblPr firstRow="1">
                <a:tableStyleId>{8F44A2F1-9E1F-4B54-A3A2-5F16C0AD49E2}</a:tableStyleId>
              </a:tblPr>
              <a:tblGrid>
                <a:gridCol w="4614503"/>
                <a:gridCol w="7488597"/>
              </a:tblGrid>
              <a:tr h="693174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/>
                        <a:t>Commande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4000"/>
                        <a:t>Description</a:t>
                      </a:r>
                    </a:p>
                  </a:txBody>
                  <a:tcPr marL="50800" marR="50800" marT="50800" marB="50800" anchor="ctr" horzOverflow="overflow"/>
                </a:tc>
              </a:tr>
              <a:tr h="168910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GET adr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tabLst>
                          <a:tab pos="914400" algn="l"/>
                        </a:tabLst>
                      </a:pPr>
                      <a:r>
                        <a:rPr sz="3600"/>
                        <a:t>Requête de la ressource à l’adresse adr
255 caractères max. Les paramètres sont séparés par des &amp;</a:t>
                      </a:r>
                    </a:p>
                  </a:txBody>
                  <a:tcPr marL="50800" marR="50800" marT="50800" marB="50800" anchor="ctr" horzOverflow="overflow"/>
                </a:tc>
              </a:tr>
              <a:tr h="1376925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POST data to adr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Envoi des données  data à l’adresse adr</a:t>
                      </a:r>
                    </a:p>
                  </a:txBody>
                  <a:tcPr marL="50800" marR="50800" marT="50800" marB="50800" anchor="ctr" horzOverflow="overflow"/>
                </a:tc>
              </a:tr>
              <a:tr h="1612899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...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3600"/>
                        <a:t>...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 protocole HTTP (commandes)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DDDDD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yriad Pro"/>
            <a:ea typeface="Myriad Pro"/>
            <a:cs typeface="Myriad Pro"/>
            <a:sym typeface="Myriad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DDDDD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yriad Pro"/>
            <a:ea typeface="Myriad Pro"/>
            <a:cs typeface="Myriad Pro"/>
            <a:sym typeface="Myriad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1219</Words>
  <Application>Microsoft Office PowerPoint</Application>
  <PresentationFormat>Custom</PresentationFormat>
  <Paragraphs>397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Courier</vt:lpstr>
      <vt:lpstr>Gill Sans</vt:lpstr>
      <vt:lpstr>Helvetica</vt:lpstr>
      <vt:lpstr>Lucida Grande</vt:lpstr>
      <vt:lpstr>Monaco</vt:lpstr>
      <vt:lpstr>Myriad Pro</vt:lpstr>
      <vt:lpstr>Times</vt:lpstr>
      <vt:lpstr>White</vt:lpstr>
      <vt:lpstr>PowerPoint Presentation</vt:lpstr>
      <vt:lpstr>Infrastructure de développement</vt:lpstr>
      <vt:lpstr>PowerPoint Presentation</vt:lpstr>
      <vt:lpstr>Application Web</vt:lpstr>
      <vt:lpstr>PowerPoint Presentation</vt:lpstr>
      <vt:lpstr>Applications WEB</vt:lpstr>
      <vt:lpstr>Partie I : HTTP</vt:lpstr>
      <vt:lpstr>Le protocole HTTP</vt:lpstr>
      <vt:lpstr>Le protocole HTTP (commandes)</vt:lpstr>
      <vt:lpstr>Le protocole HTTP (codes d’erreur)</vt:lpstr>
      <vt:lpstr>PowerPoint Presentation</vt:lpstr>
      <vt:lpstr>Partie II : Servir de l’information</vt:lpstr>
      <vt:lpstr>Servir de l’information</vt:lpstr>
      <vt:lpstr>Servir de l’information</vt:lpstr>
      <vt:lpstr>PowerPoint Presentation</vt:lpstr>
      <vt:lpstr>Glassfish</vt:lpstr>
      <vt:lpstr>PowerPoint Presentation</vt:lpstr>
      <vt:lpstr>Anatomie d’une Servlet</vt:lpstr>
      <vt:lpstr>Anatomie d’une Servlet</vt:lpstr>
      <vt:lpstr>PowerPoint Presentation</vt:lpstr>
      <vt:lpstr>PowerPoint Presentation</vt:lpstr>
      <vt:lpstr>Défauts des servlets</vt:lpstr>
      <vt:lpstr>Java Server Pages</vt:lpstr>
      <vt:lpstr>Java Server Pages : Exemple</vt:lpstr>
      <vt:lpstr>Java Server Pages</vt:lpstr>
      <vt:lpstr>Java Server Pages : Scriptlets</vt:lpstr>
      <vt:lpstr>Java Server Pages : un premier formulaire</vt:lpstr>
      <vt:lpstr>Java Server Pages : un premier formulaire ... et sa servlet</vt:lpstr>
      <vt:lpstr>Java Server Pages : Enchainer les pages</vt:lpstr>
      <vt:lpstr>Java Server Pages : Java Bean</vt:lpstr>
      <vt:lpstr>Java Server Pages : Scopes</vt:lpstr>
      <vt:lpstr>Java Server Pages : EL Expressions</vt:lpstr>
      <vt:lpstr>Conclusion</vt:lpstr>
      <vt:lpstr>Service JAX-RS</vt:lpstr>
      <vt:lpstr>Service JAX-RS</vt:lpstr>
      <vt:lpstr>Service JAX-RS</vt:lpstr>
      <vt:lpstr>Service JAX-RS (DTO)</vt:lpstr>
      <vt:lpstr>Service JAX-RS (exemple)</vt:lpstr>
      <vt:lpstr>Service JAX-RS (exemple)</vt:lpstr>
      <vt:lpstr>Service JAX-RS (exemple)</vt:lpstr>
      <vt:lpstr>Service JAX-RS (exemple)</vt:lpstr>
      <vt:lpstr>PowerPoint Presentation</vt:lpstr>
      <vt:lpstr>Architecture multi-tiers</vt:lpstr>
      <vt:lpstr>PowerPoint Presentation</vt:lpstr>
      <vt:lpstr>PowerPoint Presentation</vt:lpstr>
      <vt:lpstr>Bibliographie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Hostettler</dc:creator>
  <cp:lastModifiedBy>Steve Hostettler</cp:lastModifiedBy>
  <cp:revision>6</cp:revision>
  <dcterms:modified xsi:type="dcterms:W3CDTF">2018-03-02T08:53:46Z</dcterms:modified>
</cp:coreProperties>
</file>