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9804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/beans_1_0.xsd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x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pfind.sourceforge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est-practice-software-engineering.ifs.tuwien.ac.at/patterns/dependency_injection.html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smtClean="0"/>
              <a:t>201</a:t>
            </a:r>
            <a:r>
              <a:rPr lang="en-US" smtClean="0"/>
              <a:t>8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781300" y="2101850"/>
            <a:ext cx="75311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MyComponentFactory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IMyComponent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6" name="Shape 96"/>
          <p:cNvSpPr/>
          <p:nvPr/>
        </p:nvSpPr>
        <p:spPr>
          <a:xfrm>
            <a:off x="2781300" y="5041900"/>
            <a:ext cx="844550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  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MyComponentFactory.instance();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8216900" y="3492500"/>
            <a:ext cx="3505200" cy="1955800"/>
          </a:xfrm>
          <a:prstGeom prst="wedgeEllipseCallout">
            <a:avLst>
              <a:gd name="adj1" fmla="val -73696"/>
              <a:gd name="adj2" fmla="val -3740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choisie</a:t>
            </a:r>
          </a:p>
        </p:txBody>
      </p:sp>
      <p:sp>
        <p:nvSpPr>
          <p:cNvPr id="98" name="Shape 98"/>
          <p:cNvSpPr/>
          <p:nvPr/>
        </p:nvSpPr>
        <p:spPr>
          <a:xfrm>
            <a:off x="520700" y="3454400"/>
            <a:ext cx="3556000" cy="1701800"/>
          </a:xfrm>
          <a:prstGeom prst="wedgeEllipseCallout">
            <a:avLst>
              <a:gd name="adj1" fmla="val 69643"/>
              <a:gd name="adj2" fmla="val -3626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mécanisme d’instantiation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4597400" y="7835900"/>
            <a:ext cx="2946400" cy="1143000"/>
          </a:xfrm>
          <a:prstGeom prst="wedgeEllipseCallout">
            <a:avLst>
              <a:gd name="adj1" fmla="val -32241"/>
              <a:gd name="adj2" fmla="val -66222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objectifs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1270000" y="3187700"/>
            <a:ext cx="10464800" cy="2108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Séparer l’utilisation d’un composant par un autre de sa position effective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270000" y="59817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24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Factory, le service locator n’instancie pas nécessairement le service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mise en oeuvre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5800" y="1365250"/>
            <a:ext cx="123698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MyServiceLocator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MyServiceLocator() {}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MyServiceLocator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MyServiceLocator();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IMyComponent getComponent() {</a:t>
            </a:r>
          </a:p>
          <a:p>
            <a:pPr lvl="2" indent="4572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/*Get the service from wherever it is*/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09" name="Shape 109"/>
          <p:cNvSpPr/>
          <p:nvPr/>
        </p:nvSpPr>
        <p:spPr>
          <a:xfrm>
            <a:off x="685800" y="6248400"/>
            <a:ext cx="100711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MyServiceLocator</a:t>
            </a:r>
            <a:r>
              <a:rPr>
                <a:solidFill>
                  <a:srgbClr val="333333"/>
                </a:solidFill>
              </a:rPr>
              <a:t>.get</a:t>
            </a:r>
            <a:r>
              <a:t>Component().doSomething();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Problèmes de ces approches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Toujours des références vers la Factory ou le ServiceLocator</a:t>
            </a:r>
          </a:p>
          <a:p>
            <a:r>
              <a:t>Le singleton...c’est le mal</a:t>
            </a:r>
          </a:p>
          <a:p>
            <a:r>
              <a:t>Pas très souple pour les objets “mock”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120" name="Shape 120"/>
          <p:cNvSpPr/>
          <p:nvPr/>
        </p:nvSpPr>
        <p:spPr>
          <a:xfrm>
            <a:off x="553156" y="24892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PUSH vs PULL</a:t>
            </a:r>
          </a:p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Sélection de dépendances @Runtime et non pas @Compiletime</a:t>
            </a:r>
          </a:p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Pour chaque objet, il suffit de préciser le contrat que doit satisfaire ses dépendances et le conteneur se chargera de trouver un objet valide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Exemple avec JSR-299</a:t>
            </a:r>
          </a:p>
        </p:txBody>
      </p:sp>
      <p:sp>
        <p:nvSpPr>
          <p:cNvPr id="124" name="Shape 124"/>
          <p:cNvSpPr/>
          <p:nvPr/>
        </p:nvSpPr>
        <p:spPr>
          <a:xfrm>
            <a:off x="3136900" y="3473450"/>
            <a:ext cx="6731000" cy="414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Avantages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553156" y="2108200"/>
            <a:ext cx="11887201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Elimination des patrons de conception “Singleton”, “Factory” et “Service Locator”</a:t>
            </a:r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Elimination de code non-métier “inutile”</a:t>
            </a:r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Flexibilité de la configuration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pratique pour les tests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fausses implémentations (mock)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Inconvénients</a:t>
            </a:r>
          </a:p>
        </p:txBody>
      </p:sp>
      <p:sp>
        <p:nvSpPr>
          <p:cNvPr id="132" name="Shape 132"/>
          <p:cNvSpPr/>
          <p:nvPr/>
        </p:nvSpPr>
        <p:spPr>
          <a:xfrm>
            <a:off x="1416756" y="1333500"/>
            <a:ext cx="8890001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lnSpc>
                <a:spcPct val="130000"/>
              </a:lnSpc>
              <a:spcBef>
                <a:spcPts val="7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pPr>
            <a:endParaRPr sz="3400"/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Les moins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Risque de “magie noire”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Besoin de code de “bootstrap”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Possible contraintes sur la forme des classes contenues (pas final)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d’injections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1 : injection d’interface</a:t>
            </a:r>
          </a:p>
          <a:p>
            <a:r>
              <a:t>Type 2 : injection par mutateurs</a:t>
            </a:r>
          </a:p>
          <a:p>
            <a:r>
              <a:t>Type 3 : injection par constructeurs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 &amp; inversion de contrôle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d’interface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93700" y="1943100"/>
            <a:ext cx="57404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Injected {</a:t>
            </a:r>
          </a:p>
          <a:p>
            <a:pPr lvl="5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void inject(IMyComponent);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2273300" y="5118100"/>
            <a:ext cx="8445500" cy="45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</a:t>
            </a:r>
            <a:r>
              <a:rPr b="1">
                <a:solidFill>
                  <a:srgbClr val="0061FF"/>
                </a:solidFill>
              </a:rPr>
              <a:t>implements Injected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5BFF"/>
                </a:solidFill>
              </a:rPr>
              <a:t> public void inject(IMyComponent c) 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 b="1">
              <a:solidFill>
                <a:srgbClr val="005B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7251700" y="1936750"/>
            <a:ext cx="66929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Injected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c.inject(</a:t>
            </a:r>
          </a:p>
          <a:p>
            <a:pPr lvl="2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mutateurs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73300" y="1911350"/>
            <a:ext cx="84455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</a:t>
            </a:r>
            <a:r>
              <a:rPr b="1">
                <a:solidFill>
                  <a:srgbClr val="0061FF"/>
                </a:solidFill>
              </a:rPr>
              <a:t>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public void setComponent(</a:t>
            </a:r>
            <a:r>
              <a:rPr>
                <a:solidFill>
                  <a:srgbClr val="005BFF"/>
                </a:solidFill>
              </a:rPr>
              <a:t>IMyComponent c){</a:t>
            </a:r>
            <a:endParaRPr>
              <a:solidFill>
                <a:srgbClr val="0061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2463800" y="6781800"/>
            <a:ext cx="80645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c.setComponent(new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constructeur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00200" y="2647950"/>
            <a:ext cx="8445500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rgbClr val="005BFF"/>
                </a:solidFill>
              </a:rPr>
              <a:t>public MyClass(IMyComponent c){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1600200" y="6407150"/>
            <a:ext cx="97917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270000" y="2336800"/>
            <a:ext cx="104648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Le code en bleu peut-être géré par un framework externe appelé conteneur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JSR-299</a:t>
            </a:r>
          </a:p>
          <a:p>
            <a:pPr>
              <a:defRPr sz="4500"/>
            </a:pPr>
            <a:r>
              <a:t>constructor injection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Principales Fonctionnalités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03200" y="1955800"/>
            <a:ext cx="12598400" cy="7327900"/>
          </a:xfrm>
          <a:prstGeom prst="rect">
            <a:avLst/>
          </a:prstGeom>
        </p:spPr>
        <p:txBody>
          <a:bodyPr/>
          <a:lstStyle/>
          <a:p>
            <a:r>
              <a:t>Un bean n’a pas besoin d’être explicitement nommé</a:t>
            </a:r>
          </a:p>
          <a:p>
            <a:r>
              <a:t>Caractérisation possible par typage fort (annotations) ou par chaine de caractères</a:t>
            </a:r>
          </a:p>
          <a:p>
            <a:r>
              <a:t>Pas besoin de getters et de setters</a:t>
            </a:r>
          </a:p>
          <a:p>
            <a:r>
              <a:t>Gestion des implémentations alternatives</a:t>
            </a:r>
          </a:p>
          <a:p>
            <a:r>
              <a:t>Ajout du scope de Conversation permet une gestion très souple des flows de l’application</a:t>
            </a:r>
          </a:p>
          <a:p>
            <a:r>
              <a:t>Un mécanisme d’interception “à la AOP”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58800" y="3267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The Highlander Rule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8800" y="4775200"/>
            <a:ext cx="118872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There can be only one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...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implementation that fullfils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 contract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Règle principale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Limites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71500" y="1841500"/>
            <a:ext cx="111633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Un service doit implémenter Serializable et ne pas être “final” ➔ possible problème de design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180" name="Group 180"/>
          <p:cNvGrpSpPr/>
          <p:nvPr/>
        </p:nvGrpSpPr>
        <p:grpSpPr>
          <a:xfrm>
            <a:off x="292100" y="2921000"/>
            <a:ext cx="6057900" cy="4927600"/>
            <a:chOff x="0" y="0"/>
            <a:chExt cx="6057900" cy="49276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6057900" cy="49276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6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Application A</a:t>
              </a:r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7468" y="584200"/>
              <a:ext cx="5650335" cy="42164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Web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/WEB-NF/classes/...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/WEB-INF/beans.xml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/WEB-INF/lib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63142" y="21209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1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63142" y="34544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2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6642100" y="2921000"/>
            <a:ext cx="6057900" cy="4927599"/>
            <a:chOff x="0" y="0"/>
            <a:chExt cx="6057899" cy="4927598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6057900" cy="4927599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6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Application 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01240" y="2132960"/>
              <a:ext cx="4196070" cy="2355332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1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/...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108849" y="753622"/>
              <a:ext cx="2794001" cy="204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/lib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651918" y="2425700"/>
            <a:ext cx="3329782" cy="181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54" y="0"/>
                </a:moveTo>
                <a:cubicBezTo>
                  <a:pt x="7344" y="0"/>
                  <a:pt x="6606" y="1356"/>
                  <a:pt x="6606" y="3030"/>
                </a:cubicBezTo>
                <a:lnTo>
                  <a:pt x="6606" y="8180"/>
                </a:lnTo>
                <a:cubicBezTo>
                  <a:pt x="6606" y="8370"/>
                  <a:pt x="6619" y="8554"/>
                  <a:pt x="6637" y="8734"/>
                </a:cubicBezTo>
                <a:lnTo>
                  <a:pt x="0" y="21600"/>
                </a:lnTo>
                <a:lnTo>
                  <a:pt x="7760" y="11058"/>
                </a:lnTo>
                <a:cubicBezTo>
                  <a:pt x="7916" y="11149"/>
                  <a:pt x="8080" y="11209"/>
                  <a:pt x="8254" y="11209"/>
                </a:cubicBezTo>
                <a:lnTo>
                  <a:pt x="19952" y="11209"/>
                </a:lnTo>
                <a:cubicBezTo>
                  <a:pt x="20862" y="11209"/>
                  <a:pt x="21600" y="9853"/>
                  <a:pt x="21600" y="8180"/>
                </a:cubicBezTo>
                <a:lnTo>
                  <a:pt x="21600" y="3030"/>
                </a:lnTo>
                <a:cubicBezTo>
                  <a:pt x="21600" y="1356"/>
                  <a:pt x="20862" y="0"/>
                  <a:pt x="19952" y="0"/>
                </a:cubicBezTo>
                <a:lnTo>
                  <a:pt x="825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java</a:t>
            </a:r>
          </a:p>
        </p:txBody>
      </p:sp>
      <p:sp>
        <p:nvSpPr>
          <p:cNvPr id="186" name="Shape 186"/>
          <p:cNvSpPr/>
          <p:nvPr/>
        </p:nvSpPr>
        <p:spPr>
          <a:xfrm>
            <a:off x="2814240" y="4470400"/>
            <a:ext cx="3446860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07" y="0"/>
                </a:moveTo>
                <a:cubicBezTo>
                  <a:pt x="8175" y="0"/>
                  <a:pt x="7705" y="401"/>
                  <a:pt x="7416" y="1013"/>
                </a:cubicBezTo>
                <a:lnTo>
                  <a:pt x="0" y="1358"/>
                </a:lnTo>
                <a:lnTo>
                  <a:pt x="7115" y="3458"/>
                </a:lnTo>
                <a:lnTo>
                  <a:pt x="7115" y="19173"/>
                </a:lnTo>
                <a:cubicBezTo>
                  <a:pt x="7115" y="20513"/>
                  <a:pt x="7828" y="21600"/>
                  <a:pt x="8707" y="21600"/>
                </a:cubicBezTo>
                <a:lnTo>
                  <a:pt x="20008" y="21600"/>
                </a:lnTo>
                <a:cubicBezTo>
                  <a:pt x="20887" y="21600"/>
                  <a:pt x="21600" y="20513"/>
                  <a:pt x="21600" y="19173"/>
                </a:cubicBezTo>
                <a:lnTo>
                  <a:pt x="21600" y="2427"/>
                </a:lnTo>
                <a:cubicBezTo>
                  <a:pt x="21600" y="1087"/>
                  <a:pt x="20887" y="0"/>
                  <a:pt x="20008" y="0"/>
                </a:cubicBezTo>
                <a:lnTo>
                  <a:pt x="87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définition de l’injection : surcharge la définition des modules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Déclarer un bean nommé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91" name="Shape 191"/>
          <p:cNvSpPr/>
          <p:nvPr/>
        </p:nvSpPr>
        <p:spPr>
          <a:xfrm>
            <a:off x="355600" y="2755900"/>
            <a:ext cx="1676400" cy="1270000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143918" y="1917700"/>
            <a:ext cx="8460582" cy="232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21" y="0"/>
                </a:moveTo>
                <a:cubicBezTo>
                  <a:pt x="2663" y="0"/>
                  <a:pt x="2373" y="1057"/>
                  <a:pt x="2373" y="2361"/>
                </a:cubicBezTo>
                <a:lnTo>
                  <a:pt x="2373" y="11305"/>
                </a:lnTo>
                <a:lnTo>
                  <a:pt x="0" y="12489"/>
                </a:lnTo>
                <a:lnTo>
                  <a:pt x="2373" y="13670"/>
                </a:lnTo>
                <a:lnTo>
                  <a:pt x="2373" y="19239"/>
                </a:lnTo>
                <a:cubicBezTo>
                  <a:pt x="2373" y="20543"/>
                  <a:pt x="2663" y="21600"/>
                  <a:pt x="3021" y="21600"/>
                </a:cubicBezTo>
                <a:lnTo>
                  <a:pt x="20952" y="21600"/>
                </a:lnTo>
                <a:cubicBezTo>
                  <a:pt x="21310" y="21600"/>
                  <a:pt x="21600" y="20543"/>
                  <a:pt x="21600" y="19239"/>
                </a:cubicBezTo>
                <a:lnTo>
                  <a:pt x="21600" y="2361"/>
                </a:lnTo>
                <a:cubicBezTo>
                  <a:pt x="21600" y="1057"/>
                  <a:pt x="21310" y="0"/>
                  <a:pt x="20952" y="0"/>
                </a:cubicBezTo>
                <a:lnTo>
                  <a:pt x="30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Le bean sera nommé manageStudentRegistration.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@Named(value = ” manageStudentRegistration”) défini explicitement le nom du bean.</a:t>
            </a:r>
          </a:p>
        </p:txBody>
      </p:sp>
      <p:sp>
        <p:nvSpPr>
          <p:cNvPr id="193" name="Shape 193"/>
          <p:cNvSpPr/>
          <p:nvPr/>
        </p:nvSpPr>
        <p:spPr>
          <a:xfrm>
            <a:off x="3492500" y="4675981"/>
            <a:ext cx="4711700" cy="1204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272" y="5226"/>
                </a:lnTo>
                <a:cubicBezTo>
                  <a:pt x="18117" y="4923"/>
                  <a:pt x="17943" y="4741"/>
                  <a:pt x="17757" y="4741"/>
                </a:cubicBezTo>
                <a:lnTo>
                  <a:pt x="1164" y="4741"/>
                </a:lnTo>
                <a:cubicBezTo>
                  <a:pt x="521" y="4741"/>
                  <a:pt x="0" y="6781"/>
                  <a:pt x="0" y="9298"/>
                </a:cubicBezTo>
                <a:lnTo>
                  <a:pt x="0" y="17044"/>
                </a:lnTo>
                <a:cubicBezTo>
                  <a:pt x="0" y="19560"/>
                  <a:pt x="521" y="21600"/>
                  <a:pt x="1164" y="21600"/>
                </a:cubicBezTo>
                <a:lnTo>
                  <a:pt x="17757" y="21600"/>
                </a:lnTo>
                <a:cubicBezTo>
                  <a:pt x="18401" y="21600"/>
                  <a:pt x="18922" y="19560"/>
                  <a:pt x="18922" y="17044"/>
                </a:cubicBezTo>
                <a:lnTo>
                  <a:pt x="18922" y="9298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Obligation d’implémenter Serializable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3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Objectifs</a:t>
            </a:r>
          </a:p>
        </p:txBody>
      </p:sp>
      <p:sp>
        <p:nvSpPr>
          <p:cNvPr id="62" name="Shape 62"/>
          <p:cNvSpPr/>
          <p:nvPr/>
        </p:nvSpPr>
        <p:spPr>
          <a:xfrm>
            <a:off x="553156" y="3302000"/>
            <a:ext cx="11887201" cy="313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lnSpc>
                <a:spcPct val="130000"/>
              </a:lnSpc>
              <a:spcBef>
                <a:spcPts val="8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Moins de couplage (connaissance “hard-codée”) entre les composants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Injecter un bean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98" name="Shape 198"/>
          <p:cNvSpPr/>
          <p:nvPr/>
        </p:nvSpPr>
        <p:spPr>
          <a:xfrm>
            <a:off x="1592659" y="4508500"/>
            <a:ext cx="6713141" cy="2052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2" y="0"/>
                </a:moveTo>
                <a:cubicBezTo>
                  <a:pt x="881" y="0"/>
                  <a:pt x="515" y="1197"/>
                  <a:pt x="515" y="2673"/>
                </a:cubicBezTo>
                <a:lnTo>
                  <a:pt x="515" y="14436"/>
                </a:lnTo>
                <a:cubicBezTo>
                  <a:pt x="515" y="14858"/>
                  <a:pt x="547" y="15251"/>
                  <a:pt x="600" y="15606"/>
                </a:cubicBezTo>
                <a:lnTo>
                  <a:pt x="0" y="21600"/>
                </a:lnTo>
                <a:lnTo>
                  <a:pt x="1347" y="17110"/>
                </a:lnTo>
                <a:lnTo>
                  <a:pt x="20783" y="17110"/>
                </a:lnTo>
                <a:cubicBezTo>
                  <a:pt x="21234" y="17110"/>
                  <a:pt x="21600" y="15913"/>
                  <a:pt x="21600" y="14436"/>
                </a:cubicBezTo>
                <a:lnTo>
                  <a:pt x="21600" y="2673"/>
                </a:lnTo>
                <a:cubicBezTo>
                  <a:pt x="21600" y="1197"/>
                  <a:pt x="21234" y="0"/>
                  <a:pt x="20783" y="0"/>
                </a:cubicBezTo>
                <a:lnTo>
                  <a:pt x="133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d’un service qui respecte l’interface StudentService. Une classe qui satisfait ce service doit exister dans le Classpath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 bean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03" name="Shape 203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Une seule instance par application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Configurer l’injection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58800" y="3403600"/>
            <a:ext cx="130048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5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</a:t>
            </a:r>
            <a:r>
              <a:rPr u="sng">
                <a:hlinkClick r:id="rId2"/>
              </a:rPr>
              <a:t>http://java.sun.com/xml/ns/javaee/beans_1_0.xsd</a:t>
            </a:r>
            <a:r>
              <a:t>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3355181" y="45339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fichier beans.xml doit être présent soit dans META-INF ou dans WEB-INF. Il peut être vide</a:t>
            </a:r>
          </a:p>
        </p:txBody>
      </p:sp>
      <p:sp>
        <p:nvSpPr>
          <p:cNvPr id="209" name="Shape 209"/>
          <p:cNvSpPr/>
          <p:nvPr/>
        </p:nvSpPr>
        <p:spPr>
          <a:xfrm>
            <a:off x="3355181" y="61468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Ce fichier configure les services alternatifs,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les intercepteurs et les décorateurs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du conteneur</a:t>
            </a:r>
          </a:p>
          <a:p>
            <a:r>
              <a:t>(</a:t>
            </a:r>
            <a:r>
              <a:rPr u="sng">
                <a:hlinkClick r:id="rId2"/>
              </a:rPr>
              <a:t>web.xml</a:t>
            </a:r>
            <a:r>
              <a:t>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58800" y="4873643"/>
            <a:ext cx="11226069" cy="103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org.jboss.weld.environment.servlet.Listener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14" name="Shape 214"/>
          <p:cNvSpPr/>
          <p:nvPr/>
        </p:nvSpPr>
        <p:spPr>
          <a:xfrm>
            <a:off x="4475559" y="3251200"/>
            <a:ext cx="6192441" cy="188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03" y="0"/>
                </a:moveTo>
                <a:cubicBezTo>
                  <a:pt x="3214" y="0"/>
                  <a:pt x="2817" y="1305"/>
                  <a:pt x="2817" y="2915"/>
                </a:cubicBezTo>
                <a:lnTo>
                  <a:pt x="2817" y="11515"/>
                </a:lnTo>
                <a:cubicBezTo>
                  <a:pt x="2817" y="11659"/>
                  <a:pt x="2824" y="11796"/>
                  <a:pt x="2830" y="11934"/>
                </a:cubicBezTo>
                <a:lnTo>
                  <a:pt x="0" y="21600"/>
                </a:lnTo>
                <a:lnTo>
                  <a:pt x="3414" y="14257"/>
                </a:lnTo>
                <a:cubicBezTo>
                  <a:pt x="3505" y="14362"/>
                  <a:pt x="3601" y="14430"/>
                  <a:pt x="3703" y="14430"/>
                </a:cubicBezTo>
                <a:lnTo>
                  <a:pt x="20714" y="14430"/>
                </a:lnTo>
                <a:cubicBezTo>
                  <a:pt x="21203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03" y="0"/>
                  <a:pt x="20714" y="0"/>
                </a:cubicBezTo>
                <a:lnTo>
                  <a:pt x="370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 servlet initialise le conteneur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1035756" y="3835400"/>
            <a:ext cx="10909301" cy="3556000"/>
          </a:xfrm>
          <a:prstGeom prst="rect">
            <a:avLst/>
          </a:prstGeom>
        </p:spPr>
        <p:txBody>
          <a:bodyPr/>
          <a:lstStyle/>
          <a:p>
            <a:r>
              <a:t>Permet de fixer la durée de vie d’un objet manuellement : sur plusieurs requêtes par exemple</a:t>
            </a:r>
          </a:p>
          <a:p>
            <a:r>
              <a:t>Le programmeur doit définir le point de départ de la conversation et la terminer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485900" y="3705243"/>
            <a:ext cx="12573000" cy="262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Inject the current conversation.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Conversation </a:t>
            </a:r>
            <a:r>
              <a:rPr>
                <a:solidFill>
                  <a:srgbClr val="0326CC"/>
                </a:solidFill>
              </a:rPr>
              <a:t>mConversation</a:t>
            </a:r>
            <a:r>
              <a:t>;</a:t>
            </a:r>
          </a:p>
        </p:txBody>
      </p:sp>
      <p:sp>
        <p:nvSpPr>
          <p:cNvPr id="223" name="Shape 223"/>
          <p:cNvSpPr/>
          <p:nvPr/>
        </p:nvSpPr>
        <p:spPr>
          <a:xfrm>
            <a:off x="3454400" y="2413000"/>
            <a:ext cx="5588000" cy="133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" y="0"/>
                </a:moveTo>
                <a:cubicBezTo>
                  <a:pt x="1078" y="0"/>
                  <a:pt x="638" y="1839"/>
                  <a:pt x="638" y="4107"/>
                </a:cubicBezTo>
                <a:lnTo>
                  <a:pt x="638" y="11499"/>
                </a:lnTo>
                <a:cubicBezTo>
                  <a:pt x="638" y="12080"/>
                  <a:pt x="668" y="12629"/>
                  <a:pt x="719" y="13129"/>
                </a:cubicBezTo>
                <a:lnTo>
                  <a:pt x="0" y="21600"/>
                </a:lnTo>
                <a:lnTo>
                  <a:pt x="1603" y="15600"/>
                </a:lnTo>
                <a:cubicBezTo>
                  <a:pt x="1609" y="15600"/>
                  <a:pt x="1614" y="15606"/>
                  <a:pt x="1620" y="15606"/>
                </a:cubicBezTo>
                <a:lnTo>
                  <a:pt x="20618" y="15606"/>
                </a:lnTo>
                <a:cubicBezTo>
                  <a:pt x="21160" y="15606"/>
                  <a:pt x="21600" y="13768"/>
                  <a:pt x="21600" y="11499"/>
                </a:cubicBezTo>
                <a:lnTo>
                  <a:pt x="21600" y="4107"/>
                </a:lnTo>
                <a:cubicBezTo>
                  <a:pt x="21600" y="1839"/>
                  <a:pt x="21160" y="0"/>
                  <a:pt x="20618" y="0"/>
                </a:cubicBezTo>
                <a:lnTo>
                  <a:pt x="16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scope est “ConversationScoped”</a:t>
            </a:r>
          </a:p>
        </p:txBody>
      </p:sp>
      <p:sp>
        <p:nvSpPr>
          <p:cNvPr id="224" name="Shape 224"/>
          <p:cNvSpPr/>
          <p:nvPr/>
        </p:nvSpPr>
        <p:spPr>
          <a:xfrm>
            <a:off x="5232400" y="5974159"/>
            <a:ext cx="5422900" cy="2280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" y="0"/>
                </a:moveTo>
                <a:lnTo>
                  <a:pt x="898" y="6472"/>
                </a:lnTo>
                <a:cubicBezTo>
                  <a:pt x="393" y="6608"/>
                  <a:pt x="0" y="7615"/>
                  <a:pt x="0" y="8851"/>
                </a:cubicBezTo>
                <a:lnTo>
                  <a:pt x="0" y="19195"/>
                </a:lnTo>
                <a:cubicBezTo>
                  <a:pt x="0" y="20523"/>
                  <a:pt x="453" y="21600"/>
                  <a:pt x="1012" y="21600"/>
                </a:cubicBezTo>
                <a:lnTo>
                  <a:pt x="20588" y="21600"/>
                </a:lnTo>
                <a:cubicBezTo>
                  <a:pt x="21147" y="21600"/>
                  <a:pt x="21600" y="20523"/>
                  <a:pt x="21600" y="19195"/>
                </a:cubicBezTo>
                <a:lnTo>
                  <a:pt x="21600" y="8851"/>
                </a:lnTo>
                <a:cubicBezTo>
                  <a:pt x="21600" y="7523"/>
                  <a:pt x="21147" y="6446"/>
                  <a:pt x="20588" y="6446"/>
                </a:cubicBezTo>
                <a:lnTo>
                  <a:pt x="1911" y="6446"/>
                </a:lnTo>
                <a:lnTo>
                  <a:pt x="14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la conversation courante. Si pas de conversation alors création d’une nouvelle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Début de conversation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260600" y="3502043"/>
            <a:ext cx="8390893" cy="389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Action that forwards to the registration page.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r>
              <a:rPr>
                <a:solidFill>
                  <a:srgbClr val="91AFCB"/>
                </a:solidFill>
              </a:rPr>
              <a:t>@return</a:t>
            </a:r>
            <a:r>
              <a:t> the next action to perform (see faces</a:t>
            </a:r>
            <a:r>
              <a:rPr>
                <a:solidFill>
                  <a:srgbClr val="9293AF"/>
                </a:solidFill>
              </a:rPr>
              <a:t>-</a:t>
            </a:r>
            <a:r>
              <a:rPr u="sng"/>
              <a:t>config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.debug(</a:t>
            </a:r>
            <a:r>
              <a:t>"registration"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Student();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//Starts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.begin();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"register"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29" name="Shape 229"/>
          <p:cNvSpPr/>
          <p:nvPr/>
        </p:nvSpPr>
        <p:spPr>
          <a:xfrm>
            <a:off x="6065440" y="44323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Démarre une nouvelle conversation à l’intérieur de la session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Fin de conversation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692400" y="3248043"/>
            <a:ext cx="5692900" cy="484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add()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.validate();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mService</a:t>
            </a:r>
            <a:r>
              <a:rPr>
                <a:solidFill>
                  <a:srgbClr val="000000"/>
                </a:solidFill>
              </a:rPr>
              <a:t>.add(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mStudent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"success"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toList()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.debug(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34" name="Shape 234"/>
          <p:cNvSpPr/>
          <p:nvPr/>
        </p:nvSpPr>
        <p:spPr>
          <a:xfrm>
            <a:off x="6078140" y="28575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6078140" y="51562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553156" y="2895600"/>
            <a:ext cx="11887201" cy="1981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Plusieurs implémentation du service mais spécifiques à des besoins particuliers</a:t>
            </a:r>
          </a:p>
          <a:p>
            <a:pPr marL="0" indent="0">
              <a:buSzTx/>
              <a:buNone/>
            </a:pPr>
            <a:r>
              <a:t>Utilisation de qualificateurs pour les distinguer.</a:t>
            </a: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079500" y="59626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241" name="Shape 241"/>
          <p:cNvSpPr/>
          <p:nvPr/>
        </p:nvSpPr>
        <p:spPr>
          <a:xfrm>
            <a:off x="1079500" y="72580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StudentServiceSoapImpl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242" name="Shape 242"/>
          <p:cNvSpPr/>
          <p:nvPr/>
        </p:nvSpPr>
        <p:spPr>
          <a:xfrm>
            <a:off x="1104900" y="5127643"/>
            <a:ext cx="10128610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</p:txBody>
      </p:sp>
      <p:sp>
        <p:nvSpPr>
          <p:cNvPr id="243" name="Shape 243"/>
          <p:cNvSpPr/>
          <p:nvPr/>
        </p:nvSpPr>
        <p:spPr>
          <a:xfrm>
            <a:off x="2397918" y="61722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qualificateur</a:t>
            </a:r>
          </a:p>
        </p:txBody>
      </p:sp>
      <p:sp>
        <p:nvSpPr>
          <p:cNvPr id="244" name="Shape 244"/>
          <p:cNvSpPr/>
          <p:nvPr/>
        </p:nvSpPr>
        <p:spPr>
          <a:xfrm>
            <a:off x="2397918" y="75692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qualificateur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  <p:bldP spid="244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33400" y="61912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SoapImpl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49" name="Shape 249"/>
          <p:cNvSpPr/>
          <p:nvPr/>
        </p:nvSpPr>
        <p:spPr>
          <a:xfrm>
            <a:off x="533400" y="38417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RestImpl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50" name="Shape 250"/>
          <p:cNvSpPr/>
          <p:nvPr/>
        </p:nvSpPr>
        <p:spPr>
          <a:xfrm>
            <a:off x="2001440" y="3213100"/>
            <a:ext cx="3980260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35" y="0"/>
                </a:moveTo>
                <a:cubicBezTo>
                  <a:pt x="4574" y="0"/>
                  <a:pt x="3956" y="2724"/>
                  <a:pt x="3956" y="6085"/>
                </a:cubicBezTo>
                <a:lnTo>
                  <a:pt x="3956" y="9982"/>
                </a:lnTo>
                <a:lnTo>
                  <a:pt x="0" y="21600"/>
                </a:lnTo>
                <a:lnTo>
                  <a:pt x="4572" y="15715"/>
                </a:lnTo>
                <a:cubicBezTo>
                  <a:pt x="4791" y="16357"/>
                  <a:pt x="5053" y="16732"/>
                  <a:pt x="5335" y="16732"/>
                </a:cubicBezTo>
                <a:lnTo>
                  <a:pt x="20222" y="16732"/>
                </a:lnTo>
                <a:cubicBezTo>
                  <a:pt x="20983" y="16732"/>
                  <a:pt x="21600" y="14008"/>
                  <a:pt x="21600" y="10648"/>
                </a:cubicBezTo>
                <a:lnTo>
                  <a:pt x="21600" y="6085"/>
                </a:lnTo>
                <a:cubicBezTo>
                  <a:pt x="21600" y="2724"/>
                  <a:pt x="20983" y="0"/>
                  <a:pt x="20222" y="0"/>
                </a:cubicBezTo>
                <a:lnTo>
                  <a:pt x="533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 un qualificateur</a:t>
            </a:r>
          </a:p>
        </p:txBody>
      </p:sp>
      <p:sp>
        <p:nvSpPr>
          <p:cNvPr id="251" name="Shape 251"/>
          <p:cNvSpPr/>
          <p:nvPr/>
        </p:nvSpPr>
        <p:spPr>
          <a:xfrm>
            <a:off x="5407818" y="44831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Important</a:t>
            </a:r>
          </a:p>
        </p:txBody>
      </p:sp>
      <p:sp>
        <p:nvSpPr>
          <p:cNvPr id="252" name="Shape 252"/>
          <p:cNvSpPr/>
          <p:nvPr/>
        </p:nvSpPr>
        <p:spPr>
          <a:xfrm>
            <a:off x="5903118" y="5981700"/>
            <a:ext cx="6212682" cy="1043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73" y="0"/>
                </a:moveTo>
                <a:cubicBezTo>
                  <a:pt x="3185" y="0"/>
                  <a:pt x="2790" y="2353"/>
                  <a:pt x="2790" y="5256"/>
                </a:cubicBezTo>
                <a:lnTo>
                  <a:pt x="2790" y="13946"/>
                </a:lnTo>
                <a:lnTo>
                  <a:pt x="0" y="21600"/>
                </a:lnTo>
                <a:lnTo>
                  <a:pt x="3081" y="19128"/>
                </a:lnTo>
                <a:cubicBezTo>
                  <a:pt x="3238" y="19975"/>
                  <a:pt x="3445" y="20499"/>
                  <a:pt x="3673" y="20499"/>
                </a:cubicBezTo>
                <a:lnTo>
                  <a:pt x="20717" y="20499"/>
                </a:lnTo>
                <a:cubicBezTo>
                  <a:pt x="21205" y="20499"/>
                  <a:pt x="21600" y="18146"/>
                  <a:pt x="21600" y="15243"/>
                </a:cubicBezTo>
                <a:lnTo>
                  <a:pt x="21600" y="5256"/>
                </a:lnTo>
                <a:cubicBezTo>
                  <a:pt x="21600" y="2353"/>
                  <a:pt x="21205" y="0"/>
                  <a:pt x="20717" y="0"/>
                </a:cubicBezTo>
                <a:lnTo>
                  <a:pt x="367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Applicable sur un champs, un type, une méthode ou un paramètre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Couplage?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62300" y="7569200"/>
            <a:ext cx="668309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http://depfind.sourceforge.net/</a:t>
            </a:r>
          </a:p>
        </p:txBody>
      </p:sp>
      <p:sp>
        <p:nvSpPr>
          <p:cNvPr id="67" name="Shape 67"/>
          <p:cNvSpPr/>
          <p:nvPr/>
        </p:nvSpPr>
        <p:spPr>
          <a:xfrm>
            <a:off x="2432087" y="3251200"/>
            <a:ext cx="269457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C</a:t>
            </a:r>
          </a:p>
        </p:txBody>
      </p:sp>
      <p:sp>
        <p:nvSpPr>
          <p:cNvPr id="68" name="Shape 68"/>
          <p:cNvSpPr/>
          <p:nvPr/>
        </p:nvSpPr>
        <p:spPr>
          <a:xfrm>
            <a:off x="8325067" y="3251200"/>
            <a:ext cx="26193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A</a:t>
            </a:r>
          </a:p>
        </p:txBody>
      </p:sp>
      <p:sp>
        <p:nvSpPr>
          <p:cNvPr id="69" name="Shape 69"/>
          <p:cNvSpPr/>
          <p:nvPr/>
        </p:nvSpPr>
        <p:spPr>
          <a:xfrm>
            <a:off x="3784810" y="5181600"/>
            <a:ext cx="54269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B, C ➔ G, D, E ➔ A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@RestImpl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685800" y="2409843"/>
            <a:ext cx="11887200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@Alternative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StudentServiceMockImpl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Internal list for mocking a real database.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StudentServiceMockImpl()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mock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ArrayList&lt;Student&gt;();</a:t>
            </a:r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d’une implémentation alternative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107281" y="2753518"/>
            <a:ext cx="9382919" cy="2123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88" y="7804"/>
                </a:lnTo>
                <a:cubicBezTo>
                  <a:pt x="858" y="8113"/>
                  <a:pt x="842" y="8453"/>
                  <a:pt x="842" y="8810"/>
                </a:cubicBezTo>
                <a:lnTo>
                  <a:pt x="842" y="19016"/>
                </a:lnTo>
                <a:cubicBezTo>
                  <a:pt x="842" y="20443"/>
                  <a:pt x="1104" y="21600"/>
                  <a:pt x="1427" y="21600"/>
                </a:cubicBezTo>
                <a:lnTo>
                  <a:pt x="21015" y="21600"/>
                </a:lnTo>
                <a:cubicBezTo>
                  <a:pt x="21338" y="21600"/>
                  <a:pt x="21600" y="20443"/>
                  <a:pt x="21600" y="19016"/>
                </a:cubicBezTo>
                <a:lnTo>
                  <a:pt x="21600" y="8810"/>
                </a:lnTo>
                <a:cubicBezTo>
                  <a:pt x="21600" y="7383"/>
                  <a:pt x="21338" y="6226"/>
                  <a:pt x="21015" y="6226"/>
                </a:cubicBezTo>
                <a:lnTo>
                  <a:pt x="1427" y="6226"/>
                </a:lnTo>
                <a:cubicBezTo>
                  <a:pt x="1414" y="6226"/>
                  <a:pt x="1402" y="6238"/>
                  <a:pt x="1389" y="624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Annotation (stereotype) de la classe. Il s’agit d’une alternative. Les beans annotés avec alternatives sont ignorés par défaut. Il faut les activer dans le fichier beans.xml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Utiliser un service alternatif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8800" y="3400443"/>
            <a:ext cx="13004800" cy="294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http://java.sun.com/xml/ns/javaee/beans_1_0.xsd"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alternatives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ch.ifage.business.service.mock.StudentServiceMockImpl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alternatives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0" name="Shape 270"/>
          <p:cNvSpPr/>
          <p:nvPr/>
        </p:nvSpPr>
        <p:spPr>
          <a:xfrm>
            <a:off x="3535759" y="3441700"/>
            <a:ext cx="7551341" cy="188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37" y="0"/>
                </a:moveTo>
                <a:cubicBezTo>
                  <a:pt x="2635" y="0"/>
                  <a:pt x="2310" y="1305"/>
                  <a:pt x="2310" y="2915"/>
                </a:cubicBezTo>
                <a:lnTo>
                  <a:pt x="2310" y="11515"/>
                </a:lnTo>
                <a:cubicBezTo>
                  <a:pt x="2310" y="11659"/>
                  <a:pt x="2315" y="11796"/>
                  <a:pt x="2320" y="11934"/>
                </a:cubicBezTo>
                <a:lnTo>
                  <a:pt x="0" y="21600"/>
                </a:lnTo>
                <a:lnTo>
                  <a:pt x="2799" y="14257"/>
                </a:lnTo>
                <a:cubicBezTo>
                  <a:pt x="2874" y="14362"/>
                  <a:pt x="2953" y="14430"/>
                  <a:pt x="3037" y="14430"/>
                </a:cubicBezTo>
                <a:lnTo>
                  <a:pt x="20873" y="14430"/>
                </a:lnTo>
                <a:cubicBezTo>
                  <a:pt x="21275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75" y="0"/>
                  <a:pt x="20873" y="0"/>
                </a:cubicBezTo>
                <a:lnTo>
                  <a:pt x="303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ligne active une implémentation alternatives. Elle est inactive par défaut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53156" y="2413000"/>
            <a:ext cx="11887201" cy="67056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Exercice 1</a:t>
            </a:r>
          </a:p>
          <a:p>
            <a:pPr lvl="1">
              <a:buClr>
                <a:srgbClr val="004C95"/>
              </a:buClr>
              <a:defRPr sz="3300"/>
            </a:pPr>
            <a:r>
              <a:t>Programmer un service simple</a:t>
            </a:r>
          </a:p>
          <a:p>
            <a:pPr lvl="1">
              <a:buClr>
                <a:srgbClr val="004C95"/>
              </a:buClr>
              <a:defRPr sz="3300"/>
            </a:pPr>
            <a:r>
              <a:t>Injecter ce service dans une servlet</a:t>
            </a:r>
          </a:p>
          <a:p>
            <a:pPr lvl="1">
              <a:buClr>
                <a:srgbClr val="004C95"/>
              </a:buClr>
              <a:defRPr sz="3300"/>
            </a:pPr>
            <a:r>
              <a:t>Enlever le service précédent du classpath et en créer un autre</a:t>
            </a:r>
          </a:p>
          <a:p>
            <a:pPr>
              <a:buClr>
                <a:srgbClr val="004C95"/>
              </a:buClr>
              <a:defRPr sz="3300"/>
            </a:pPr>
            <a:r>
              <a:t>Exercice 2</a:t>
            </a:r>
          </a:p>
          <a:p>
            <a:pPr lvl="1">
              <a:buClr>
                <a:srgbClr val="004C95"/>
              </a:buClr>
              <a:defRPr sz="3300"/>
            </a:pPr>
            <a:r>
              <a:t>Transformer les deux service précédents en alternatives</a:t>
            </a:r>
          </a:p>
          <a:p>
            <a:pPr lvl="1">
              <a:buClr>
                <a:srgbClr val="004C95"/>
              </a:buClr>
              <a:defRPr sz="3300"/>
            </a:pPr>
            <a:r>
              <a:t>Créer des annotations pour différencier les services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393700" y="2590800"/>
            <a:ext cx="12217400" cy="5715000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u="sng">
                <a:hlinkClick r:id="rId2"/>
              </a:rPr>
              <a:t>http://martinfowler.com/articles/injection.html</a:t>
            </a:r>
          </a:p>
          <a:p>
            <a:pPr>
              <a:defRPr sz="3400"/>
            </a:pPr>
            <a:r>
              <a:rPr u="sng">
                <a:hlinkClick r:id="rId3"/>
              </a:rPr>
              <a:t>http://best-practice-software-engineering.ifs.tuwien.ac.at/patterns/dependency_injection.html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3" name="Shape 73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Patron de conception d’architecture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Le flot d’execution du logiciel n’est pas sous le contrôle du programmeur mais du conteneur ou du framework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Hollywood principle: Don’t call us, we’ll call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7" name="Shape 77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On se concentre sur la valeur ajoutée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JSF est une forme d’inversion de contrôle puisque c’est le conteneur qui gère la mécanique d’execution.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Différentes implémentations: injection de dépendances, factory pattern...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2700" y="3175000"/>
            <a:ext cx="12979400" cy="2438400"/>
          </a:xfrm>
          <a:prstGeom prst="rect">
            <a:avLst/>
          </a:prstGeom>
        </p:spPr>
        <p:txBody>
          <a:bodyPr/>
          <a:lstStyle/>
          <a:p>
            <a:r>
              <a:t>Patron de conception : </a:t>
            </a:r>
          </a:p>
          <a:p>
            <a:r>
              <a:t>Factory + Service Locator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objectifs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Séparer l’utilisation d’un composant par un autre du choix de l’implémentation et de son instantiation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324100" y="3657600"/>
            <a:ext cx="852815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89" name="Shape 89"/>
          <p:cNvSpPr/>
          <p:nvPr/>
        </p:nvSpPr>
        <p:spPr>
          <a:xfrm>
            <a:off x="9029700" y="2324100"/>
            <a:ext cx="3505200" cy="1955800"/>
          </a:xfrm>
          <a:prstGeom prst="wedgeEllipseCallout">
            <a:avLst>
              <a:gd name="adj1" fmla="val -58623"/>
              <a:gd name="adj2" fmla="val 58182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choisie</a:t>
            </a:r>
          </a:p>
        </p:txBody>
      </p:sp>
      <p:sp>
        <p:nvSpPr>
          <p:cNvPr id="90" name="Shape 90"/>
          <p:cNvSpPr/>
          <p:nvPr/>
        </p:nvSpPr>
        <p:spPr>
          <a:xfrm>
            <a:off x="8420100" y="5194300"/>
            <a:ext cx="3898900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mécanisme d’instantiation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4762500" y="6235700"/>
            <a:ext cx="3898900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Custom</PresentationFormat>
  <Paragraphs>498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Injection de dépendances &amp; inversion de contrôle</vt:lpstr>
      <vt:lpstr>Objectifs</vt:lpstr>
      <vt:lpstr>Couplage?</vt:lpstr>
      <vt:lpstr>Concepts</vt:lpstr>
      <vt:lpstr>Concepts</vt:lpstr>
      <vt:lpstr>Patron de conception :  Factory + Service Locator</vt:lpstr>
      <vt:lpstr>Factory: objectifs</vt:lpstr>
      <vt:lpstr>Factory: mise en oeuvre</vt:lpstr>
      <vt:lpstr>Factory: mise en oeuvre</vt:lpstr>
      <vt:lpstr>Service Locator: objectifs</vt:lpstr>
      <vt:lpstr>Service Locator: mise en oeuvre</vt:lpstr>
      <vt:lpstr>Problèmes de ces approches</vt:lpstr>
      <vt:lpstr>Injection de dépendances</vt:lpstr>
      <vt:lpstr>Concepts</vt:lpstr>
      <vt:lpstr>Exemple avec JSR-299</vt:lpstr>
      <vt:lpstr>Avantages</vt:lpstr>
      <vt:lpstr>Inconvénients</vt:lpstr>
      <vt:lpstr>Types d’injections</vt:lpstr>
      <vt:lpstr>Injection d’interface</vt:lpstr>
      <vt:lpstr>Injection par mutateurs</vt:lpstr>
      <vt:lpstr>Injection par constructeur</vt:lpstr>
      <vt:lpstr>Injection de dépendances</vt:lpstr>
      <vt:lpstr>JSR-299 constructor injection</vt:lpstr>
      <vt:lpstr>Principales Fonctionnalités</vt:lpstr>
      <vt:lpstr>The Highlander Rule</vt:lpstr>
      <vt:lpstr>Limites</vt:lpstr>
      <vt:lpstr>Architecture</vt:lpstr>
      <vt:lpstr>Déclarer un bean nommé</vt:lpstr>
      <vt:lpstr>Injecter un bean</vt:lpstr>
      <vt:lpstr>Déclaration d’un bean</vt:lpstr>
      <vt:lpstr>Configurer l’injection</vt:lpstr>
      <vt:lpstr>Configuration du conteneur (web.xml)</vt:lpstr>
      <vt:lpstr>Le scope “ConversationScoped”</vt:lpstr>
      <vt:lpstr>Le scope “ConversationScoped”</vt:lpstr>
      <vt:lpstr>Le scope “ConversationScoped” Début de conversation</vt:lpstr>
      <vt:lpstr>Le scope “ConversationScoped” Fin de conversation</vt:lpstr>
      <vt:lpstr>Gérer les conflits</vt:lpstr>
      <vt:lpstr>Gérer les conflits</vt:lpstr>
      <vt:lpstr>Gérer les conflits.</vt:lpstr>
      <vt:lpstr>Gérer les conflits.</vt:lpstr>
      <vt:lpstr>Déclaration d’une implémentation alternative</vt:lpstr>
      <vt:lpstr>Utiliser un service alternatif</vt:lpstr>
      <vt:lpstr>Exercices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4</cp:revision>
  <dcterms:modified xsi:type="dcterms:W3CDTF">2018-04-13T08:02:15Z</dcterms:modified>
</cp:coreProperties>
</file>