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815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smtClean="0"/>
              <a:t>201</a:t>
            </a:r>
            <a:r>
              <a:rPr lang="en-US" smtClean="0"/>
              <a:t>8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69900" y="2438399"/>
            <a:ext cx="12280900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doSomethingUseful4TheBusiness() {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if (!Security.getCurrentUser().getRole.equals(Security.ADMIN)) {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Logger.getLogger().severe("User "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                + Security.getCurrentUser()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                + "not allowed to execute doSomethingUseful4TheBusiness");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    throw new NotAllowedException();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}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TransactionManager.start();</a:t>
            </a:r>
          </a:p>
          <a:p>
            <a:pPr algn="l">
              <a:spcBef>
                <a:spcPts val="0"/>
              </a:spcBef>
              <a:defRPr sz="2200">
                <a:solidFill>
                  <a:srgbClr val="80AF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B0B0B0"/>
                </a:solidFill>
              </a:rPr>
              <a:t>        try {  </a:t>
            </a:r>
            <a:r>
              <a:t>     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doSomeThingVerySpecial();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TransactionManager.commitTransaction();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Logger.getLogger().info("Done");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 catch() {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TransactionManager.rollback();</a:t>
            </a:r>
          </a:p>
          <a:p>
            <a:pPr algn="l">
              <a:spcBef>
                <a:spcPts val="0"/>
              </a:spcBef>
              <a:defRPr sz="2200">
                <a:solidFill>
                  <a:srgbClr val="B0B0B0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Mélanger les préoccupations (code tangling)</a:t>
            </a:r>
          </a:p>
          <a:p>
            <a:pPr lvl="1">
              <a:defRPr sz="3900"/>
            </a:pPr>
            <a:r>
              <a:t>Mauvaise traçabilité</a:t>
            </a:r>
          </a:p>
          <a:p>
            <a:pPr lvl="1">
              <a:defRPr sz="3900"/>
            </a:pPr>
            <a:r>
              <a:t>Baisse de la productivité</a:t>
            </a:r>
          </a:p>
          <a:p>
            <a:pPr lvl="1">
              <a:defRPr sz="3900"/>
            </a:pPr>
            <a:r>
              <a:t>Moins de réutilisations</a:t>
            </a:r>
          </a:p>
          <a:p>
            <a:pPr lvl="1">
              <a:defRPr sz="3900"/>
            </a:pPr>
            <a:r>
              <a:t>Qualité du code plus basse</a:t>
            </a:r>
          </a:p>
          <a:p>
            <a:pPr lvl="1">
              <a:defRPr sz="3900"/>
            </a:pPr>
            <a:r>
              <a:t>Evolution plus difficile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Visitor et Template Method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method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317500" y="2051050"/>
            <a:ext cx="11087100" cy="740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AbstractService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executeService()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checkSecurity();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logBeginOfTransaction();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beginTransaction();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executeBusiness();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endTransaction();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logEndOfTransaction();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logBeginOfTransaction()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logEndOfTransaction()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beginTransaction()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endTransaction()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checkSecurity() {}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executeBusiness();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</p:txBody>
      </p:sp>
      <p:sp>
        <p:nvSpPr>
          <p:cNvPr id="118" name="Shape 118"/>
          <p:cNvSpPr/>
          <p:nvPr/>
        </p:nvSpPr>
        <p:spPr>
          <a:xfrm>
            <a:off x="6502400" y="2171700"/>
            <a:ext cx="59563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MyService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AbstractService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executeBusiness() {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0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</p:txBody>
      </p:sp>
      <p:sp>
        <p:nvSpPr>
          <p:cNvPr id="119" name="Shape 119"/>
          <p:cNvSpPr/>
          <p:nvPr/>
        </p:nvSpPr>
        <p:spPr>
          <a:xfrm flipH="1">
            <a:off x="6520224" y="2178421"/>
            <a:ext cx="1" cy="648552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+ Command pattern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00100" y="5664199"/>
            <a:ext cx="51943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SecurityCommand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AroundInvoker {</a:t>
            </a:r>
          </a:p>
          <a:p>
            <a:pPr lvl="1" indent="228600"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SecurityCommand(Command c)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(c);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lvl="1" indent="228600"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 ...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800100" y="1682750"/>
            <a:ext cx="49149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interface</a:t>
            </a:r>
            <a:r>
              <a:t> Command {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execute();}</a:t>
            </a:r>
          </a:p>
        </p:txBody>
      </p:sp>
      <p:sp>
        <p:nvSpPr>
          <p:cNvPr id="125" name="Shape 125"/>
          <p:cNvSpPr/>
          <p:nvPr/>
        </p:nvSpPr>
        <p:spPr>
          <a:xfrm>
            <a:off x="800100" y="2019300"/>
            <a:ext cx="5067300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abstract class</a:t>
            </a:r>
            <a:r>
              <a:t> AroundInvoker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Command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Command </a:t>
            </a:r>
            <a:r>
              <a:rPr>
                <a:solidFill>
                  <a:srgbClr val="0326CC"/>
                </a:solidFill>
              </a:rPr>
              <a:t>wrappedCommand</a:t>
            </a:r>
            <a:r>
              <a:t>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AroundInvoker(Command c) {</a:t>
            </a:r>
          </a:p>
          <a:p>
            <a:pPr algn="l">
              <a:spcBef>
                <a:spcPts val="0"/>
              </a:spcBef>
              <a:defRPr sz="1400"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wrappedCommand</a:t>
            </a:r>
            <a:r>
              <a:rPr>
                <a:solidFill>
                  <a:srgbClr val="000000"/>
                </a:solidFill>
              </a:rPr>
              <a:t> = c;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execute()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before();</a:t>
            </a:r>
          </a:p>
          <a:p>
            <a:pPr algn="l">
              <a:spcBef>
                <a:spcPts val="0"/>
              </a:spcBef>
              <a:defRPr sz="1400"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wrappedCommand</a:t>
            </a:r>
            <a:r>
              <a:rPr>
                <a:solidFill>
                  <a:srgbClr val="000000"/>
                </a:solidFill>
              </a:rPr>
              <a:t>.execute();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after();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after() {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6" name="Shape 126"/>
          <p:cNvSpPr/>
          <p:nvPr/>
        </p:nvSpPr>
        <p:spPr>
          <a:xfrm>
            <a:off x="6997700" y="5962650"/>
            <a:ext cx="3957402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MyBusinessOp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Command {</a:t>
            </a:r>
          </a:p>
          <a:p>
            <a:pPr algn="l">
              <a:spcBef>
                <a:spcPts val="0"/>
              </a:spcBef>
              <a:defRPr sz="1400">
                <a:solidFill>
                  <a:srgbClr val="4E907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execute() {</a:t>
            </a:r>
          </a:p>
          <a:p>
            <a:pPr algn="l">
              <a:spcBef>
                <a:spcPts val="0"/>
              </a:spcBef>
              <a:defRPr sz="1400">
                <a:solidFill>
                  <a:srgbClr val="4E907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  </a:t>
            </a:r>
            <a:r>
              <a:t>/* Do some business stuff.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7" name="Shape 127"/>
          <p:cNvSpPr/>
          <p:nvPr/>
        </p:nvSpPr>
        <p:spPr>
          <a:xfrm>
            <a:off x="6997700" y="4127500"/>
            <a:ext cx="88519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abstract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AbstractSecuredTrxLogService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executeService(Command command)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SecurityCommand(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LogCommand(</a:t>
            </a:r>
          </a:p>
          <a:p>
            <a:pPr lvl="1" indent="0"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TransactionCommand(command)))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      .execute();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8" name="Shape 128"/>
          <p:cNvSpPr/>
          <p:nvPr/>
        </p:nvSpPr>
        <p:spPr>
          <a:xfrm>
            <a:off x="6997700" y="7296150"/>
            <a:ext cx="5003800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MyService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AbstractSecuredTrxLogService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executeBusiness()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executeService(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MyBusinessOp());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29" name="Shape 129"/>
          <p:cNvSpPr/>
          <p:nvPr/>
        </p:nvSpPr>
        <p:spPr>
          <a:xfrm>
            <a:off x="787400" y="7118350"/>
            <a:ext cx="41148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LogCommand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AroundInvoker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LogCommand(Command c)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(c);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 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after() { 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6997700" y="1911350"/>
            <a:ext cx="467711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TransactionCommand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AroundInvoker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TransactionCommand(Command c) {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(c);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before() {...}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after() {...}</a:t>
            </a:r>
          </a:p>
          <a:p>
            <a:pPr algn="l">
              <a:spcBef>
                <a:spcPts val="0"/>
              </a:spcBef>
              <a:defRPr sz="14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520224" y="2178421"/>
            <a:ext cx="1" cy="648552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+ Command pattern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Code toujours long à écrire</a:t>
            </a:r>
          </a:p>
          <a:p>
            <a:pPr lvl="1">
              <a:defRPr sz="3900"/>
            </a:pPr>
            <a:r>
              <a:t>Le contrôle du flux des aspects est toujours dans le code client.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Aspect Oriented Programming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6324600" y="9296400"/>
            <a:ext cx="342900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5340" y="4218940"/>
            <a:ext cx="3035301" cy="2092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9" y="16095"/>
                </a:moveTo>
                <a:lnTo>
                  <a:pt x="2598" y="21600"/>
                </a:lnTo>
                <a:lnTo>
                  <a:pt x="0" y="16202"/>
                </a:lnTo>
                <a:lnTo>
                  <a:pt x="21600" y="0"/>
                </a:lnTo>
                <a:lnTo>
                  <a:pt x="16069" y="16095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152900" y="4267200"/>
            <a:ext cx="4445000" cy="444500"/>
          </a:xfrm>
          <a:prstGeom prst="rect">
            <a:avLst/>
          </a:prstGeom>
          <a:solidFill>
            <a:srgbClr val="C4929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solidFill>
                  <a:srgbClr val="C49291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152900" y="4711700"/>
            <a:ext cx="4445000" cy="4445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52900" y="5156200"/>
            <a:ext cx="4546600" cy="2667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794000" y="3784600"/>
            <a:ext cx="2540000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293869" y="4241800"/>
            <a:ext cx="4482780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707" y="21600"/>
                </a:lnTo>
                <a:lnTo>
                  <a:pt x="0" y="0"/>
                </a:lnTo>
                <a:lnTo>
                  <a:pt x="17728" y="0"/>
                </a:lnTo>
                <a:lnTo>
                  <a:pt x="21600" y="2160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112535" y="5816600"/>
            <a:ext cx="1917875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Identification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2895823" y="6375400"/>
            <a:ext cx="2352527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Décomposition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en aspects</a:t>
            </a:r>
          </a:p>
        </p:txBody>
      </p:sp>
      <p:sp>
        <p:nvSpPr>
          <p:cNvPr id="150" name="Shape 150"/>
          <p:cNvSpPr/>
          <p:nvPr/>
        </p:nvSpPr>
        <p:spPr>
          <a:xfrm>
            <a:off x="5606116" y="5867400"/>
            <a:ext cx="2608363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Implémentations 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des aspects</a:t>
            </a:r>
          </a:p>
        </p:txBody>
      </p:sp>
      <p:sp>
        <p:nvSpPr>
          <p:cNvPr id="151" name="Shape 151"/>
          <p:cNvSpPr/>
          <p:nvPr/>
        </p:nvSpPr>
        <p:spPr>
          <a:xfrm flipH="1">
            <a:off x="8521700" y="4216400"/>
            <a:ext cx="3035300" cy="2092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9" y="16095"/>
                </a:moveTo>
                <a:lnTo>
                  <a:pt x="2598" y="21600"/>
                </a:lnTo>
                <a:lnTo>
                  <a:pt x="0" y="16202"/>
                </a:lnTo>
                <a:lnTo>
                  <a:pt x="21600" y="0"/>
                </a:lnTo>
                <a:lnTo>
                  <a:pt x="16069" y="16095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10800000" flipH="1">
            <a:off x="7747000" y="3771900"/>
            <a:ext cx="2540000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452045" y="3771900"/>
            <a:ext cx="1117384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Tissage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vocabulaire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Greffon (advice), code exécuté à certain point de l’exécution appelé point de greffe</a:t>
            </a:r>
          </a:p>
          <a:p>
            <a:pPr lvl="2">
              <a:defRPr sz="3900"/>
            </a:pPr>
            <a:r>
              <a:t>Around, Before, After</a:t>
            </a:r>
          </a:p>
          <a:p>
            <a:pPr lvl="1">
              <a:defRPr sz="3900"/>
            </a:pPr>
            <a:r>
              <a:t>Tissage (weaving), insertion des appels au greffons au niveau des points de greffon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vocabulaire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Point de greffe (pointcut), description des endroits du code ou sont implantés les greffon.</a:t>
            </a:r>
          </a:p>
          <a:p>
            <a:pPr lvl="1">
              <a:defRPr sz="3900"/>
            </a:pPr>
            <a:r>
              <a:t>Aspect: greffons et leurs points de greffes</a:t>
            </a:r>
          </a:p>
          <a:p>
            <a:pPr lvl="1">
              <a:defRPr sz="3900"/>
            </a:pPr>
            <a:r>
              <a:t>Point de jonction (joint point), endroit du code qui peut faire partie d’un point de greffon. Un ensemble de point de jonction est décrit par un point de greffon.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Aspect Oriented Programming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stratégie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900"/>
            </a:pPr>
            <a:r>
              <a:t>Statique : par instrumentation du code par un post-processor</a:t>
            </a:r>
          </a:p>
          <a:p>
            <a:pPr lvl="1">
              <a:defRPr sz="3900"/>
            </a:pPr>
            <a:r>
              <a:t>Dynamique: instrumentation au moment du chargement de la classe (voir JVMTI).</a:t>
            </a:r>
          </a:p>
          <a:p>
            <a:pPr lvl="2">
              <a:defRPr sz="3900"/>
            </a:pPr>
            <a:r>
              <a:t>Coût @Runtime, jusqu’à 10% mais la plupart du temps négligeable.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Les +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3900"/>
            </a:pPr>
            <a:r>
              <a:t>Découplage du métier et du code technique</a:t>
            </a:r>
          </a:p>
          <a:p>
            <a:pPr lvl="2">
              <a:defRPr sz="3900"/>
            </a:pPr>
            <a:r>
              <a:t>Réutilisabilité du code technique</a:t>
            </a:r>
          </a:p>
          <a:p>
            <a:pPr lvl="2">
              <a:defRPr sz="3900"/>
            </a:pPr>
            <a:r>
              <a:t>gain de productivité</a:t>
            </a:r>
          </a:p>
          <a:p>
            <a:pPr lvl="2">
              <a:defRPr sz="3900"/>
            </a:pPr>
            <a:r>
              <a:t>Amélioration de la lisibilité</a:t>
            </a:r>
          </a:p>
          <a:p>
            <a:pPr lvl="2">
              <a:defRPr sz="3900"/>
            </a:pPr>
            <a:r>
              <a:t>Mise à jour dynamique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AOP: Les -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270000" y="23876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Magie noire</a:t>
            </a:r>
          </a:p>
          <a:p>
            <a:pPr>
              <a:defRPr sz="3900"/>
            </a:pPr>
            <a:r>
              <a:t>Problème dans certain cas avec le débugger</a:t>
            </a:r>
          </a:p>
          <a:p>
            <a:pPr>
              <a:defRPr sz="3900"/>
            </a:pPr>
            <a:r>
              <a:t>With great power comes great responsibility....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CDI Interceptors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Lié un intercepteur (interception)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111500" y="3527443"/>
            <a:ext cx="6699052" cy="135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@InterceptorBinding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})</a:t>
            </a: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Benchmarkable</a:t>
            </a:r>
            <a:r>
              <a:rPr>
                <a:solidFill>
                  <a:srgbClr val="000000"/>
                </a:solidFill>
              </a:rPr>
              <a:t> {}</a:t>
            </a:r>
          </a:p>
        </p:txBody>
      </p:sp>
      <p:sp>
        <p:nvSpPr>
          <p:cNvPr id="181" name="Shape 181"/>
          <p:cNvSpPr/>
          <p:nvPr/>
        </p:nvSpPr>
        <p:spPr>
          <a:xfrm>
            <a:off x="3111500" y="5991243"/>
            <a:ext cx="5738776" cy="19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5158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F76CB"/>
                </a:solidFill>
              </a:rPr>
              <a:t>/** </a:t>
            </a:r>
            <a:r>
              <a:t>{@inheritDoc}</a:t>
            </a:r>
            <a:r>
              <a:rPr>
                <a:solidFill>
                  <a:srgbClr val="4F76CB"/>
                </a:solidFill>
              </a:rP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Student student) {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.add(student);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2" name="Shape 182"/>
          <p:cNvSpPr/>
          <p:nvPr/>
        </p:nvSpPr>
        <p:spPr>
          <a:xfrm>
            <a:off x="5397500" y="2070100"/>
            <a:ext cx="5689600" cy="144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1" y="0"/>
                </a:moveTo>
                <a:cubicBezTo>
                  <a:pt x="1589" y="0"/>
                  <a:pt x="1157" y="1697"/>
                  <a:pt x="1157" y="3789"/>
                </a:cubicBezTo>
                <a:lnTo>
                  <a:pt x="1157" y="14968"/>
                </a:lnTo>
                <a:cubicBezTo>
                  <a:pt x="1157" y="15086"/>
                  <a:pt x="1164" y="15197"/>
                  <a:pt x="1166" y="15312"/>
                </a:cubicBezTo>
                <a:lnTo>
                  <a:pt x="0" y="21600"/>
                </a:lnTo>
                <a:lnTo>
                  <a:pt x="1820" y="18551"/>
                </a:lnTo>
                <a:cubicBezTo>
                  <a:pt x="1915" y="18675"/>
                  <a:pt x="2015" y="18758"/>
                  <a:pt x="2121" y="18758"/>
                </a:cubicBezTo>
                <a:lnTo>
                  <a:pt x="20636" y="18758"/>
                </a:lnTo>
                <a:cubicBezTo>
                  <a:pt x="21168" y="18758"/>
                  <a:pt x="21600" y="17061"/>
                  <a:pt x="21600" y="14968"/>
                </a:cubicBezTo>
                <a:lnTo>
                  <a:pt x="21600" y="3789"/>
                </a:lnTo>
                <a:cubicBezTo>
                  <a:pt x="21600" y="1697"/>
                  <a:pt x="21168" y="0"/>
                  <a:pt x="20636" y="0"/>
                </a:cubicBezTo>
                <a:lnTo>
                  <a:pt x="21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annotation définie une interception nommée Benchmarkable</a:t>
            </a:r>
          </a:p>
        </p:txBody>
      </p:sp>
      <p:sp>
        <p:nvSpPr>
          <p:cNvPr id="183" name="Shape 183"/>
          <p:cNvSpPr/>
          <p:nvPr/>
        </p:nvSpPr>
        <p:spPr>
          <a:xfrm>
            <a:off x="7050881" y="4531518"/>
            <a:ext cx="5788819" cy="13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08" y="6052"/>
                </a:lnTo>
                <a:lnTo>
                  <a:pt x="1508" y="17607"/>
                </a:lnTo>
                <a:cubicBezTo>
                  <a:pt x="1508" y="19812"/>
                  <a:pt x="1932" y="21600"/>
                  <a:pt x="2455" y="21600"/>
                </a:cubicBezTo>
                <a:lnTo>
                  <a:pt x="20652" y="21600"/>
                </a:lnTo>
                <a:cubicBezTo>
                  <a:pt x="21176" y="21600"/>
                  <a:pt x="21600" y="19812"/>
                  <a:pt x="21600" y="17607"/>
                </a:cubicBezTo>
                <a:lnTo>
                  <a:pt x="21600" y="5827"/>
                </a:lnTo>
                <a:cubicBezTo>
                  <a:pt x="21600" y="3622"/>
                  <a:pt x="21176" y="1834"/>
                  <a:pt x="20652" y="1834"/>
                </a:cubicBezTo>
                <a:lnTo>
                  <a:pt x="2455" y="1834"/>
                </a:lnTo>
                <a:cubicBezTo>
                  <a:pt x="2296" y="1834"/>
                  <a:pt x="2149" y="2016"/>
                  <a:pt x="2017" y="230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On peut “benchmarker” des méthodes et des types</a:t>
            </a:r>
          </a:p>
        </p:txBody>
      </p:sp>
      <p:sp>
        <p:nvSpPr>
          <p:cNvPr id="184" name="Shape 184"/>
          <p:cNvSpPr/>
          <p:nvPr/>
        </p:nvSpPr>
        <p:spPr>
          <a:xfrm>
            <a:off x="838200" y="4648200"/>
            <a:ext cx="5384800" cy="202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9" y="0"/>
                </a:moveTo>
                <a:cubicBezTo>
                  <a:pt x="456" y="0"/>
                  <a:pt x="0" y="1212"/>
                  <a:pt x="0" y="2707"/>
                </a:cubicBezTo>
                <a:lnTo>
                  <a:pt x="0" y="10692"/>
                </a:lnTo>
                <a:cubicBezTo>
                  <a:pt x="0" y="12187"/>
                  <a:pt x="456" y="13399"/>
                  <a:pt x="1019" y="13399"/>
                </a:cubicBezTo>
                <a:lnTo>
                  <a:pt x="10840" y="13399"/>
                </a:lnTo>
                <a:lnTo>
                  <a:pt x="11351" y="21600"/>
                </a:lnTo>
                <a:lnTo>
                  <a:pt x="11860" y="13399"/>
                </a:lnTo>
                <a:lnTo>
                  <a:pt x="20581" y="13399"/>
                </a:lnTo>
                <a:cubicBezTo>
                  <a:pt x="21144" y="13399"/>
                  <a:pt x="21600" y="12187"/>
                  <a:pt x="21600" y="10692"/>
                </a:cubicBezTo>
                <a:lnTo>
                  <a:pt x="21600" y="2707"/>
                </a:lnTo>
                <a:cubicBezTo>
                  <a:pt x="21600" y="1212"/>
                  <a:pt x="21144" y="0"/>
                  <a:pt x="20581" y="0"/>
                </a:cubicBezTo>
                <a:lnTo>
                  <a:pt x="101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Appliquer l’intercepteur(s) sur la méthode add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3" grpId="2" animBg="1" advAuto="0"/>
      <p:bldP spid="184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Intercepteur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422400" y="2117743"/>
            <a:ext cx="10860175" cy="70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PerformanceInterceptor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default logger for the class.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Logger.getAnonymousLogger();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logPerformance(InvocationContext context)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Object value = context.proceed();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str.append(context.getMethod().getName());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":"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str.append(System.currentTimeMillis() - start);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.info(str.toString());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value;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9" name="Shape 189"/>
          <p:cNvSpPr/>
          <p:nvPr/>
        </p:nvSpPr>
        <p:spPr>
          <a:xfrm>
            <a:off x="3881040" y="41910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Appliquer autour de la méthode annotée</a:t>
            </a:r>
          </a:p>
        </p:txBody>
      </p:sp>
      <p:sp>
        <p:nvSpPr>
          <p:cNvPr id="190" name="Shape 190"/>
          <p:cNvSpPr/>
          <p:nvPr/>
        </p:nvSpPr>
        <p:spPr>
          <a:xfrm>
            <a:off x="5214540" y="1752600"/>
            <a:ext cx="4462860" cy="153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72" y="0"/>
                </a:moveTo>
                <a:cubicBezTo>
                  <a:pt x="5493" y="0"/>
                  <a:pt x="4942" y="1598"/>
                  <a:pt x="4942" y="3570"/>
                </a:cubicBezTo>
                <a:lnTo>
                  <a:pt x="4942" y="5997"/>
                </a:lnTo>
                <a:lnTo>
                  <a:pt x="0" y="7782"/>
                </a:lnTo>
                <a:lnTo>
                  <a:pt x="4942" y="9567"/>
                </a:lnTo>
                <a:lnTo>
                  <a:pt x="4942" y="18030"/>
                </a:lnTo>
                <a:cubicBezTo>
                  <a:pt x="4942" y="20002"/>
                  <a:pt x="5493" y="21600"/>
                  <a:pt x="6172" y="21600"/>
                </a:cubicBezTo>
                <a:lnTo>
                  <a:pt x="20371" y="21600"/>
                </a:lnTo>
                <a:cubicBezTo>
                  <a:pt x="21050" y="21600"/>
                  <a:pt x="21600" y="20002"/>
                  <a:pt x="21600" y="18030"/>
                </a:cubicBezTo>
                <a:lnTo>
                  <a:pt x="21600" y="3570"/>
                </a:lnTo>
                <a:cubicBezTo>
                  <a:pt x="21600" y="1598"/>
                  <a:pt x="21050" y="0"/>
                  <a:pt x="20371" y="0"/>
                </a:cubicBezTo>
                <a:lnTo>
                  <a:pt x="617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C’est un intercepteur qui met en oeuvre “benchmarkable”</a:t>
            </a:r>
          </a:p>
        </p:txBody>
      </p:sp>
      <p:sp>
        <p:nvSpPr>
          <p:cNvPr id="191" name="Shape 191"/>
          <p:cNvSpPr/>
          <p:nvPr/>
        </p:nvSpPr>
        <p:spPr>
          <a:xfrm>
            <a:off x="7195740" y="54102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Execute la méthode annotée</a:t>
            </a:r>
          </a:p>
        </p:txBody>
      </p:sp>
      <p:sp>
        <p:nvSpPr>
          <p:cNvPr id="192" name="Shape 192"/>
          <p:cNvSpPr/>
          <p:nvPr/>
        </p:nvSpPr>
        <p:spPr>
          <a:xfrm>
            <a:off x="4401740" y="82423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retourne la valeur de la méthode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2" animBg="1" advAuto="0"/>
      <p:bldP spid="190" grpId="1" animBg="1" advAuto="0"/>
      <p:bldP spid="191" grpId="3" animBg="1" advAuto="0"/>
      <p:bldP spid="192" grpId="4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Intercepteur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422400" y="2117743"/>
            <a:ext cx="10860175" cy="70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PerformanceInterceptor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default logger for the class.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Logger.getAnonymousLogger();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logPerformance(InvocationContext context)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.add(student);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str.append(context.getMethod().getName());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":"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str.append(System.currentTimeMillis() - start);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.info(str.toString());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value;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Intercepteur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04800" y="3378200"/>
            <a:ext cx="127000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xmlns:weld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"http://jboss.org/schema/weld/beans"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http://java.sun.com/xml/ns/javaee http://jboss.org/schema/cdi/beans_1_0.xsd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http://jboss.org/schema/weld/beans http://jboss.org/schema/weld/beans_1_1.xsd"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ch.demo.helpers.jpa.TransactionInterceptor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ch.demo.business.interceptors.PerformanceInterceptor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4897040" y="5923359"/>
            <a:ext cx="3192860" cy="1836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25" y="6438"/>
                </a:lnTo>
                <a:cubicBezTo>
                  <a:pt x="562" y="6894"/>
                  <a:pt x="464" y="7429"/>
                  <a:pt x="464" y="8006"/>
                </a:cubicBezTo>
                <a:lnTo>
                  <a:pt x="464" y="18612"/>
                </a:lnTo>
                <a:cubicBezTo>
                  <a:pt x="464" y="20262"/>
                  <a:pt x="1234" y="21600"/>
                  <a:pt x="2183" y="21600"/>
                </a:cubicBezTo>
                <a:lnTo>
                  <a:pt x="19882" y="21600"/>
                </a:lnTo>
                <a:cubicBezTo>
                  <a:pt x="20831" y="21600"/>
                  <a:pt x="21600" y="20262"/>
                  <a:pt x="21600" y="18612"/>
                </a:cubicBezTo>
                <a:lnTo>
                  <a:pt x="21600" y="8006"/>
                </a:lnTo>
                <a:cubicBezTo>
                  <a:pt x="21600" y="6356"/>
                  <a:pt x="20831" y="5018"/>
                  <a:pt x="19882" y="5018"/>
                </a:cubicBezTo>
                <a:lnTo>
                  <a:pt x="2390" y="501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L’intercepteur doit n’est pas activé par défaut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Exercices</a:t>
            </a:r>
          </a:p>
        </p:txBody>
      </p:sp>
      <p:sp>
        <p:nvSpPr>
          <p:cNvPr id="205" name="Shape 205"/>
          <p:cNvSpPr/>
          <p:nvPr/>
        </p:nvSpPr>
        <p:spPr>
          <a:xfrm>
            <a:off x="1035756" y="3238500"/>
            <a:ext cx="10909301" cy="35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42900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Changer l’intercepteur de performances pour lui faire afficher le nom de la method invoquée</a:t>
            </a:r>
          </a:p>
          <a:p>
            <a:pPr marL="342900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Créez un intercepteur qui affiche tout les requête à la méthode 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getPieModel()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Description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Séparation des préoccupations (concerns)</a:t>
            </a:r>
          </a:p>
          <a:p>
            <a:r>
              <a:t>Gestion séparée des préoccupations transverses (cross-cutting concerns)</a:t>
            </a:r>
          </a:p>
          <a:p>
            <a:r>
              <a:t>paradigme non lié à un langage de programmation en particulier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Exemple de préoccupations transverses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Journalisation</a:t>
            </a:r>
          </a:p>
          <a:p>
            <a:r>
              <a:t>Gestion des transactions</a:t>
            </a:r>
          </a:p>
          <a:p>
            <a:r>
              <a:t>Sécurité</a:t>
            </a:r>
          </a:p>
          <a:p>
            <a:r>
              <a:t>Injection de dépendances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a.k.a Cross-Cutting concerns</a:t>
            </a:r>
          </a:p>
          <a:p>
            <a:r>
              <a:t>a.k.a Aspects</a:t>
            </a:r>
          </a:p>
          <a:p>
            <a:r>
              <a:t>doit être adressé dans plus d’un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Orthogonalité par rapport à la fonctionnalité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689600" y="4813300"/>
            <a:ext cx="1612900" cy="444500"/>
          </a:xfrm>
          <a:prstGeom prst="rect">
            <a:avLst/>
          </a:prstGeom>
          <a:solidFill>
            <a:srgbClr val="C4929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solidFill>
                  <a:srgbClr val="C49291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689600" y="5499100"/>
            <a:ext cx="1612900" cy="4445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689600" y="6184900"/>
            <a:ext cx="1612900" cy="2667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689600" y="6896100"/>
            <a:ext cx="1612900" cy="4953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689600" y="7581900"/>
            <a:ext cx="1612900" cy="1905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689600" y="4648200"/>
            <a:ext cx="1612900" cy="3327400"/>
          </a:xfrm>
          <a:prstGeom prst="roundRect">
            <a:avLst>
              <a:gd name="adj" fmla="val 1181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505700" y="5740400"/>
            <a:ext cx="1016000" cy="660400"/>
          </a:xfrm>
          <a:prstGeom prst="rightArrow">
            <a:avLst>
              <a:gd name="adj1" fmla="val 46667"/>
              <a:gd name="adj2" fmla="val 8461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x="4470400" y="5740400"/>
            <a:ext cx="1016000" cy="660400"/>
          </a:xfrm>
          <a:prstGeom prst="rightArrow">
            <a:avLst>
              <a:gd name="adj1" fmla="val 46667"/>
              <a:gd name="adj2" fmla="val 8461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16200000">
            <a:off x="5994400" y="3683000"/>
            <a:ext cx="1016000" cy="660400"/>
          </a:xfrm>
          <a:prstGeom prst="rightArrow">
            <a:avLst>
              <a:gd name="adj1" fmla="val 46667"/>
              <a:gd name="adj2" fmla="val 84615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83" name="Shape 83"/>
          <p:cNvSpPr/>
          <p:nvPr/>
        </p:nvSpPr>
        <p:spPr>
          <a:xfrm>
            <a:off x="8763000" y="5588000"/>
            <a:ext cx="1612900" cy="952500"/>
          </a:xfrm>
          <a:prstGeom prst="roundRect">
            <a:avLst>
              <a:gd name="adj" fmla="val 20000"/>
            </a:avLst>
          </a:prstGeom>
          <a:solidFill>
            <a:srgbClr val="93914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Journalisation</a:t>
            </a:r>
          </a:p>
        </p:txBody>
      </p:sp>
      <p:sp>
        <p:nvSpPr>
          <p:cNvPr id="84" name="Shape 84"/>
          <p:cNvSpPr/>
          <p:nvPr/>
        </p:nvSpPr>
        <p:spPr>
          <a:xfrm>
            <a:off x="2628900" y="5588000"/>
            <a:ext cx="1612900" cy="914400"/>
          </a:xfrm>
          <a:prstGeom prst="roundRect">
            <a:avLst>
              <a:gd name="adj" fmla="val 20833"/>
            </a:avLst>
          </a:prstGeom>
          <a:solidFill>
            <a:srgbClr val="C49291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Sécurité</a:t>
            </a:r>
          </a:p>
        </p:txBody>
      </p:sp>
      <p:sp>
        <p:nvSpPr>
          <p:cNvPr id="85" name="Shape 85"/>
          <p:cNvSpPr/>
          <p:nvPr/>
        </p:nvSpPr>
        <p:spPr>
          <a:xfrm>
            <a:off x="5702300" y="2362200"/>
            <a:ext cx="1612900" cy="914400"/>
          </a:xfrm>
          <a:prstGeom prst="roundRect">
            <a:avLst>
              <a:gd name="adj" fmla="val 20833"/>
            </a:avLst>
          </a:prstGeom>
          <a:solidFill>
            <a:srgbClr val="5C7E9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Transaction</a:t>
            </a:r>
          </a:p>
        </p:txBody>
      </p:sp>
      <p:sp>
        <p:nvSpPr>
          <p:cNvPr id="86" name="Shape 86"/>
          <p:cNvSpPr/>
          <p:nvPr/>
        </p:nvSpPr>
        <p:spPr>
          <a:xfrm>
            <a:off x="5719043" y="8172450"/>
            <a:ext cx="158165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177540" y="4231640"/>
            <a:ext cx="3035301" cy="2092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69" y="16095"/>
                </a:moveTo>
                <a:lnTo>
                  <a:pt x="2598" y="21600"/>
                </a:lnTo>
                <a:lnTo>
                  <a:pt x="0" y="16202"/>
                </a:lnTo>
                <a:lnTo>
                  <a:pt x="21600" y="0"/>
                </a:lnTo>
                <a:lnTo>
                  <a:pt x="16069" y="16095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515100" y="4279900"/>
            <a:ext cx="3314700" cy="444500"/>
          </a:xfrm>
          <a:prstGeom prst="rect">
            <a:avLst/>
          </a:prstGeom>
          <a:solidFill>
            <a:srgbClr val="C49291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solidFill>
                  <a:srgbClr val="C49291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515100" y="4724400"/>
            <a:ext cx="3314700" cy="444500"/>
          </a:xfrm>
          <a:prstGeom prst="rect">
            <a:avLst/>
          </a:prstGeom>
          <a:solidFill>
            <a:srgbClr val="5C7E9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515100" y="5168900"/>
            <a:ext cx="3314700" cy="266700"/>
          </a:xfrm>
          <a:prstGeom prst="rect">
            <a:avLst/>
          </a:prstGeom>
          <a:solidFill>
            <a:srgbClr val="93914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156200" y="3797300"/>
            <a:ext cx="2540000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656069" y="4254500"/>
            <a:ext cx="3175001" cy="154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2" y="21600"/>
                </a:moveTo>
                <a:lnTo>
                  <a:pt x="5234" y="21600"/>
                </a:lnTo>
                <a:lnTo>
                  <a:pt x="0" y="0"/>
                </a:lnTo>
                <a:lnTo>
                  <a:pt x="21600" y="0"/>
                </a:lnTo>
                <a:lnTo>
                  <a:pt x="21592" y="2160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474735" y="5829300"/>
            <a:ext cx="1917875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Identification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5258023" y="6388100"/>
            <a:ext cx="2352527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Décomposition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en aspects</a:t>
            </a:r>
          </a:p>
        </p:txBody>
      </p:sp>
      <p:sp>
        <p:nvSpPr>
          <p:cNvPr id="98" name="Shape 98"/>
          <p:cNvSpPr/>
          <p:nvPr/>
        </p:nvSpPr>
        <p:spPr>
          <a:xfrm>
            <a:off x="7676216" y="5880100"/>
            <a:ext cx="2608363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Implémentations </a:t>
            </a:r>
          </a:p>
          <a:p>
            <a:pPr defTabSz="584200">
              <a:spcBef>
                <a:spcPts val="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des aspects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Préoccupations transverses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69900" y="2438399"/>
            <a:ext cx="12280900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doSomethingUseful4TheBusiness() {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(!Security.getCurrentUser().getRole.equals(Security.ADMIN)) {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Logger.getLogger().severe(</a:t>
            </a:r>
            <a:r>
              <a:rPr>
                <a:solidFill>
                  <a:srgbClr val="3933FF"/>
                </a:solidFill>
              </a:rPr>
              <a:t>"User "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              + Security.getCurrentUser()</a:t>
            </a:r>
          </a:p>
          <a:p>
            <a:pPr algn="l">
              <a:spcBef>
                <a:spcPts val="0"/>
              </a:spcBef>
              <a:defRPr sz="22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                    + </a:t>
            </a:r>
            <a:r>
              <a:t>"not allowed to execute doSomethingUseful4TheBusiness"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NotAllowedException();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TransactionManager.start();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       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doSomeThingVerySpecial();    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TransactionManager.commitTransaction();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Logger.getLogger().info(</a:t>
            </a:r>
            <a:r>
              <a:rPr>
                <a:solidFill>
                  <a:srgbClr val="3933FF"/>
                </a:solidFill>
              </a:rPr>
              <a:t>"Done"</a:t>
            </a:r>
            <a:r>
              <a:t>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() {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TransactionManager.rollback();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}</a:t>
            </a:r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 sz="22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988</Words>
  <Application>Microsoft Office PowerPoint</Application>
  <PresentationFormat>Custom</PresentationFormat>
  <Paragraphs>310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Gill Sans</vt:lpstr>
      <vt:lpstr>Helvetica</vt:lpstr>
      <vt:lpstr>Inconsolata</vt:lpstr>
      <vt:lpstr>Lucida Grande</vt:lpstr>
      <vt:lpstr>Monaco</vt:lpstr>
      <vt:lpstr>Myriad Pro</vt:lpstr>
      <vt:lpstr>White</vt:lpstr>
      <vt:lpstr>PowerPoint Presentation</vt:lpstr>
      <vt:lpstr>Aspect Oriented Programming</vt:lpstr>
      <vt:lpstr>Description</vt:lpstr>
      <vt:lpstr>Exemple de préoccupations transverses</vt:lpstr>
      <vt:lpstr>Préoccupations transverses</vt:lpstr>
      <vt:lpstr>Préoccupations transverses</vt:lpstr>
      <vt:lpstr>Préoccupations transverses</vt:lpstr>
      <vt:lpstr>Préoccupations transverses</vt:lpstr>
      <vt:lpstr>Préoccupations transverses</vt:lpstr>
      <vt:lpstr>Préoccupations transverses</vt:lpstr>
      <vt:lpstr>Préoccupations transverses</vt:lpstr>
      <vt:lpstr>Visitor et Template Method</vt:lpstr>
      <vt:lpstr>Template method</vt:lpstr>
      <vt:lpstr>Template + Command pattern</vt:lpstr>
      <vt:lpstr>Template + Command pattern</vt:lpstr>
      <vt:lpstr>Aspect Oriented Programming</vt:lpstr>
      <vt:lpstr>Préoccupations transverses</vt:lpstr>
      <vt:lpstr>AOP: vocabulaire</vt:lpstr>
      <vt:lpstr>AOP: vocabulaire</vt:lpstr>
      <vt:lpstr>AOP: stratégie</vt:lpstr>
      <vt:lpstr>AOP: Les +</vt:lpstr>
      <vt:lpstr>AOP: Les -</vt:lpstr>
      <vt:lpstr>CDI Interceptors</vt:lpstr>
      <vt:lpstr>Lié un intercepteur (interception)</vt:lpstr>
      <vt:lpstr>Intercepteur</vt:lpstr>
      <vt:lpstr>Intercepteur</vt:lpstr>
      <vt:lpstr>Intercepteur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5</cp:revision>
  <dcterms:modified xsi:type="dcterms:W3CDTF">2018-04-13T08:03:03Z</dcterms:modified>
</cp:coreProperties>
</file>