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Squada One"/>
      <p:regular r:id="rId45"/>
    </p:embeddedFont>
    <p:embeddedFont>
      <p:font typeface="Nunito Sans SemiBold"/>
      <p:regular r:id="rId46"/>
      <p:bold r:id="rId47"/>
      <p:italic r:id="rId48"/>
      <p:boldItalic r:id="rId49"/>
    </p:embeddedFont>
    <p:embeddedFont>
      <p:font typeface="Roboto Light"/>
      <p:regular r:id="rId50"/>
      <p:bold r:id="rId51"/>
      <p:italic r:id="rId52"/>
      <p:boldItalic r:id="rId53"/>
    </p:embeddedFont>
    <p:embeddedFont>
      <p:font typeface="Nunito Sans ExtraBold"/>
      <p:bold r:id="rId54"/>
      <p:boldItalic r:id="rId55"/>
    </p:embeddedFont>
    <p:embeddedFont>
      <p:font typeface="Roboto Slab Regular"/>
      <p:regular r:id="rId56"/>
      <p:bold r:id="rId57"/>
    </p:embeddedFont>
    <p:embeddedFont>
      <p:font typeface="Source Sans Pro"/>
      <p:regular r:id="rId58"/>
      <p:bold r:id="rId59"/>
      <p:italic r:id="rId60"/>
      <p:boldItalic r:id="rId61"/>
    </p:embeddedFont>
    <p:embeddedFont>
      <p:font typeface="Nunito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Petter Stah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2F9A62-3B67-4C36-8F6A-CFA7428B1213}">
  <a:tblStyle styleId="{3E2F9A62-3B67-4C36-8F6A-CFA7428B1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NunitoSansSemiBold-regular.fntdata"/><Relationship Id="rId45" Type="http://schemas.openxmlformats.org/officeDocument/2006/relationships/font" Target="fonts/Squada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NunitoSansSemiBold-italic.fntdata"/><Relationship Id="rId47" Type="http://schemas.openxmlformats.org/officeDocument/2006/relationships/font" Target="fonts/NunitoSansSemiBold-bold.fntdata"/><Relationship Id="rId49" Type="http://schemas.openxmlformats.org/officeDocument/2006/relationships/font" Target="fonts/NunitoSans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NunitoSans-regular.fntdata"/><Relationship Id="rId61" Type="http://schemas.openxmlformats.org/officeDocument/2006/relationships/font" Target="fonts/SourceSansPro-boldItalic.fntdata"/><Relationship Id="rId20" Type="http://schemas.openxmlformats.org/officeDocument/2006/relationships/slide" Target="slides/slide14.xml"/><Relationship Id="rId64" Type="http://schemas.openxmlformats.org/officeDocument/2006/relationships/font" Target="fonts/NunitoSans-italic.fntdata"/><Relationship Id="rId63" Type="http://schemas.openxmlformats.org/officeDocument/2006/relationships/font" Target="fonts/Nunito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Nunito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SourceSansPr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Light-bold.fntdata"/><Relationship Id="rId50" Type="http://schemas.openxmlformats.org/officeDocument/2006/relationships/font" Target="fonts/RobotoLight-regular.fntdata"/><Relationship Id="rId53" Type="http://schemas.openxmlformats.org/officeDocument/2006/relationships/font" Target="fonts/RobotoLight-boldItalic.fntdata"/><Relationship Id="rId52" Type="http://schemas.openxmlformats.org/officeDocument/2006/relationships/font" Target="fonts/RobotoLight-italic.fntdata"/><Relationship Id="rId11" Type="http://schemas.openxmlformats.org/officeDocument/2006/relationships/slide" Target="slides/slide5.xml"/><Relationship Id="rId55" Type="http://schemas.openxmlformats.org/officeDocument/2006/relationships/font" Target="fonts/NunitoSansExtraBold-boldItalic.fntdata"/><Relationship Id="rId10" Type="http://schemas.openxmlformats.org/officeDocument/2006/relationships/slide" Target="slides/slide4.xml"/><Relationship Id="rId54" Type="http://schemas.openxmlformats.org/officeDocument/2006/relationships/font" Target="fonts/NunitoSansExtraBold-bold.fntdata"/><Relationship Id="rId13" Type="http://schemas.openxmlformats.org/officeDocument/2006/relationships/slide" Target="slides/slide7.xml"/><Relationship Id="rId57" Type="http://schemas.openxmlformats.org/officeDocument/2006/relationships/font" Target="fonts/RobotoSlabRegular-bold.fntdata"/><Relationship Id="rId12" Type="http://schemas.openxmlformats.org/officeDocument/2006/relationships/slide" Target="slides/slide6.xml"/><Relationship Id="rId56" Type="http://schemas.openxmlformats.org/officeDocument/2006/relationships/font" Target="fonts/RobotoSlabRegular-regular.fntdata"/><Relationship Id="rId15" Type="http://schemas.openxmlformats.org/officeDocument/2006/relationships/slide" Target="slides/slide9.xml"/><Relationship Id="rId59" Type="http://schemas.openxmlformats.org/officeDocument/2006/relationships/font" Target="fonts/SourceSansPro-bold.fntdata"/><Relationship Id="rId14" Type="http://schemas.openxmlformats.org/officeDocument/2006/relationships/slide" Target="slides/slide8.xml"/><Relationship Id="rId58" Type="http://schemas.openxmlformats.org/officeDocument/2006/relationships/font" Target="fonts/SourceSansPr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10T15:09:29.328">
    <p:pos x="6000" y="0"/>
    <p:text>Assign roles for each talking point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6-10T17:06:34.007">
    <p:pos x="6000" y="0"/>
    <p:text>@antonin Add some points here please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6-10T18:01:15.097">
    <p:pos x="6000" y="0"/>
    <p:text>Either fill in table or insert a screenshot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6c54c97c4_5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b6c54c97c4_5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6c54c97c4_5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b6c54c97c4_5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6c54c97c4_5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b6c54c97c4_5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6c54c97c4_8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b6c54c97c4_8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6c54c97c4_5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b6c54c97c4_5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6c54c97c4_8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b6c54c97c4_8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6c54c97c4_7_1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b6c54c97c4_7_1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6c54c97c4_8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b6c54c97c4_8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f845c69a0_2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df845c69a0_2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6c54c97c4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b6c54c97c4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6c54c97c4_8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b6c54c97c4_8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6c54c97c4_8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b6c54c97c4_8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6c54c97c4_1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b6c54c97c4_1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6c54c97c4_1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b6c54c97c4_1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f926198bb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df926198bb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b6c54c97c4_1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b6c54c97c4_1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df845c69a0_9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df845c69a0_9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6c54c97c4_5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b6c54c97c4_5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df845c69a0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df845c69a0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f845c69a0_5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df845c69a0_5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655fc66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655fc66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df655fc66c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6c54c97c4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b6c54c97c4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6c54c97c4_5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b6c54c97c4_5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6c54c97c4_8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b6c54c97c4_8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6c54c97c4_5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b6c54c97c4_5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6c54c97c4_5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b6c54c97c4_5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0"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 1">
  <p:cSld name="2_Título y objetos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1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1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3_Título y objeto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8" name="Google Shape;148;p12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12"/>
          <p:cNvSpPr/>
          <p:nvPr/>
        </p:nvSpPr>
        <p:spPr>
          <a:xfrm>
            <a:off x="0" y="3237663"/>
            <a:ext cx="5957203" cy="1901058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2924434" cy="1144956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>
            <a:off x="4888126" y="0"/>
            <a:ext cx="4255880" cy="2343529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807376" y="436068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>
            <a:off x="0" y="4248016"/>
            <a:ext cx="3347799" cy="890707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5697850" y="3760275"/>
            <a:ext cx="3446155" cy="1378454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0" y="0"/>
            <a:ext cx="1917920" cy="1664674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Título y objeto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62" name="Google Shape;162;p13"/>
          <p:cNvSpPr txBox="1"/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" type="subTitle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64" name="Google Shape;164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3"/>
          <p:cNvSpPr/>
          <p:nvPr/>
        </p:nvSpPr>
        <p:spPr>
          <a:xfrm rot="10800000">
            <a:off x="2410401" y="2397"/>
            <a:ext cx="6733599" cy="2148840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 rot="10800000">
            <a:off x="5292458" y="3633192"/>
            <a:ext cx="3851542" cy="1507921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 rot="10800000">
            <a:off x="-1" y="2302581"/>
            <a:ext cx="5154801" cy="2838530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 rot="10800000">
            <a:off x="3728402" y="239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 rot="10800000">
            <a:off x="5359881" y="2388"/>
            <a:ext cx="3784119" cy="1006803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 rot="10800000">
            <a:off x="-3" y="2392"/>
            <a:ext cx="3918328" cy="1567321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 rot="10800000">
            <a:off x="6618059" y="2948717"/>
            <a:ext cx="2525941" cy="2192396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5_Título y objeto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6" name="Google Shape;176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9" name="Google Shape;179;p14"/>
          <p:cNvSpPr txBox="1"/>
          <p:nvPr>
            <p:ph idx="2" type="subTitle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14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81" name="Google Shape;181;p14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14"/>
          <p:cNvSpPr/>
          <p:nvPr/>
        </p:nvSpPr>
        <p:spPr>
          <a:xfrm rot="10800000">
            <a:off x="2945906" y="-1824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0" y="-1825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 rot="10800000">
            <a:off x="6" y="-1824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 rot="10800000">
            <a:off x="5" y="3647533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4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 rot="10800000">
            <a:off x="10" y="742546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6_Título y objeto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4" name="Google Shape;194;p15"/>
          <p:cNvSpPr txBox="1"/>
          <p:nvPr>
            <p:ph idx="2" type="subTitle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4" type="subTitle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b="1"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15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205" name="Google Shape;20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INE + TITLE + SUBTITLE">
  <p:cSld name="2_Diapositiva de título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6804150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8182185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678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7417929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4678424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4926743" y="0"/>
            <a:ext cx="2319503" cy="682705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5913146" y="0"/>
            <a:ext cx="3226701" cy="1925135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3_Diapositiva de título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/>
          <p:nvPr/>
        </p:nvSpPr>
        <p:spPr>
          <a:xfrm>
            <a:off x="0" y="3475"/>
            <a:ext cx="9144000" cy="5136600"/>
          </a:xfrm>
          <a:prstGeom prst="rect">
            <a:avLst/>
          </a:prstGeom>
          <a:solidFill>
            <a:srgbClr val="D28FF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 txBox="1"/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/>
        </p:txBody>
      </p:sp>
      <p:pic>
        <p:nvPicPr>
          <p:cNvPr id="225" name="Google Shape;2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Diapositiva de título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29" name="Google Shape;229;p18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b="0" sz="5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231" name="Google Shape;231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18"/>
          <p:cNvSpPr/>
          <p:nvPr/>
        </p:nvSpPr>
        <p:spPr>
          <a:xfrm>
            <a:off x="4863180" y="3041523"/>
            <a:ext cx="4277414" cy="2101968"/>
          </a:xfrm>
          <a:custGeom>
            <a:rect b="b" l="l" r="r" t="t"/>
            <a:pathLst>
              <a:path extrusionOk="0" h="8582" w="17464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83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004272" y="0"/>
            <a:ext cx="2307201" cy="716694"/>
          </a:xfrm>
          <a:custGeom>
            <a:rect b="b" l="l" r="r" t="t"/>
            <a:pathLst>
              <a:path extrusionOk="0" h="1072" w="3451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7527484" y="0"/>
            <a:ext cx="1613116" cy="3240912"/>
          </a:xfrm>
          <a:custGeom>
            <a:rect b="b" l="l" r="r" t="t"/>
            <a:pathLst>
              <a:path extrusionOk="0" h="9272" w="4615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360333" y="4515993"/>
            <a:ext cx="1365716" cy="627504"/>
          </a:xfrm>
          <a:custGeom>
            <a:rect b="b" l="l" r="r" t="t"/>
            <a:pathLst>
              <a:path extrusionOk="0" h="2562" w="5576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178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-11145" y="4049649"/>
            <a:ext cx="703922" cy="1093846"/>
          </a:xfrm>
          <a:custGeom>
            <a:rect b="b" l="l" r="r" t="t"/>
            <a:pathLst>
              <a:path extrusionOk="0" h="4466" w="2874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4083572" y="4223548"/>
            <a:ext cx="4136336" cy="919948"/>
          </a:xfrm>
          <a:custGeom>
            <a:rect b="b" l="l" r="r" t="t"/>
            <a:pathLst>
              <a:path extrusionOk="0" h="3756" w="16888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1746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-11145" y="1446793"/>
            <a:ext cx="902803" cy="2503649"/>
          </a:xfrm>
          <a:custGeom>
            <a:rect b="b" l="l" r="r" t="t"/>
            <a:pathLst>
              <a:path extrusionOk="0" h="10222" w="3686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-123558" y="0"/>
            <a:ext cx="3404969" cy="2815414"/>
          </a:xfrm>
          <a:custGeom>
            <a:rect b="b" l="l" r="r" t="t"/>
            <a:pathLst>
              <a:path extrusionOk="0" h="9742" w="1178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">
  <p:cSld name="7_Título y objeto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idx="1" type="subTitle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cxnSp>
        <p:nvCxnSpPr>
          <p:cNvPr id="244" name="Google Shape;244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19"/>
          <p:cNvSpPr txBox="1"/>
          <p:nvPr>
            <p:ph idx="2" type="subTitle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6" name="Google Shape;246;p19"/>
          <p:cNvSpPr/>
          <p:nvPr/>
        </p:nvSpPr>
        <p:spPr>
          <a:xfrm flipH="1">
            <a:off x="116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 flipH="1">
            <a:off x="116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 flipH="1">
            <a:off x="750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 flipH="1">
            <a:off x="116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 txBox="1"/>
          <p:nvPr>
            <p:ph hasCustomPrompt="1"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0"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 1">
  <p:cSld name="7_Título y objetos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idx="1" type="subTitle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9" name="Google Shape;259;p20"/>
          <p:cNvSpPr txBox="1"/>
          <p:nvPr>
            <p:ph idx="2" type="subTitle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0" name="Google Shape;260;p20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9" name="Google Shape;2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TITLE + SUBTITLE">
  <p:cSld name="1_Diapositiva de títul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0"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 flipH="1">
            <a:off x="6179302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5723512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6187292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" name="Google Shape;3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_Título y objeto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/>
          <p:nvPr/>
        </p:nvSpPr>
        <p:spPr>
          <a:xfrm flipH="1">
            <a:off x="7145715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 flipH="1">
            <a:off x="4165774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 flipH="1">
            <a:off x="6122600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76" name="Google Shape;27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10_Título y objetos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84" name="Google Shape;28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1">
  <p:cSld name="10_Título y objetos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 txBox="1"/>
          <p:nvPr>
            <p:ph idx="1" type="subTitle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5" name="Google Shape;295;p23"/>
          <p:cNvSpPr txBox="1"/>
          <p:nvPr>
            <p:ph idx="2" type="subTitle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23"/>
          <p:cNvSpPr txBox="1"/>
          <p:nvPr>
            <p:ph idx="3" type="subTitle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7" name="Google Shape;297;p23"/>
          <p:cNvSpPr txBox="1"/>
          <p:nvPr>
            <p:ph idx="4" type="subTitle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23"/>
          <p:cNvSpPr txBox="1"/>
          <p:nvPr>
            <p:ph idx="5" type="subTitle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9" name="Google Shape;299;p23"/>
          <p:cNvSpPr txBox="1"/>
          <p:nvPr>
            <p:ph idx="6" type="subTitle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23"/>
          <p:cNvSpPr txBox="1"/>
          <p:nvPr>
            <p:ph idx="7" type="subTitle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23"/>
          <p:cNvSpPr txBox="1"/>
          <p:nvPr>
            <p:ph idx="8" type="subTitle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23"/>
          <p:cNvSpPr txBox="1"/>
          <p:nvPr>
            <p:ph idx="9" type="subTitle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3" name="Google Shape;303;p23"/>
          <p:cNvSpPr txBox="1"/>
          <p:nvPr>
            <p:ph idx="13" type="subTitle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23"/>
          <p:cNvSpPr txBox="1"/>
          <p:nvPr>
            <p:ph idx="14" type="subTitle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5" name="Google Shape;305;p23"/>
          <p:cNvSpPr txBox="1"/>
          <p:nvPr>
            <p:ph idx="15" type="subTitle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23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10" name="Google Shape;31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9_Título y objeto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9" name="Google Shape;319;p24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 flipH="1">
            <a:off x="6835494" y="2521126"/>
            <a:ext cx="2308508" cy="2622377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 flipH="1">
            <a:off x="4168262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 txBox="1"/>
          <p:nvPr>
            <p:ph idx="1" type="subTitle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23" name="Google Shape;323;p24"/>
          <p:cNvSpPr txBox="1"/>
          <p:nvPr>
            <p:ph idx="2" type="subTitle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24"/>
          <p:cNvSpPr txBox="1"/>
          <p:nvPr>
            <p:ph idx="3" type="subTitle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25" name="Google Shape;325;p24"/>
          <p:cNvSpPr txBox="1"/>
          <p:nvPr>
            <p:ph idx="4" type="subTitle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5" type="subTitle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27" name="Google Shape;327;p24"/>
          <p:cNvSpPr txBox="1"/>
          <p:nvPr>
            <p:ph idx="6" type="subTitle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28" name="Google Shape;32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1">
  <p:cSld name="12_Título y objeto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333" name="Google Shape;333;p25"/>
          <p:cNvSpPr txBox="1"/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25"/>
          <p:cNvSpPr/>
          <p:nvPr/>
        </p:nvSpPr>
        <p:spPr>
          <a:xfrm>
            <a:off x="4125313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6438617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97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7063950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386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6969648" y="0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492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755824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80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2">
  <p:cSld name="11_Título y objeto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345" name="Google Shape;345;p26"/>
          <p:cNvSpPr txBox="1"/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26"/>
          <p:cNvSpPr txBox="1"/>
          <p:nvPr>
            <p:ph idx="1" type="subTitle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26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326551" y="244939"/>
            <a:ext cx="84903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9" name="Google Shape;359;p28"/>
          <p:cNvSpPr txBox="1"/>
          <p:nvPr>
            <p:ph idx="1" type="body"/>
          </p:nvPr>
        </p:nvSpPr>
        <p:spPr>
          <a:xfrm>
            <a:off x="326551" y="1347165"/>
            <a:ext cx="83271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76025" lIns="76025" spcFirstLastPara="1" rIns="76025" wrap="square" tIns="76025">
            <a:noAutofit/>
          </a:bodyPr>
          <a:lstStyle>
            <a:lvl1pPr lvl="0" rtl="0" algn="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61" name="Google Shape;36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ítulo y obje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4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hasCustomPrompt="1"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/>
          <p:nvPr>
            <p:ph hasCustomPrompt="1"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4"/>
          <p:cNvSpPr txBox="1"/>
          <p:nvPr>
            <p:ph hasCustomPrompt="1"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hasCustomPrompt="1"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4"/>
          <p:cNvSpPr/>
          <p:nvPr/>
        </p:nvSpPr>
        <p:spPr>
          <a:xfrm>
            <a:off x="8554105" y="1019672"/>
            <a:ext cx="89" cy="8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4484504" y="0"/>
            <a:ext cx="4659494" cy="1452739"/>
          </a:xfrm>
          <a:custGeom>
            <a:rect b="b" l="l" r="r" t="t"/>
            <a:pathLst>
              <a:path extrusionOk="0" h="5931" w="19023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0" y="0"/>
            <a:ext cx="4733407" cy="1794523"/>
          </a:xfrm>
          <a:custGeom>
            <a:rect b="b" l="l" r="r" t="t"/>
            <a:pathLst>
              <a:path extrusionOk="0" h="5661" w="14932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2430680" y="3561676"/>
            <a:ext cx="6232008" cy="1581823"/>
          </a:xfrm>
          <a:custGeom>
            <a:rect b="b" l="l" r="r" t="t"/>
            <a:pathLst>
              <a:path extrusionOk="0" h="6458" w="25443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0" y="0"/>
            <a:ext cx="3243835" cy="1269575"/>
          </a:xfrm>
          <a:custGeom>
            <a:rect b="b" l="l" r="r" t="t"/>
            <a:pathLst>
              <a:path extrusionOk="0" h="4005" w="10233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063207" y="2603225"/>
            <a:ext cx="5080790" cy="2540273"/>
          </a:xfrm>
          <a:custGeom>
            <a:rect b="b" l="l" r="r" t="t"/>
            <a:pathLst>
              <a:path extrusionOk="0" h="10371" w="20743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1_Título y objeto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idx="1" type="subTitle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quada One"/>
              <a:buNone/>
              <a:defRPr sz="1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" type="subTitle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5"/>
          <p:cNvSpPr/>
          <p:nvPr/>
        </p:nvSpPr>
        <p:spPr>
          <a:xfrm>
            <a:off x="6279" y="2606319"/>
            <a:ext cx="4521" cy="6329"/>
          </a:xfrm>
          <a:custGeom>
            <a:rect b="b" l="l" r="r" t="t"/>
            <a:pathLst>
              <a:path extrusionOk="0" h="84" w="6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4847" y="5142018"/>
            <a:ext cx="7384" cy="75"/>
          </a:xfrm>
          <a:custGeom>
            <a:rect b="b" l="l" r="r" t="t"/>
            <a:pathLst>
              <a:path extrusionOk="0" h="1" w="98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6876874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6342869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313219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12225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12225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">
  <p:cSld name="1_Título y objetos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1" type="subTitle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 1">
  <p:cSld name="1_Título y objetos_3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1" name="Google Shape;9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+ SUBTITLE">
  <p:cSld name="1_Título y objetos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95" name="Google Shape;95;p8"/>
          <p:cNvSpPr txBox="1"/>
          <p:nvPr>
            <p:ph hasCustomPrompt="1" type="title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b="1" sz="3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b="1" sz="3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b="1" sz="3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b="1" sz="3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b="1" sz="3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b="1" sz="3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b="1" sz="3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b="1" sz="3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8"/>
          <p:cNvSpPr txBox="1"/>
          <p:nvPr>
            <p:ph idx="1" type="subTitle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8"/>
          <p:cNvSpPr/>
          <p:nvPr/>
        </p:nvSpPr>
        <p:spPr>
          <a:xfrm flipH="1" rot="10800000">
            <a:off x="5059867" y="0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 flipH="1" rot="10800000">
            <a:off x="6" y="3324574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 flipH="1" rot="10800000">
            <a:off x="7359611" y="0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 flipH="1" rot="10800000">
            <a:off x="-132275" y="1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 flipH="1" rot="10800000">
            <a:off x="-3926" y="3937414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SUBTITLES">
  <p:cSld name="1_Título y objeto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06" name="Google Shape;106;p9"/>
          <p:cNvSpPr txBox="1"/>
          <p:nvPr>
            <p:ph hasCustomPrompt="1" type="title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b="0" sz="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9"/>
          <p:cNvSpPr txBox="1"/>
          <p:nvPr>
            <p:ph hasCustomPrompt="1" idx="2" type="title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b="0" sz="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9"/>
          <p:cNvSpPr txBox="1"/>
          <p:nvPr>
            <p:ph hasCustomPrompt="1" idx="3" type="title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b="0" sz="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9"/>
          <p:cNvSpPr txBox="1"/>
          <p:nvPr>
            <p:ph idx="1" type="subTitle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9"/>
          <p:cNvSpPr txBox="1"/>
          <p:nvPr>
            <p:ph idx="4" type="subTitle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Google Shape;111;p9"/>
          <p:cNvSpPr txBox="1"/>
          <p:nvPr>
            <p:ph idx="5" type="subTitle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2" name="Google Shape;112;p9"/>
          <p:cNvSpPr/>
          <p:nvPr/>
        </p:nvSpPr>
        <p:spPr>
          <a:xfrm>
            <a:off x="5059867" y="3391687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6" y="0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7359611" y="3314041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-132275" y="2307337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-3926" y="0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2_Título y objeto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0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0"/>
          <p:cNvSpPr txBox="1"/>
          <p:nvPr>
            <p:ph idx="2" type="ctrTitle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0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00" y="88100"/>
            <a:ext cx="4562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buNone/>
              <a:defRPr sz="13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2008B"/>
            </a:gs>
            <a:gs pos="100000">
              <a:srgbClr val="50009C"/>
            </a:gs>
          </a:gsLst>
          <a:lin ang="1320095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Squada One"/>
              <a:buNone/>
              <a:defRPr b="1" i="0" sz="3300" u="none" cap="none" strike="noStrike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i="0" sz="900" u="none" cap="none" strike="noStrik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i="0" sz="900" u="none" cap="none" strike="noStrik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i="0" sz="900" u="none" cap="none" strike="noStrik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i="0" sz="900" u="none" cap="none" strike="noStrik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i="0" sz="900" u="none" cap="none" strike="noStrik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i="0" sz="900" u="none" cap="none" strike="noStrik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i="0" sz="900" u="none" cap="none" strike="noStrik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i="0" sz="900" u="none" cap="none" strike="noStrik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i="0" sz="900" u="none" cap="none" strike="noStrik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info2.unige.ch/" TargetMode="External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hyperlink" Target="https://pinfo2.unige.ch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oogle.com/document/d/1ihhOPhRn63s0XRMx6w0TOfsCnULLOjrz6AElgwEqzz8/edit#" TargetMode="External"/><Relationship Id="rId4" Type="http://schemas.openxmlformats.org/officeDocument/2006/relationships/hyperlink" Target="https://github.com/UnigePInfo-CouchPotato" TargetMode="External"/><Relationship Id="rId5" Type="http://schemas.openxmlformats.org/officeDocument/2006/relationships/hyperlink" Target="https://github.com/unige-pinfo-2021/g2-couchpotato/blob/main/resources/Process_View.pdf" TargetMode="External"/><Relationship Id="rId6" Type="http://schemas.openxmlformats.org/officeDocument/2006/relationships/hyperlink" Target="https://sonarcloud.io/dashboard?id=UnigePInfo-CouchPotato_couchpotato-backend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ctrTitle"/>
          </p:nvPr>
        </p:nvSpPr>
        <p:spPr>
          <a:xfrm>
            <a:off x="1254739" y="1951061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8200"/>
              <a:t>COUCHPOTATO</a:t>
            </a:r>
            <a:endParaRPr b="0" sz="8200"/>
          </a:p>
        </p:txBody>
      </p:sp>
      <p:pic>
        <p:nvPicPr>
          <p:cNvPr id="367" name="Google Shape;3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5" y="108700"/>
            <a:ext cx="1864700" cy="193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type="ctrTitle"/>
          </p:nvPr>
        </p:nvSpPr>
        <p:spPr>
          <a:xfrm>
            <a:off x="123825" y="2324250"/>
            <a:ext cx="1209900" cy="49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Sprint 3</a:t>
            </a:r>
            <a:endParaRPr b="0"/>
          </a:p>
        </p:txBody>
      </p:sp>
      <p:sp>
        <p:nvSpPr>
          <p:cNvPr id="501" name="Google Shape;501;p38"/>
          <p:cNvSpPr txBox="1"/>
          <p:nvPr/>
        </p:nvSpPr>
        <p:spPr>
          <a:xfrm>
            <a:off x="1771975" y="1661388"/>
            <a:ext cx="3247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Char char="●"/>
            </a:pPr>
            <a:r>
              <a:rPr lang="es-E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Start: Wed 28.04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Char char="●"/>
            </a:pPr>
            <a:r>
              <a:rPr lang="es-E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End: Wed 12.05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s-E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2nd Checkpoint Friday 07.05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s-E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Progress: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requests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Started integrating TMDB API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movie recommendations (front &amp; back)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Started designing room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setup of Kubernetes 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5752087" y="809700"/>
            <a:ext cx="2021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spAutoFit/>
          </a:bodyPr>
          <a:lstStyle/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Burndown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503" name="Google Shape;5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779" y="1278380"/>
            <a:ext cx="3028006" cy="2880943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7320000" dist="123825">
              <a:srgbClr val="000000">
                <a:alpha val="51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ctrTitle"/>
          </p:nvPr>
        </p:nvSpPr>
        <p:spPr>
          <a:xfrm>
            <a:off x="123825" y="2324250"/>
            <a:ext cx="1209900" cy="49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Sprint 4</a:t>
            </a:r>
            <a:endParaRPr b="0"/>
          </a:p>
        </p:txBody>
      </p:sp>
      <p:sp>
        <p:nvSpPr>
          <p:cNvPr id="509" name="Google Shape;509;p39"/>
          <p:cNvSpPr txBox="1"/>
          <p:nvPr/>
        </p:nvSpPr>
        <p:spPr>
          <a:xfrm>
            <a:off x="5752087" y="809700"/>
            <a:ext cx="2021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spAutoFit/>
          </a:bodyPr>
          <a:lstStyle/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Burndown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510" name="Google Shape;5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00" y="1271100"/>
            <a:ext cx="3165275" cy="2929800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r="5760000" dist="180975">
              <a:srgbClr val="000000">
                <a:alpha val="62000"/>
              </a:srgbClr>
            </a:outerShdw>
            <a:reflection blurRad="0" dir="5400000" dist="38100" endA="0" endPos="30000" fadeDir="5400012" kx="0" rotWithShape="0" algn="bl" stA="97000" stPos="0" sy="-100000" ky="0"/>
          </a:effectLst>
        </p:spPr>
      </p:pic>
      <p:sp>
        <p:nvSpPr>
          <p:cNvPr id="511" name="Google Shape;511;p39"/>
          <p:cNvSpPr txBox="1"/>
          <p:nvPr/>
        </p:nvSpPr>
        <p:spPr>
          <a:xfrm>
            <a:off x="1812601" y="1630500"/>
            <a:ext cx="33123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381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Char char="●"/>
            </a:pPr>
            <a:r>
              <a:rPr lang="es-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Start: Wed 13.05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381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Char char="●"/>
            </a:pPr>
            <a:r>
              <a:rPr lang="es-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End: Wed 27.05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381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s-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Progress: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Got working recommendation service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Implemented Room service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Kubernetes setup and working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Ingress working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0350" lvl="2" marL="1143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</a:pPr>
            <a:r>
              <a:rPr lang="es-ES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Had issues w/ metallb and others…</a:t>
            </a:r>
            <a:endParaRPr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Web-ui redesigned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Frontend routing done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/>
          <p:nvPr>
            <p:ph type="ctrTitle"/>
          </p:nvPr>
        </p:nvSpPr>
        <p:spPr>
          <a:xfrm>
            <a:off x="123825" y="2324250"/>
            <a:ext cx="1522500" cy="49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Sprint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Finalization</a:t>
            </a:r>
            <a:endParaRPr/>
          </a:p>
        </p:txBody>
      </p:sp>
      <p:sp>
        <p:nvSpPr>
          <p:cNvPr id="517" name="Google Shape;517;p40"/>
          <p:cNvSpPr txBox="1"/>
          <p:nvPr/>
        </p:nvSpPr>
        <p:spPr>
          <a:xfrm>
            <a:off x="5752087" y="809700"/>
            <a:ext cx="2021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spAutoFit/>
          </a:bodyPr>
          <a:lstStyle/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Burndown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1784501" y="1271100"/>
            <a:ext cx="33441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381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Char char="●"/>
            </a:pPr>
            <a:r>
              <a:rPr lang="es-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Start: Wed 28.05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381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Char char="●"/>
            </a:pPr>
            <a:r>
              <a:rPr lang="es-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End: Fri.11.06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381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s-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Progress: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 &amp; Back deployed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OAuth2-proxy integrated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auth0 user-management API setup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Web-UI revamped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1" marL="762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SonarCloud &amp; tests fixed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</a:pPr>
            <a:r>
              <a:rPr lang="es-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PR complete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Got initial SonarCloud report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s-ES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testing: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SonarCloud issues, required live testing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Char char="●"/>
            </a:pPr>
            <a:r>
              <a:rPr lang="es-E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Hot fixes:</a:t>
            </a: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 tests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Serialization issue fixed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19" name="Google Shape;5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600" y="1492925"/>
            <a:ext cx="3268350" cy="3019550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6660000" dist="200025">
              <a:srgbClr val="000000">
                <a:alpha val="76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IV</a:t>
            </a:r>
            <a:endParaRPr b="0"/>
          </a:p>
        </p:txBody>
      </p:sp>
      <p:sp>
        <p:nvSpPr>
          <p:cNvPr id="525" name="Google Shape;525;p4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ARCHITECTURE</a:t>
            </a:r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975" y="1166000"/>
            <a:ext cx="6890049" cy="2910700"/>
          </a:xfrm>
          <a:prstGeom prst="rect">
            <a:avLst/>
          </a:prstGeom>
          <a:noFill/>
          <a:ln>
            <a:noFill/>
          </a:ln>
          <a:effectLst>
            <a:outerShdw blurRad="571500" rotWithShape="0" algn="bl" dir="3360000" dist="342900">
              <a:srgbClr val="935BB9"/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</a:t>
            </a:r>
            <a:endParaRPr b="0"/>
          </a:p>
        </p:txBody>
      </p:sp>
      <p:sp>
        <p:nvSpPr>
          <p:cNvPr id="536" name="Google Shape;536;p43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TECHNOLOGIES</a:t>
            </a:r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/>
          <p:nvPr>
            <p:ph idx="4294967295" type="subTitle"/>
          </p:nvPr>
        </p:nvSpPr>
        <p:spPr>
          <a:xfrm>
            <a:off x="1674050" y="1327225"/>
            <a:ext cx="2285400" cy="104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Npm 6.14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Angular 11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VS Code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SonarCloud/Qube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542" name="Google Shape;542;p44"/>
          <p:cNvGrpSpPr/>
          <p:nvPr/>
        </p:nvGrpSpPr>
        <p:grpSpPr>
          <a:xfrm>
            <a:off x="4096506" y="2923238"/>
            <a:ext cx="2007719" cy="1286829"/>
            <a:chOff x="3695031" y="2923238"/>
            <a:chExt cx="2007719" cy="1286829"/>
          </a:xfrm>
        </p:grpSpPr>
        <p:grpSp>
          <p:nvGrpSpPr>
            <p:cNvPr id="543" name="Google Shape;543;p44"/>
            <p:cNvGrpSpPr/>
            <p:nvPr/>
          </p:nvGrpSpPr>
          <p:grpSpPr>
            <a:xfrm>
              <a:off x="3695031" y="2923238"/>
              <a:ext cx="2007719" cy="1286829"/>
              <a:chOff x="3695031" y="2923238"/>
              <a:chExt cx="2007719" cy="1286829"/>
            </a:xfrm>
          </p:grpSpPr>
          <p:sp>
            <p:nvSpPr>
              <p:cNvPr id="544" name="Google Shape;544;p44"/>
              <p:cNvSpPr/>
              <p:nvPr/>
            </p:nvSpPr>
            <p:spPr>
              <a:xfrm flipH="1">
                <a:off x="3695031" y="3324109"/>
                <a:ext cx="359923" cy="885957"/>
              </a:xfrm>
              <a:custGeom>
                <a:rect b="b" l="l" r="r" t="t"/>
                <a:pathLst>
                  <a:path extrusionOk="0" h="23350" w="9486">
                    <a:moveTo>
                      <a:pt x="0" y="1"/>
                    </a:moveTo>
                    <a:lnTo>
                      <a:pt x="0" y="23349"/>
                    </a:lnTo>
                    <a:lnTo>
                      <a:pt x="9485" y="23349"/>
                    </a:lnTo>
                    <a:lnTo>
                      <a:pt x="9485" y="1"/>
                    </a:lnTo>
                    <a:close/>
                  </a:path>
                </a:pathLst>
              </a:custGeom>
              <a:solidFill>
                <a:schemeClr val="lt1">
                  <a:alpha val="48460"/>
                </a:scheme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44"/>
              <p:cNvSpPr/>
              <p:nvPr/>
            </p:nvSpPr>
            <p:spPr>
              <a:xfrm flipH="1">
                <a:off x="3695061" y="2923238"/>
                <a:ext cx="2007689" cy="400900"/>
              </a:xfrm>
              <a:custGeom>
                <a:rect b="b" l="l" r="r" t="t"/>
                <a:pathLst>
                  <a:path extrusionOk="0" h="10566" w="52914">
                    <a:moveTo>
                      <a:pt x="5487" y="1"/>
                    </a:moveTo>
                    <a:cubicBezTo>
                      <a:pt x="2569" y="1"/>
                      <a:pt x="1" y="2540"/>
                      <a:pt x="1" y="5459"/>
                    </a:cubicBezTo>
                    <a:cubicBezTo>
                      <a:pt x="1" y="8377"/>
                      <a:pt x="2569" y="10566"/>
                      <a:pt x="5487" y="10566"/>
                    </a:cubicBezTo>
                    <a:lnTo>
                      <a:pt x="52913" y="10566"/>
                    </a:lnTo>
                    <a:lnTo>
                      <a:pt x="42319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6" name="Google Shape;546;p44"/>
            <p:cNvGrpSpPr/>
            <p:nvPr/>
          </p:nvGrpSpPr>
          <p:grpSpPr>
            <a:xfrm>
              <a:off x="5190873" y="2993298"/>
              <a:ext cx="265288" cy="265996"/>
              <a:chOff x="-48633950" y="1972600"/>
              <a:chExt cx="300100" cy="300900"/>
            </a:xfrm>
          </p:grpSpPr>
          <p:sp>
            <p:nvSpPr>
              <p:cNvPr id="547" name="Google Shape;547;p44"/>
              <p:cNvSpPr/>
              <p:nvPr/>
            </p:nvSpPr>
            <p:spPr>
              <a:xfrm>
                <a:off x="-48633950" y="1972600"/>
                <a:ext cx="300100" cy="300900"/>
              </a:xfrm>
              <a:custGeom>
                <a:rect b="b" l="l" r="r" t="t"/>
                <a:pathLst>
                  <a:path extrusionOk="0" h="12036" w="12004">
                    <a:moveTo>
                      <a:pt x="1418" y="756"/>
                    </a:moveTo>
                    <a:lnTo>
                      <a:pt x="1418" y="1481"/>
                    </a:lnTo>
                    <a:lnTo>
                      <a:pt x="693" y="1481"/>
                    </a:lnTo>
                    <a:lnTo>
                      <a:pt x="693" y="756"/>
                    </a:lnTo>
                    <a:close/>
                    <a:moveTo>
                      <a:pt x="11310" y="756"/>
                    </a:moveTo>
                    <a:lnTo>
                      <a:pt x="11310" y="1481"/>
                    </a:lnTo>
                    <a:lnTo>
                      <a:pt x="10586" y="1481"/>
                    </a:lnTo>
                    <a:lnTo>
                      <a:pt x="10586" y="756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0" y="2143"/>
                      <a:pt x="10239" y="2143"/>
                    </a:cubicBezTo>
                    <a:lnTo>
                      <a:pt x="10586" y="2143"/>
                    </a:lnTo>
                    <a:lnTo>
                      <a:pt x="10586" y="5293"/>
                    </a:lnTo>
                    <a:cubicBezTo>
                      <a:pt x="10365" y="5104"/>
                      <a:pt x="10050" y="4915"/>
                      <a:pt x="9672" y="4663"/>
                    </a:cubicBezTo>
                    <a:cubicBezTo>
                      <a:pt x="8822" y="4159"/>
                      <a:pt x="7530" y="3560"/>
                      <a:pt x="6018" y="3560"/>
                    </a:cubicBezTo>
                    <a:cubicBezTo>
                      <a:pt x="4537" y="3560"/>
                      <a:pt x="3214" y="4159"/>
                      <a:pt x="2363" y="4663"/>
                    </a:cubicBezTo>
                    <a:cubicBezTo>
                      <a:pt x="2017" y="4852"/>
                      <a:pt x="1701" y="5104"/>
                      <a:pt x="1449" y="5293"/>
                    </a:cubicBezTo>
                    <a:lnTo>
                      <a:pt x="1449" y="2143"/>
                    </a:lnTo>
                    <a:lnTo>
                      <a:pt x="1764" y="2143"/>
                    </a:lnTo>
                    <a:cubicBezTo>
                      <a:pt x="1954" y="2143"/>
                      <a:pt x="2111" y="1985"/>
                      <a:pt x="2111" y="1796"/>
                    </a:cubicBezTo>
                    <a:lnTo>
                      <a:pt x="2111" y="1418"/>
                    </a:lnTo>
                    <a:close/>
                    <a:moveTo>
                      <a:pt x="8065" y="4695"/>
                    </a:moveTo>
                    <a:cubicBezTo>
                      <a:pt x="8538" y="4915"/>
                      <a:pt x="8979" y="5104"/>
                      <a:pt x="9326" y="5293"/>
                    </a:cubicBezTo>
                    <a:cubicBezTo>
                      <a:pt x="9798" y="5577"/>
                      <a:pt x="10208" y="5860"/>
                      <a:pt x="10428" y="6049"/>
                    </a:cubicBezTo>
                    <a:cubicBezTo>
                      <a:pt x="10208" y="6238"/>
                      <a:pt x="9798" y="6522"/>
                      <a:pt x="9326" y="6805"/>
                    </a:cubicBezTo>
                    <a:cubicBezTo>
                      <a:pt x="8979" y="6994"/>
                      <a:pt x="8570" y="7215"/>
                      <a:pt x="8065" y="7372"/>
                    </a:cubicBezTo>
                    <a:cubicBezTo>
                      <a:pt x="8349" y="6994"/>
                      <a:pt x="8475" y="6522"/>
                      <a:pt x="8475" y="6049"/>
                    </a:cubicBezTo>
                    <a:cubicBezTo>
                      <a:pt x="8475" y="5514"/>
                      <a:pt x="8318" y="5104"/>
                      <a:pt x="8065" y="4695"/>
                    </a:cubicBezTo>
                    <a:close/>
                    <a:moveTo>
                      <a:pt x="3970" y="4726"/>
                    </a:moveTo>
                    <a:cubicBezTo>
                      <a:pt x="3718" y="5136"/>
                      <a:pt x="3592" y="5608"/>
                      <a:pt x="3592" y="6081"/>
                    </a:cubicBezTo>
                    <a:cubicBezTo>
                      <a:pt x="3529" y="6553"/>
                      <a:pt x="3686" y="7026"/>
                      <a:pt x="3970" y="7435"/>
                    </a:cubicBezTo>
                    <a:cubicBezTo>
                      <a:pt x="3497" y="7215"/>
                      <a:pt x="3056" y="7026"/>
                      <a:pt x="2710" y="6837"/>
                    </a:cubicBezTo>
                    <a:cubicBezTo>
                      <a:pt x="2237" y="6553"/>
                      <a:pt x="1859" y="6270"/>
                      <a:pt x="1607" y="6081"/>
                    </a:cubicBezTo>
                    <a:cubicBezTo>
                      <a:pt x="1859" y="5892"/>
                      <a:pt x="2237" y="5608"/>
                      <a:pt x="2710" y="5325"/>
                    </a:cubicBezTo>
                    <a:cubicBezTo>
                      <a:pt x="3056" y="5136"/>
                      <a:pt x="3466" y="4915"/>
                      <a:pt x="3970" y="4726"/>
                    </a:cubicBezTo>
                    <a:close/>
                    <a:moveTo>
                      <a:pt x="6018" y="4285"/>
                    </a:moveTo>
                    <a:cubicBezTo>
                      <a:pt x="6994" y="4285"/>
                      <a:pt x="7782" y="5073"/>
                      <a:pt x="7782" y="6049"/>
                    </a:cubicBezTo>
                    <a:cubicBezTo>
                      <a:pt x="7782" y="7026"/>
                      <a:pt x="6994" y="7814"/>
                      <a:pt x="6018" y="7814"/>
                    </a:cubicBezTo>
                    <a:cubicBezTo>
                      <a:pt x="5041" y="7814"/>
                      <a:pt x="4253" y="7026"/>
                      <a:pt x="4253" y="6049"/>
                    </a:cubicBezTo>
                    <a:cubicBezTo>
                      <a:pt x="4253" y="5073"/>
                      <a:pt x="5041" y="4285"/>
                      <a:pt x="6018" y="4285"/>
                    </a:cubicBezTo>
                    <a:close/>
                    <a:moveTo>
                      <a:pt x="10554" y="6805"/>
                    </a:moveTo>
                    <a:lnTo>
                      <a:pt x="10554" y="9956"/>
                    </a:lnTo>
                    <a:lnTo>
                      <a:pt x="10239" y="9956"/>
                    </a:lnTo>
                    <a:cubicBezTo>
                      <a:pt x="10050" y="9956"/>
                      <a:pt x="9893" y="10113"/>
                      <a:pt x="9893" y="10302"/>
                    </a:cubicBezTo>
                    <a:lnTo>
                      <a:pt x="9893" y="10649"/>
                    </a:lnTo>
                    <a:lnTo>
                      <a:pt x="2143" y="10649"/>
                    </a:lnTo>
                    <a:lnTo>
                      <a:pt x="2143" y="10302"/>
                    </a:lnTo>
                    <a:cubicBezTo>
                      <a:pt x="2143" y="10113"/>
                      <a:pt x="1985" y="9956"/>
                      <a:pt x="1764" y="9956"/>
                    </a:cubicBezTo>
                    <a:lnTo>
                      <a:pt x="1418" y="9956"/>
                    </a:lnTo>
                    <a:lnTo>
                      <a:pt x="1418" y="6805"/>
                    </a:lnTo>
                    <a:cubicBezTo>
                      <a:pt x="1670" y="6994"/>
                      <a:pt x="1985" y="7183"/>
                      <a:pt x="2332" y="7435"/>
                    </a:cubicBezTo>
                    <a:cubicBezTo>
                      <a:pt x="3182" y="7940"/>
                      <a:pt x="4505" y="8538"/>
                      <a:pt x="5986" y="8538"/>
                    </a:cubicBezTo>
                    <a:cubicBezTo>
                      <a:pt x="7498" y="8538"/>
                      <a:pt x="8790" y="7940"/>
                      <a:pt x="9641" y="7435"/>
                    </a:cubicBezTo>
                    <a:cubicBezTo>
                      <a:pt x="10019" y="7215"/>
                      <a:pt x="10334" y="6994"/>
                      <a:pt x="10554" y="6805"/>
                    </a:cubicBezTo>
                    <a:close/>
                    <a:moveTo>
                      <a:pt x="1418" y="10617"/>
                    </a:moveTo>
                    <a:lnTo>
                      <a:pt x="1418" y="11311"/>
                    </a:lnTo>
                    <a:lnTo>
                      <a:pt x="693" y="11311"/>
                    </a:lnTo>
                    <a:lnTo>
                      <a:pt x="693" y="10617"/>
                    </a:lnTo>
                    <a:close/>
                    <a:moveTo>
                      <a:pt x="11310" y="10617"/>
                    </a:moveTo>
                    <a:lnTo>
                      <a:pt x="11310" y="11311"/>
                    </a:lnTo>
                    <a:lnTo>
                      <a:pt x="10586" y="11311"/>
                    </a:lnTo>
                    <a:lnTo>
                      <a:pt x="10586" y="10617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lnTo>
                      <a:pt x="0" y="1796"/>
                    </a:lnTo>
                    <a:cubicBezTo>
                      <a:pt x="0" y="1985"/>
                      <a:pt x="158" y="2143"/>
                      <a:pt x="347" y="2143"/>
                    </a:cubicBezTo>
                    <a:lnTo>
                      <a:pt x="693" y="2143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0"/>
                      <a:pt x="0" y="10239"/>
                    </a:cubicBezTo>
                    <a:lnTo>
                      <a:pt x="0" y="11657"/>
                    </a:lnTo>
                    <a:cubicBezTo>
                      <a:pt x="0" y="11878"/>
                      <a:pt x="158" y="12035"/>
                      <a:pt x="347" y="12035"/>
                    </a:cubicBezTo>
                    <a:lnTo>
                      <a:pt x="1764" y="12035"/>
                    </a:lnTo>
                    <a:cubicBezTo>
                      <a:pt x="1954" y="12035"/>
                      <a:pt x="2111" y="11878"/>
                      <a:pt x="2111" y="11657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7"/>
                    </a:lnTo>
                    <a:cubicBezTo>
                      <a:pt x="9893" y="11878"/>
                      <a:pt x="10050" y="12035"/>
                      <a:pt x="10239" y="12035"/>
                    </a:cubicBezTo>
                    <a:lnTo>
                      <a:pt x="11657" y="12035"/>
                    </a:lnTo>
                    <a:cubicBezTo>
                      <a:pt x="11846" y="12035"/>
                      <a:pt x="12004" y="11878"/>
                      <a:pt x="12004" y="11657"/>
                    </a:cubicBezTo>
                    <a:lnTo>
                      <a:pt x="12004" y="10239"/>
                    </a:lnTo>
                    <a:cubicBezTo>
                      <a:pt x="12004" y="10050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43"/>
                    </a:lnTo>
                    <a:lnTo>
                      <a:pt x="11657" y="2143"/>
                    </a:lnTo>
                    <a:cubicBezTo>
                      <a:pt x="11846" y="2143"/>
                      <a:pt x="12004" y="1985"/>
                      <a:pt x="12004" y="1796"/>
                    </a:cubicBezTo>
                    <a:lnTo>
                      <a:pt x="12004" y="378"/>
                    </a:lnTo>
                    <a:cubicBezTo>
                      <a:pt x="12004" y="189"/>
                      <a:pt x="11846" y="0"/>
                      <a:pt x="11657" y="0"/>
                    </a:cubicBezTo>
                    <a:lnTo>
                      <a:pt x="10239" y="0"/>
                    </a:lnTo>
                    <a:cubicBezTo>
                      <a:pt x="10050" y="0"/>
                      <a:pt x="9893" y="189"/>
                      <a:pt x="9893" y="378"/>
                    </a:cubicBezTo>
                    <a:lnTo>
                      <a:pt x="9893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89"/>
                      <a:pt x="1954" y="0"/>
                      <a:pt x="17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4"/>
              <p:cNvSpPr/>
              <p:nvPr/>
            </p:nvSpPr>
            <p:spPr>
              <a:xfrm>
                <a:off x="-48509525" y="2097050"/>
                <a:ext cx="52800" cy="52775"/>
              </a:xfrm>
              <a:custGeom>
                <a:rect b="b" l="l" r="r" t="t"/>
                <a:pathLst>
                  <a:path extrusionOk="0" h="2111" w="2112">
                    <a:moveTo>
                      <a:pt x="1041" y="725"/>
                    </a:moveTo>
                    <a:cubicBezTo>
                      <a:pt x="1230" y="725"/>
                      <a:pt x="1387" y="882"/>
                      <a:pt x="1387" y="1071"/>
                    </a:cubicBezTo>
                    <a:cubicBezTo>
                      <a:pt x="1387" y="1260"/>
                      <a:pt x="1230" y="1418"/>
                      <a:pt x="1041" y="1418"/>
                    </a:cubicBezTo>
                    <a:cubicBezTo>
                      <a:pt x="852" y="1418"/>
                      <a:pt x="694" y="1260"/>
                      <a:pt x="694" y="1071"/>
                    </a:cubicBezTo>
                    <a:cubicBezTo>
                      <a:pt x="694" y="882"/>
                      <a:pt x="852" y="725"/>
                      <a:pt x="1041" y="725"/>
                    </a:cubicBezTo>
                    <a:close/>
                    <a:moveTo>
                      <a:pt x="1041" y="0"/>
                    </a:moveTo>
                    <a:cubicBezTo>
                      <a:pt x="442" y="0"/>
                      <a:pt x="1" y="473"/>
                      <a:pt x="1" y="1071"/>
                    </a:cubicBezTo>
                    <a:cubicBezTo>
                      <a:pt x="1" y="1670"/>
                      <a:pt x="442" y="2111"/>
                      <a:pt x="1041" y="2111"/>
                    </a:cubicBezTo>
                    <a:cubicBezTo>
                      <a:pt x="1639" y="2111"/>
                      <a:pt x="2112" y="1670"/>
                      <a:pt x="2112" y="1071"/>
                    </a:cubicBezTo>
                    <a:cubicBezTo>
                      <a:pt x="2112" y="473"/>
                      <a:pt x="1639" y="0"/>
                      <a:pt x="1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9" name="Google Shape;549;p44"/>
          <p:cNvGrpSpPr/>
          <p:nvPr/>
        </p:nvGrpSpPr>
        <p:grpSpPr>
          <a:xfrm>
            <a:off x="4096506" y="933413"/>
            <a:ext cx="2007719" cy="1286829"/>
            <a:chOff x="3695031" y="933413"/>
            <a:chExt cx="2007719" cy="1286829"/>
          </a:xfrm>
        </p:grpSpPr>
        <p:sp>
          <p:nvSpPr>
            <p:cNvPr id="550" name="Google Shape;550;p44"/>
            <p:cNvSpPr/>
            <p:nvPr/>
          </p:nvSpPr>
          <p:spPr>
            <a:xfrm flipH="1">
              <a:off x="3695031" y="1334284"/>
              <a:ext cx="359923" cy="885957"/>
            </a:xfrm>
            <a:custGeom>
              <a:rect b="b" l="l" r="r" t="t"/>
              <a:pathLst>
                <a:path extrusionOk="0" h="23350" w="9486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 flipH="1">
              <a:off x="3695061" y="933413"/>
              <a:ext cx="2007689" cy="400900"/>
            </a:xfrm>
            <a:custGeom>
              <a:rect b="b" l="l" r="r" t="t"/>
              <a:pathLst>
                <a:path extrusionOk="0" h="10566" w="52914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44"/>
          <p:cNvGrpSpPr/>
          <p:nvPr/>
        </p:nvGrpSpPr>
        <p:grpSpPr>
          <a:xfrm>
            <a:off x="1310681" y="2923238"/>
            <a:ext cx="2007719" cy="1286829"/>
            <a:chOff x="909206" y="2923238"/>
            <a:chExt cx="2007719" cy="1286829"/>
          </a:xfrm>
        </p:grpSpPr>
        <p:grpSp>
          <p:nvGrpSpPr>
            <p:cNvPr id="553" name="Google Shape;553;p44"/>
            <p:cNvGrpSpPr/>
            <p:nvPr/>
          </p:nvGrpSpPr>
          <p:grpSpPr>
            <a:xfrm>
              <a:off x="909206" y="2923238"/>
              <a:ext cx="2007719" cy="1286829"/>
              <a:chOff x="909206" y="2923238"/>
              <a:chExt cx="2007719" cy="1286829"/>
            </a:xfrm>
          </p:grpSpPr>
          <p:sp>
            <p:nvSpPr>
              <p:cNvPr id="554" name="Google Shape;554;p44"/>
              <p:cNvSpPr/>
              <p:nvPr/>
            </p:nvSpPr>
            <p:spPr>
              <a:xfrm flipH="1">
                <a:off x="909206" y="3324109"/>
                <a:ext cx="359923" cy="885957"/>
              </a:xfrm>
              <a:custGeom>
                <a:rect b="b" l="l" r="r" t="t"/>
                <a:pathLst>
                  <a:path extrusionOk="0" h="23350" w="9486">
                    <a:moveTo>
                      <a:pt x="0" y="1"/>
                    </a:moveTo>
                    <a:lnTo>
                      <a:pt x="0" y="23349"/>
                    </a:lnTo>
                    <a:lnTo>
                      <a:pt x="9485" y="23349"/>
                    </a:lnTo>
                    <a:lnTo>
                      <a:pt x="9485" y="1"/>
                    </a:lnTo>
                    <a:close/>
                  </a:path>
                </a:pathLst>
              </a:custGeom>
              <a:solidFill>
                <a:schemeClr val="lt1">
                  <a:alpha val="48460"/>
                </a:scheme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44"/>
              <p:cNvSpPr/>
              <p:nvPr/>
            </p:nvSpPr>
            <p:spPr>
              <a:xfrm flipH="1">
                <a:off x="909236" y="2923238"/>
                <a:ext cx="2007689" cy="400900"/>
              </a:xfrm>
              <a:custGeom>
                <a:rect b="b" l="l" r="r" t="t"/>
                <a:pathLst>
                  <a:path extrusionOk="0" h="10566" w="52914">
                    <a:moveTo>
                      <a:pt x="5487" y="1"/>
                    </a:moveTo>
                    <a:cubicBezTo>
                      <a:pt x="2569" y="1"/>
                      <a:pt x="1" y="2540"/>
                      <a:pt x="1" y="5459"/>
                    </a:cubicBezTo>
                    <a:cubicBezTo>
                      <a:pt x="1" y="8377"/>
                      <a:pt x="2569" y="10566"/>
                      <a:pt x="5487" y="10566"/>
                    </a:cubicBezTo>
                    <a:lnTo>
                      <a:pt x="52913" y="10566"/>
                    </a:lnTo>
                    <a:lnTo>
                      <a:pt x="42319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6" name="Google Shape;556;p44"/>
            <p:cNvSpPr/>
            <p:nvPr/>
          </p:nvSpPr>
          <p:spPr>
            <a:xfrm>
              <a:off x="2403150" y="2993653"/>
              <a:ext cx="265996" cy="265288"/>
            </a:xfrm>
            <a:custGeom>
              <a:rect b="b" l="l" r="r" t="t"/>
              <a:pathLst>
                <a:path extrusionOk="0" h="12004" w="12036">
                  <a:moveTo>
                    <a:pt x="1450" y="693"/>
                  </a:moveTo>
                  <a:lnTo>
                    <a:pt x="1450" y="1418"/>
                  </a:lnTo>
                  <a:lnTo>
                    <a:pt x="756" y="1418"/>
                  </a:lnTo>
                  <a:lnTo>
                    <a:pt x="756" y="693"/>
                  </a:lnTo>
                  <a:close/>
                  <a:moveTo>
                    <a:pt x="11342" y="693"/>
                  </a:moveTo>
                  <a:lnTo>
                    <a:pt x="11342" y="1418"/>
                  </a:lnTo>
                  <a:lnTo>
                    <a:pt x="10618" y="1418"/>
                  </a:lnTo>
                  <a:lnTo>
                    <a:pt x="10618" y="693"/>
                  </a:lnTo>
                  <a:close/>
                  <a:moveTo>
                    <a:pt x="6049" y="4191"/>
                  </a:moveTo>
                  <a:cubicBezTo>
                    <a:pt x="6270" y="4191"/>
                    <a:pt x="6427" y="4380"/>
                    <a:pt x="6427" y="4569"/>
                  </a:cubicBezTo>
                  <a:cubicBezTo>
                    <a:pt x="6427" y="4758"/>
                    <a:pt x="6270" y="4915"/>
                    <a:pt x="6049" y="4915"/>
                  </a:cubicBezTo>
                  <a:cubicBezTo>
                    <a:pt x="5860" y="4915"/>
                    <a:pt x="5703" y="4758"/>
                    <a:pt x="5703" y="4569"/>
                  </a:cubicBezTo>
                  <a:cubicBezTo>
                    <a:pt x="5703" y="4380"/>
                    <a:pt x="5860" y="4191"/>
                    <a:pt x="6049" y="4191"/>
                  </a:cubicBezTo>
                  <a:close/>
                  <a:moveTo>
                    <a:pt x="6081" y="1040"/>
                  </a:moveTo>
                  <a:cubicBezTo>
                    <a:pt x="6144" y="1166"/>
                    <a:pt x="8381" y="5167"/>
                    <a:pt x="8475" y="5262"/>
                  </a:cubicBezTo>
                  <a:lnTo>
                    <a:pt x="7278" y="7026"/>
                  </a:lnTo>
                  <a:lnTo>
                    <a:pt x="6427" y="7026"/>
                  </a:lnTo>
                  <a:lnTo>
                    <a:pt x="6427" y="5577"/>
                  </a:lnTo>
                  <a:cubicBezTo>
                    <a:pt x="6805" y="5419"/>
                    <a:pt x="7120" y="5041"/>
                    <a:pt x="7120" y="4600"/>
                  </a:cubicBezTo>
                  <a:cubicBezTo>
                    <a:pt x="7120" y="4001"/>
                    <a:pt x="6648" y="3529"/>
                    <a:pt x="6081" y="3529"/>
                  </a:cubicBezTo>
                  <a:cubicBezTo>
                    <a:pt x="5482" y="3529"/>
                    <a:pt x="5010" y="4001"/>
                    <a:pt x="5010" y="4600"/>
                  </a:cubicBezTo>
                  <a:cubicBezTo>
                    <a:pt x="5010" y="5073"/>
                    <a:pt x="5293" y="5451"/>
                    <a:pt x="5703" y="5577"/>
                  </a:cubicBezTo>
                  <a:lnTo>
                    <a:pt x="5703" y="7026"/>
                  </a:lnTo>
                  <a:lnTo>
                    <a:pt x="4852" y="7026"/>
                  </a:lnTo>
                  <a:lnTo>
                    <a:pt x="3655" y="5262"/>
                  </a:lnTo>
                  <a:cubicBezTo>
                    <a:pt x="3749" y="5167"/>
                    <a:pt x="5986" y="1166"/>
                    <a:pt x="6081" y="1040"/>
                  </a:cubicBezTo>
                  <a:close/>
                  <a:moveTo>
                    <a:pt x="3812" y="3529"/>
                  </a:moveTo>
                  <a:lnTo>
                    <a:pt x="2899" y="5104"/>
                  </a:lnTo>
                  <a:cubicBezTo>
                    <a:pt x="2836" y="5230"/>
                    <a:pt x="2836" y="5388"/>
                    <a:pt x="2899" y="5451"/>
                  </a:cubicBezTo>
                  <a:lnTo>
                    <a:pt x="4064" y="7215"/>
                  </a:lnTo>
                  <a:cubicBezTo>
                    <a:pt x="3749" y="7404"/>
                    <a:pt x="3529" y="7719"/>
                    <a:pt x="3529" y="8097"/>
                  </a:cubicBezTo>
                  <a:lnTo>
                    <a:pt x="3529" y="8475"/>
                  </a:lnTo>
                  <a:lnTo>
                    <a:pt x="693" y="8475"/>
                  </a:lnTo>
                  <a:lnTo>
                    <a:pt x="693" y="3907"/>
                  </a:lnTo>
                  <a:cubicBezTo>
                    <a:pt x="788" y="3686"/>
                    <a:pt x="945" y="3529"/>
                    <a:pt x="1103" y="3529"/>
                  </a:cubicBezTo>
                  <a:close/>
                  <a:moveTo>
                    <a:pt x="7436" y="7751"/>
                  </a:moveTo>
                  <a:cubicBezTo>
                    <a:pt x="7625" y="7751"/>
                    <a:pt x="7782" y="7908"/>
                    <a:pt x="7782" y="8097"/>
                  </a:cubicBezTo>
                  <a:lnTo>
                    <a:pt x="7782" y="8475"/>
                  </a:lnTo>
                  <a:lnTo>
                    <a:pt x="4285" y="8475"/>
                  </a:lnTo>
                  <a:lnTo>
                    <a:pt x="4285" y="8097"/>
                  </a:lnTo>
                  <a:cubicBezTo>
                    <a:pt x="4285" y="7908"/>
                    <a:pt x="4443" y="7751"/>
                    <a:pt x="4632" y="7751"/>
                  </a:cubicBezTo>
                  <a:close/>
                  <a:moveTo>
                    <a:pt x="10996" y="3529"/>
                  </a:moveTo>
                  <a:cubicBezTo>
                    <a:pt x="11185" y="3529"/>
                    <a:pt x="11342" y="3686"/>
                    <a:pt x="11342" y="3907"/>
                  </a:cubicBezTo>
                  <a:lnTo>
                    <a:pt x="11342" y="8475"/>
                  </a:lnTo>
                  <a:lnTo>
                    <a:pt x="8507" y="8475"/>
                  </a:lnTo>
                  <a:lnTo>
                    <a:pt x="8507" y="8097"/>
                  </a:lnTo>
                  <a:cubicBezTo>
                    <a:pt x="8507" y="7719"/>
                    <a:pt x="8318" y="7404"/>
                    <a:pt x="8003" y="7215"/>
                  </a:cubicBezTo>
                  <a:lnTo>
                    <a:pt x="9137" y="5451"/>
                  </a:lnTo>
                  <a:cubicBezTo>
                    <a:pt x="9200" y="5356"/>
                    <a:pt x="9200" y="5230"/>
                    <a:pt x="9137" y="5104"/>
                  </a:cubicBezTo>
                  <a:lnTo>
                    <a:pt x="8223" y="3529"/>
                  </a:lnTo>
                  <a:close/>
                  <a:moveTo>
                    <a:pt x="11342" y="9137"/>
                  </a:moveTo>
                  <a:lnTo>
                    <a:pt x="11342" y="9483"/>
                  </a:lnTo>
                  <a:cubicBezTo>
                    <a:pt x="11342" y="9672"/>
                    <a:pt x="11185" y="9830"/>
                    <a:pt x="10996" y="9830"/>
                  </a:cubicBezTo>
                  <a:lnTo>
                    <a:pt x="1103" y="9830"/>
                  </a:lnTo>
                  <a:cubicBezTo>
                    <a:pt x="914" y="9830"/>
                    <a:pt x="756" y="9672"/>
                    <a:pt x="756" y="9483"/>
                  </a:cubicBezTo>
                  <a:lnTo>
                    <a:pt x="756" y="9137"/>
                  </a:lnTo>
                  <a:close/>
                  <a:moveTo>
                    <a:pt x="6427" y="10554"/>
                  </a:moveTo>
                  <a:lnTo>
                    <a:pt x="6427" y="11248"/>
                  </a:lnTo>
                  <a:lnTo>
                    <a:pt x="5703" y="11248"/>
                  </a:lnTo>
                  <a:lnTo>
                    <a:pt x="5703" y="10554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1765" y="2111"/>
                  </a:lnTo>
                  <a:cubicBezTo>
                    <a:pt x="1954" y="2111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5010" y="1418"/>
                  </a:lnTo>
                  <a:lnTo>
                    <a:pt x="4159" y="2836"/>
                  </a:lnTo>
                  <a:lnTo>
                    <a:pt x="1072" y="2836"/>
                  </a:lnTo>
                  <a:cubicBezTo>
                    <a:pt x="473" y="2836"/>
                    <a:pt x="0" y="3308"/>
                    <a:pt x="0" y="3907"/>
                  </a:cubicBezTo>
                  <a:lnTo>
                    <a:pt x="0" y="9515"/>
                  </a:lnTo>
                  <a:cubicBezTo>
                    <a:pt x="0" y="10113"/>
                    <a:pt x="473" y="10586"/>
                    <a:pt x="1072" y="10586"/>
                  </a:cubicBezTo>
                  <a:lnTo>
                    <a:pt x="4947" y="10586"/>
                  </a:lnTo>
                  <a:lnTo>
                    <a:pt x="4947" y="11311"/>
                  </a:lnTo>
                  <a:lnTo>
                    <a:pt x="3907" y="11311"/>
                  </a:lnTo>
                  <a:cubicBezTo>
                    <a:pt x="3686" y="11311"/>
                    <a:pt x="3529" y="11468"/>
                    <a:pt x="3529" y="11657"/>
                  </a:cubicBezTo>
                  <a:cubicBezTo>
                    <a:pt x="3529" y="11846"/>
                    <a:pt x="3686" y="12004"/>
                    <a:pt x="3907" y="12004"/>
                  </a:cubicBezTo>
                  <a:lnTo>
                    <a:pt x="8097" y="12004"/>
                  </a:lnTo>
                  <a:cubicBezTo>
                    <a:pt x="8318" y="12004"/>
                    <a:pt x="8475" y="11846"/>
                    <a:pt x="8475" y="11657"/>
                  </a:cubicBezTo>
                  <a:cubicBezTo>
                    <a:pt x="8475" y="11468"/>
                    <a:pt x="8318" y="11311"/>
                    <a:pt x="8097" y="11311"/>
                  </a:cubicBezTo>
                  <a:lnTo>
                    <a:pt x="7057" y="11311"/>
                  </a:lnTo>
                  <a:lnTo>
                    <a:pt x="7057" y="10586"/>
                  </a:lnTo>
                  <a:lnTo>
                    <a:pt x="10933" y="10586"/>
                  </a:lnTo>
                  <a:cubicBezTo>
                    <a:pt x="11531" y="10586"/>
                    <a:pt x="12004" y="10113"/>
                    <a:pt x="12004" y="9515"/>
                  </a:cubicBezTo>
                  <a:lnTo>
                    <a:pt x="12004" y="3907"/>
                  </a:lnTo>
                  <a:cubicBezTo>
                    <a:pt x="12035" y="3308"/>
                    <a:pt x="11563" y="2836"/>
                    <a:pt x="10996" y="2836"/>
                  </a:cubicBezTo>
                  <a:lnTo>
                    <a:pt x="7877" y="2836"/>
                  </a:lnTo>
                  <a:lnTo>
                    <a:pt x="7057" y="1418"/>
                  </a:lnTo>
                  <a:lnTo>
                    <a:pt x="9924" y="1418"/>
                  </a:lnTo>
                  <a:lnTo>
                    <a:pt x="9924" y="1765"/>
                  </a:lnTo>
                  <a:cubicBezTo>
                    <a:pt x="9924" y="1954"/>
                    <a:pt x="10082" y="2111"/>
                    <a:pt x="10271" y="2111"/>
                  </a:cubicBezTo>
                  <a:lnTo>
                    <a:pt x="11689" y="2111"/>
                  </a:lnTo>
                  <a:cubicBezTo>
                    <a:pt x="11878" y="2111"/>
                    <a:pt x="12035" y="1954"/>
                    <a:pt x="12035" y="1765"/>
                  </a:cubicBezTo>
                  <a:lnTo>
                    <a:pt x="12035" y="347"/>
                  </a:lnTo>
                  <a:cubicBezTo>
                    <a:pt x="12035" y="158"/>
                    <a:pt x="11878" y="0"/>
                    <a:pt x="11689" y="0"/>
                  </a:cubicBezTo>
                  <a:lnTo>
                    <a:pt x="10271" y="0"/>
                  </a:lnTo>
                  <a:cubicBezTo>
                    <a:pt x="10082" y="0"/>
                    <a:pt x="9924" y="158"/>
                    <a:pt x="9924" y="347"/>
                  </a:cubicBezTo>
                  <a:lnTo>
                    <a:pt x="9924" y="693"/>
                  </a:lnTo>
                  <a:lnTo>
                    <a:pt x="6648" y="693"/>
                  </a:lnTo>
                  <a:lnTo>
                    <a:pt x="6333" y="189"/>
                  </a:lnTo>
                  <a:cubicBezTo>
                    <a:pt x="6270" y="63"/>
                    <a:pt x="6144" y="0"/>
                    <a:pt x="6018" y="0"/>
                  </a:cubicBezTo>
                  <a:cubicBezTo>
                    <a:pt x="5892" y="0"/>
                    <a:pt x="5797" y="63"/>
                    <a:pt x="5703" y="189"/>
                  </a:cubicBezTo>
                  <a:lnTo>
                    <a:pt x="5388" y="693"/>
                  </a:lnTo>
                  <a:lnTo>
                    <a:pt x="2111" y="693"/>
                  </a:ln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44"/>
          <p:cNvSpPr txBox="1"/>
          <p:nvPr>
            <p:ph idx="4294967295" type="subTitle"/>
          </p:nvPr>
        </p:nvSpPr>
        <p:spPr>
          <a:xfrm flipH="1">
            <a:off x="1811150" y="884275"/>
            <a:ext cx="925500" cy="36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Frontend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58" name="Google Shape;558;p44"/>
          <p:cNvSpPr txBox="1"/>
          <p:nvPr>
            <p:ph idx="4294967295" type="subTitle"/>
          </p:nvPr>
        </p:nvSpPr>
        <p:spPr>
          <a:xfrm flipH="1">
            <a:off x="4599650" y="950250"/>
            <a:ext cx="966900" cy="30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Backend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59" name="Google Shape;559;p44"/>
          <p:cNvSpPr txBox="1"/>
          <p:nvPr>
            <p:ph idx="4294967295" type="subTitle"/>
          </p:nvPr>
        </p:nvSpPr>
        <p:spPr>
          <a:xfrm flipH="1">
            <a:off x="1811150" y="2894163"/>
            <a:ext cx="925500" cy="36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DevOps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60" name="Google Shape;560;p44"/>
          <p:cNvSpPr txBox="1"/>
          <p:nvPr>
            <p:ph idx="4294967295" type="subTitle"/>
          </p:nvPr>
        </p:nvSpPr>
        <p:spPr>
          <a:xfrm flipH="1">
            <a:off x="4599549" y="2960138"/>
            <a:ext cx="783600" cy="30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Server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61" name="Google Shape;561;p44"/>
          <p:cNvSpPr txBox="1"/>
          <p:nvPr>
            <p:ph idx="4294967295" type="subTitle"/>
          </p:nvPr>
        </p:nvSpPr>
        <p:spPr>
          <a:xfrm>
            <a:off x="1674050" y="3327700"/>
            <a:ext cx="2285400" cy="104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Travis CI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Microk8s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Helm 3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OAuth2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62" name="Google Shape;562;p44"/>
          <p:cNvSpPr txBox="1"/>
          <p:nvPr>
            <p:ph idx="4294967295" type="subTitle"/>
          </p:nvPr>
        </p:nvSpPr>
        <p:spPr>
          <a:xfrm>
            <a:off x="4461275" y="1327225"/>
            <a:ext cx="2285400" cy="104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Open JDK 11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Maven 3.6.3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IntelliJ IDEA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PostgreSQL 10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SonarCloud/Qube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63" name="Google Shape;563;p44"/>
          <p:cNvSpPr txBox="1"/>
          <p:nvPr>
            <p:ph idx="4294967295" type="subTitle"/>
          </p:nvPr>
        </p:nvSpPr>
        <p:spPr>
          <a:xfrm>
            <a:off x="4461275" y="3327700"/>
            <a:ext cx="2285400" cy="104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s-ES" sz="1200">
                <a:solidFill>
                  <a:schemeClr val="lt1"/>
                </a:solidFill>
              </a:rPr>
              <a:t>Ubuntu 20.04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564" name="Google Shape;564;p44"/>
          <p:cNvGrpSpPr/>
          <p:nvPr/>
        </p:nvGrpSpPr>
        <p:grpSpPr>
          <a:xfrm>
            <a:off x="2787171" y="970420"/>
            <a:ext cx="329595" cy="289720"/>
            <a:chOff x="-3030525" y="3973150"/>
            <a:chExt cx="293025" cy="257575"/>
          </a:xfrm>
        </p:grpSpPr>
        <p:sp>
          <p:nvSpPr>
            <p:cNvPr id="565" name="Google Shape;565;p44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44"/>
          <p:cNvGrpSpPr/>
          <p:nvPr/>
        </p:nvGrpSpPr>
        <p:grpSpPr>
          <a:xfrm>
            <a:off x="5566555" y="970420"/>
            <a:ext cx="327654" cy="328470"/>
            <a:chOff x="-3771675" y="3971775"/>
            <a:chExt cx="291300" cy="292025"/>
          </a:xfrm>
        </p:grpSpPr>
        <p:sp>
          <p:nvSpPr>
            <p:cNvPr id="568" name="Google Shape;568;p44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44"/>
          <p:cNvGrpSpPr/>
          <p:nvPr/>
        </p:nvGrpSpPr>
        <p:grpSpPr>
          <a:xfrm>
            <a:off x="1310681" y="933413"/>
            <a:ext cx="2007719" cy="1286829"/>
            <a:chOff x="909206" y="933413"/>
            <a:chExt cx="2007719" cy="1286829"/>
          </a:xfrm>
        </p:grpSpPr>
        <p:sp>
          <p:nvSpPr>
            <p:cNvPr id="574" name="Google Shape;574;p44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rect b="b" l="l" r="r" t="t"/>
              <a:pathLst>
                <a:path extrusionOk="0" h="23350" w="9486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 flipH="1">
              <a:off x="909236" y="933413"/>
              <a:ext cx="2007689" cy="400900"/>
            </a:xfrm>
            <a:custGeom>
              <a:rect b="b" l="l" r="r" t="t"/>
              <a:pathLst>
                <a:path extrusionOk="0" h="10566" w="52914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5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VI</a:t>
            </a:r>
            <a:endParaRPr b="0"/>
          </a:p>
        </p:txBody>
      </p:sp>
      <p:sp>
        <p:nvSpPr>
          <p:cNvPr id="581" name="Google Shape;581;p45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API - OVERVIEW</a:t>
            </a:r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"/>
          <p:cNvSpPr txBox="1"/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/>
              <a:t>i. Room Service</a:t>
            </a:r>
            <a:endParaRPr b="0"/>
          </a:p>
        </p:txBody>
      </p:sp>
      <p:sp>
        <p:nvSpPr>
          <p:cNvPr id="587" name="Google Shape;587;p46"/>
          <p:cNvSpPr txBox="1"/>
          <p:nvPr>
            <p:ph idx="1" type="subTitle"/>
          </p:nvPr>
        </p:nvSpPr>
        <p:spPr>
          <a:xfrm>
            <a:off x="4823050" y="1592100"/>
            <a:ext cx="3672600" cy="195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/>
              <a:t>2 tables</a:t>
            </a:r>
            <a:endParaRPr/>
          </a:p>
        </p:txBody>
      </p:sp>
      <p:sp>
        <p:nvSpPr>
          <p:cNvPr id="588" name="Google Shape;588;p46"/>
          <p:cNvSpPr txBox="1"/>
          <p:nvPr>
            <p:ph idx="1" type="subTitle"/>
          </p:nvPr>
        </p:nvSpPr>
        <p:spPr>
          <a:xfrm>
            <a:off x="863975" y="3503150"/>
            <a:ext cx="3495000" cy="145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Regular"/>
              <a:buChar char="-"/>
            </a:pPr>
            <a:r>
              <a:rPr lang="es-ES"/>
              <a:t>Manage rooms (CRUD)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Regular"/>
              <a:buChar char="-"/>
            </a:pPr>
            <a:r>
              <a:rPr lang="es-ES"/>
              <a:t>Allow users to join, get movies, vote and get selected movie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589" name="Google Shape;5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938" y="1748575"/>
            <a:ext cx="1780835" cy="164615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7"/>
          <p:cNvSpPr txBox="1"/>
          <p:nvPr>
            <p:ph type="ctrTitle"/>
          </p:nvPr>
        </p:nvSpPr>
        <p:spPr>
          <a:xfrm flipH="1">
            <a:off x="1018600" y="1043100"/>
            <a:ext cx="1431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/>
              <a:t>Main flow</a:t>
            </a:r>
            <a:endParaRPr b="0"/>
          </a:p>
        </p:txBody>
      </p:sp>
      <p:pic>
        <p:nvPicPr>
          <p:cNvPr id="595" name="Google Shape;5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5900"/>
            <a:ext cx="8839204" cy="3198169"/>
          </a:xfrm>
          <a:prstGeom prst="rect">
            <a:avLst/>
          </a:prstGeom>
          <a:noFill/>
          <a:ln>
            <a:noFill/>
          </a:ln>
          <a:effectLst>
            <a:outerShdw blurRad="757238" rotWithShape="0" algn="bl" dir="5400000" dist="133350">
              <a:srgbClr val="000000">
                <a:alpha val="69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ctrTitle"/>
          </p:nvPr>
        </p:nvSpPr>
        <p:spPr>
          <a:xfrm>
            <a:off x="123825" y="2324250"/>
            <a:ext cx="1209900" cy="49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Talking points</a:t>
            </a:r>
            <a:endParaRPr b="0"/>
          </a:p>
        </p:txBody>
      </p:sp>
      <p:graphicFrame>
        <p:nvGraphicFramePr>
          <p:cNvPr id="373" name="Google Shape;373;p30"/>
          <p:cNvGraphicFramePr/>
          <p:nvPr/>
        </p:nvGraphicFramePr>
        <p:xfrm>
          <a:off x="1941750" y="168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{3E2F9A62-3B67-4C36-8F6A-CFA7428B1213}</a:tableStyleId>
              </a:tblPr>
              <a:tblGrid>
                <a:gridCol w="3225150"/>
                <a:gridCol w="3225150"/>
              </a:tblGrid>
              <a:tr h="209035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Team</a:t>
                      </a:r>
                      <a:endParaRPr sz="170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Timeline</a:t>
                      </a:r>
                      <a:r>
                        <a:rPr lang="es-ES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 - P</a:t>
                      </a:r>
                      <a:endParaRPr/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Sprints </a:t>
                      </a:r>
                      <a:r>
                        <a:rPr lang="es-ES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- P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Architecture </a:t>
                      </a:r>
                      <a:r>
                        <a:rPr lang="es-ES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- P (?)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Technologies </a:t>
                      </a:r>
                      <a:r>
                        <a:rPr lang="es-ES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- F (?)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API - overview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2984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quada One"/>
                        <a:buChar char="○"/>
                      </a:pPr>
                      <a:r>
                        <a:rPr lang="es-ES" sz="11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Room service - T</a:t>
                      </a:r>
                      <a:endParaRPr sz="110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2984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quada One"/>
                        <a:buChar char="○"/>
                      </a:pPr>
                      <a:r>
                        <a:rPr lang="es-ES" sz="11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Recommendation service - C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Devops - config </a:t>
                      </a:r>
                      <a:r>
                        <a:rPr lang="es-ES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- F</a:t>
                      </a:r>
                      <a:endParaRPr sz="1100"/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User-management</a:t>
                      </a:r>
                      <a:endParaRPr sz="170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2984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quada One"/>
                        <a:buChar char="○"/>
                      </a:pPr>
                      <a:r>
                        <a:rPr lang="es-ES" sz="11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Auth - N</a:t>
                      </a:r>
                      <a:endParaRPr sz="110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2984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quada One"/>
                        <a:buChar char="○"/>
                      </a:pPr>
                      <a:r>
                        <a:rPr lang="es-ES" sz="11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User-data - A</a:t>
                      </a:r>
                      <a:endParaRPr sz="170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Testing </a:t>
                      </a:r>
                      <a:r>
                        <a:rPr lang="es-ES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- A (?)</a:t>
                      </a:r>
                      <a:endParaRPr sz="1100"/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Frontend - overview - N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Squada One"/>
                        <a:buChar char="●"/>
                      </a:pPr>
                      <a:r>
                        <a:rPr lang="es-ES" sz="17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Product showcase </a:t>
                      </a:r>
                      <a:r>
                        <a:rPr lang="es-ES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- N (?)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 txBox="1"/>
          <p:nvPr>
            <p:ph type="ctrTitle"/>
          </p:nvPr>
        </p:nvSpPr>
        <p:spPr>
          <a:xfrm flipH="1">
            <a:off x="1412375" y="1950950"/>
            <a:ext cx="2784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/>
              <a:t>ii. Recommendation Service</a:t>
            </a:r>
            <a:endParaRPr b="0"/>
          </a:p>
        </p:txBody>
      </p:sp>
      <p:pic>
        <p:nvPicPr>
          <p:cNvPr id="601" name="Google Shape;601;p48"/>
          <p:cNvPicPr preferRelativeResize="0"/>
          <p:nvPr/>
        </p:nvPicPr>
        <p:blipFill rotWithShape="1">
          <a:blip r:embed="rId3">
            <a:alphaModFix amt="95000"/>
          </a:blip>
          <a:srcRect b="10907" l="0" r="11668" t="1618"/>
          <a:stretch/>
        </p:blipFill>
        <p:spPr>
          <a:xfrm>
            <a:off x="5411400" y="506450"/>
            <a:ext cx="2726625" cy="364235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3960001" dist="19050">
              <a:srgbClr val="000000">
                <a:alpha val="83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02" name="Google Shape;602;p48"/>
          <p:cNvSpPr txBox="1"/>
          <p:nvPr>
            <p:ph idx="1" type="subTitle"/>
          </p:nvPr>
        </p:nvSpPr>
        <p:spPr>
          <a:xfrm>
            <a:off x="1057325" y="3503150"/>
            <a:ext cx="3495000" cy="145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Regular"/>
              <a:buChar char="-"/>
            </a:pPr>
            <a:r>
              <a:rPr lang="es-ES"/>
              <a:t>TMBD API -&gt; we want to select movies in function of genres and vote_average.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Regular"/>
              <a:buChar char="-"/>
            </a:pPr>
            <a:r>
              <a:rPr lang="es-ES"/>
              <a:t>We want the selection of movies to be non-deterministic..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VII</a:t>
            </a:r>
            <a:endParaRPr b="0"/>
          </a:p>
        </p:txBody>
      </p:sp>
      <p:sp>
        <p:nvSpPr>
          <p:cNvPr id="608" name="Google Shape;608;p49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DevOps CONFIG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725" y="1286000"/>
            <a:ext cx="5876526" cy="3150875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123825">
              <a:srgbClr val="000000">
                <a:alpha val="78000"/>
              </a:srgbClr>
            </a:outerShdw>
          </a:effectLst>
        </p:spPr>
      </p:pic>
      <p:sp>
        <p:nvSpPr>
          <p:cNvPr id="614" name="Google Shape;614;p50"/>
          <p:cNvSpPr/>
          <p:nvPr/>
        </p:nvSpPr>
        <p:spPr>
          <a:xfrm>
            <a:off x="5099275" y="2955500"/>
            <a:ext cx="2358900" cy="9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0"/>
          <p:cNvSpPr/>
          <p:nvPr/>
        </p:nvSpPr>
        <p:spPr>
          <a:xfrm>
            <a:off x="6327025" y="2775100"/>
            <a:ext cx="8049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0"/>
          <p:cNvSpPr/>
          <p:nvPr/>
        </p:nvSpPr>
        <p:spPr>
          <a:xfrm>
            <a:off x="2205525" y="3420325"/>
            <a:ext cx="4308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0"/>
          <p:cNvSpPr/>
          <p:nvPr/>
        </p:nvSpPr>
        <p:spPr>
          <a:xfrm>
            <a:off x="2822750" y="2261725"/>
            <a:ext cx="3549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/>
          <p:nvPr/>
        </p:nvSpPr>
        <p:spPr>
          <a:xfrm>
            <a:off x="2891875" y="2525425"/>
            <a:ext cx="3549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"/>
          <p:cNvSpPr txBox="1"/>
          <p:nvPr/>
        </p:nvSpPr>
        <p:spPr>
          <a:xfrm>
            <a:off x="6299750" y="4542200"/>
            <a:ext cx="1210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955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Slab Regular"/>
              <a:buChar char="◂"/>
            </a:pPr>
            <a:r>
              <a:rPr lang="es-ES" sz="7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(Source: lecture)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VIII</a:t>
            </a:r>
            <a:endParaRPr b="0"/>
          </a:p>
        </p:txBody>
      </p:sp>
      <p:sp>
        <p:nvSpPr>
          <p:cNvPr id="625" name="Google Shape;625;p5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USER-MANAGEMENT</a:t>
            </a:r>
            <a:endParaRPr b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2"/>
          <p:cNvSpPr txBox="1"/>
          <p:nvPr>
            <p:ph type="ctrTitle"/>
          </p:nvPr>
        </p:nvSpPr>
        <p:spPr>
          <a:xfrm flipH="1">
            <a:off x="7371900" y="1896300"/>
            <a:ext cx="1121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/>
              <a:t>Auth0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/>
              <a:t>SERVICES</a:t>
            </a:r>
            <a:endParaRPr/>
          </a:p>
        </p:txBody>
      </p:sp>
      <p:sp>
        <p:nvSpPr>
          <p:cNvPr id="631" name="Google Shape;631;p52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Auth0</a:t>
            </a:r>
            <a:endParaRPr b="0" sz="1400"/>
          </a:p>
        </p:txBody>
      </p:sp>
      <p:sp>
        <p:nvSpPr>
          <p:cNvPr id="632" name="Google Shape;632;p52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User-Data</a:t>
            </a:r>
            <a:endParaRPr b="0" sz="1400"/>
          </a:p>
        </p:txBody>
      </p:sp>
      <p:sp>
        <p:nvSpPr>
          <p:cNvPr id="633" name="Google Shape;633;p52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 sz="1100"/>
              <a:t>Auth0 Management API usage</a:t>
            </a:r>
            <a:endParaRPr sz="1100"/>
          </a:p>
          <a:p>
            <a:pPr indent="-29845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 sz="1100"/>
              <a:t>KISS - </a:t>
            </a:r>
            <a:r>
              <a:rPr lang="es-ES" sz="1100"/>
              <a:t>no need for 3rd microservice</a:t>
            </a:r>
            <a:endParaRPr sz="1100"/>
          </a:p>
          <a:p>
            <a:pPr indent="-29845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 sz="1100"/>
              <a:t>RATE LIMITING</a:t>
            </a:r>
            <a:endParaRPr sz="1100"/>
          </a:p>
        </p:txBody>
      </p:sp>
      <p:grpSp>
        <p:nvGrpSpPr>
          <p:cNvPr id="634" name="Google Shape;634;p52"/>
          <p:cNvGrpSpPr/>
          <p:nvPr/>
        </p:nvGrpSpPr>
        <p:grpSpPr>
          <a:xfrm>
            <a:off x="1741269" y="1936628"/>
            <a:ext cx="494409" cy="233703"/>
            <a:chOff x="2080675" y="352325"/>
            <a:chExt cx="485000" cy="254800"/>
          </a:xfrm>
        </p:grpSpPr>
        <p:sp>
          <p:nvSpPr>
            <p:cNvPr id="635" name="Google Shape;635;p52"/>
            <p:cNvSpPr/>
            <p:nvPr/>
          </p:nvSpPr>
          <p:spPr>
            <a:xfrm>
              <a:off x="2080675" y="352325"/>
              <a:ext cx="485000" cy="254800"/>
            </a:xfrm>
            <a:custGeom>
              <a:rect b="b" l="l" r="r" t="t"/>
              <a:pathLst>
                <a:path extrusionOk="0" h="10192" w="1940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52"/>
            <p:cNvSpPr/>
            <p:nvPr/>
          </p:nvSpPr>
          <p:spPr>
            <a:xfrm>
              <a:off x="2246650" y="408900"/>
              <a:ext cx="147075" cy="141600"/>
            </a:xfrm>
            <a:custGeom>
              <a:rect b="b" l="l" r="r" t="t"/>
              <a:pathLst>
                <a:path extrusionOk="0" h="5664" w="5883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637" name="Google Shape;637;p52"/>
          <p:cNvSpPr/>
          <p:nvPr/>
        </p:nvSpPr>
        <p:spPr>
          <a:xfrm>
            <a:off x="4689438" y="1752375"/>
            <a:ext cx="228712" cy="485803"/>
          </a:xfrm>
          <a:custGeom>
            <a:rect b="b" l="l" r="r" t="t"/>
            <a:pathLst>
              <a:path extrusionOk="0" h="19322" w="10191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  <p:sp>
        <p:nvSpPr>
          <p:cNvPr id="638" name="Google Shape;638;p52"/>
          <p:cNvSpPr txBox="1"/>
          <p:nvPr/>
        </p:nvSpPr>
        <p:spPr>
          <a:xfrm>
            <a:off x="678075" y="2635375"/>
            <a:ext cx="252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</a:pPr>
            <a:r>
              <a:rPr lang="es-ES" sz="12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OAuth 2.0 - Authorization</a:t>
            </a:r>
            <a:endParaRPr sz="12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IX</a:t>
            </a:r>
            <a:endParaRPr b="0"/>
          </a:p>
        </p:txBody>
      </p:sp>
      <p:sp>
        <p:nvSpPr>
          <p:cNvPr id="644" name="Google Shape;644;p53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TESTING</a:t>
            </a:r>
            <a:endParaRPr b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4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/>
              <a:t>SonarCloud Analysis</a:t>
            </a:r>
            <a:endParaRPr/>
          </a:p>
        </p:txBody>
      </p:sp>
      <p:pic>
        <p:nvPicPr>
          <p:cNvPr id="650" name="Google Shape;65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50" y="964125"/>
            <a:ext cx="5748336" cy="3502236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5280000" dist="190500">
              <a:srgbClr val="9900FF">
                <a:alpha val="54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51" name="Google Shape;651;p54"/>
          <p:cNvSpPr txBox="1"/>
          <p:nvPr/>
        </p:nvSpPr>
        <p:spPr>
          <a:xfrm>
            <a:off x="6175050" y="2940500"/>
            <a:ext cx="26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652" name="Google Shape;652;p54"/>
          <p:cNvSpPr txBox="1"/>
          <p:nvPr/>
        </p:nvSpPr>
        <p:spPr>
          <a:xfrm>
            <a:off x="6165550" y="2912050"/>
            <a:ext cx="267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Regular"/>
              <a:buChar char="●"/>
            </a:pPr>
            <a:r>
              <a:rPr lang="es-ES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Full coverage on API requests</a:t>
            </a:r>
            <a:endParaRPr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/>
              <a:t>Unit Tests</a:t>
            </a:r>
            <a:endParaRPr/>
          </a:p>
        </p:txBody>
      </p:sp>
      <p:sp>
        <p:nvSpPr>
          <p:cNvPr id="658" name="Google Shape;658;p55"/>
          <p:cNvSpPr txBox="1"/>
          <p:nvPr/>
        </p:nvSpPr>
        <p:spPr>
          <a:xfrm>
            <a:off x="6175050" y="2940500"/>
            <a:ext cx="26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659" name="Google Shape;659;p55"/>
          <p:cNvSpPr txBox="1"/>
          <p:nvPr/>
        </p:nvSpPr>
        <p:spPr>
          <a:xfrm>
            <a:off x="6165550" y="2912050"/>
            <a:ext cx="267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 Regular"/>
              <a:buChar char="●"/>
            </a:pPr>
            <a:r>
              <a:rPr lang="es-ES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Full coverage on API requests</a:t>
            </a:r>
            <a:endParaRPr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pic>
        <p:nvPicPr>
          <p:cNvPr id="660" name="Google Shape;6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5" y="2058503"/>
            <a:ext cx="6250326" cy="10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6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</a:t>
            </a:r>
            <a:endParaRPr b="0"/>
          </a:p>
        </p:txBody>
      </p:sp>
      <p:sp>
        <p:nvSpPr>
          <p:cNvPr id="666" name="Google Shape;666;p56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FRONTEND - OVERVIEW</a:t>
            </a:r>
            <a:endParaRPr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7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Visuals</a:t>
            </a:r>
            <a:endParaRPr b="0" sz="1400"/>
          </a:p>
        </p:txBody>
      </p:sp>
      <p:sp>
        <p:nvSpPr>
          <p:cNvPr id="672" name="Google Shape;672;p57"/>
          <p:cNvSpPr txBox="1"/>
          <p:nvPr>
            <p:ph idx="2" type="subTitle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Ergonomic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Post-neon flair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Responsive</a:t>
            </a:r>
            <a:endParaRPr sz="1100"/>
          </a:p>
        </p:txBody>
      </p:sp>
      <p:sp>
        <p:nvSpPr>
          <p:cNvPr id="673" name="Google Shape;673;p57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Service-based approach</a:t>
            </a:r>
            <a:endParaRPr b="0" sz="1400"/>
          </a:p>
        </p:txBody>
      </p:sp>
      <p:sp>
        <p:nvSpPr>
          <p:cNvPr id="674" name="Google Shape;674;p57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Auth0 Module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Authentication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API Gateway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Room Management</a:t>
            </a:r>
            <a:endParaRPr sz="1100"/>
          </a:p>
        </p:txBody>
      </p:sp>
      <p:grpSp>
        <p:nvGrpSpPr>
          <p:cNvPr id="675" name="Google Shape;675;p57"/>
          <p:cNvGrpSpPr/>
          <p:nvPr/>
        </p:nvGrpSpPr>
        <p:grpSpPr>
          <a:xfrm>
            <a:off x="1782463" y="1891784"/>
            <a:ext cx="411960" cy="346384"/>
            <a:chOff x="6235400" y="249400"/>
            <a:chExt cx="481825" cy="481825"/>
          </a:xfrm>
        </p:grpSpPr>
        <p:sp>
          <p:nvSpPr>
            <p:cNvPr id="676" name="Google Shape;676;p57"/>
            <p:cNvSpPr/>
            <p:nvPr/>
          </p:nvSpPr>
          <p:spPr>
            <a:xfrm>
              <a:off x="6425625" y="482025"/>
              <a:ext cx="177700" cy="135375"/>
            </a:xfrm>
            <a:custGeom>
              <a:rect b="b" l="l" r="r" t="t"/>
              <a:pathLst>
                <a:path extrusionOk="0" h="5415" w="7108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677" name="Google Shape;677;p57"/>
            <p:cNvSpPr/>
            <p:nvPr/>
          </p:nvSpPr>
          <p:spPr>
            <a:xfrm>
              <a:off x="6462150" y="41977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678" name="Google Shape;678;p57"/>
            <p:cNvSpPr/>
            <p:nvPr/>
          </p:nvSpPr>
          <p:spPr>
            <a:xfrm>
              <a:off x="6349225" y="508600"/>
              <a:ext cx="113625" cy="108800"/>
            </a:xfrm>
            <a:custGeom>
              <a:rect b="b" l="l" r="r" t="t"/>
              <a:pathLst>
                <a:path extrusionOk="0" h="4352" w="4545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679" name="Google Shape;679;p57"/>
            <p:cNvSpPr/>
            <p:nvPr/>
          </p:nvSpPr>
          <p:spPr>
            <a:xfrm>
              <a:off x="6349225" y="363300"/>
              <a:ext cx="254100" cy="172575"/>
            </a:xfrm>
            <a:custGeom>
              <a:rect b="b" l="l" r="r" t="t"/>
              <a:pathLst>
                <a:path extrusionOk="0" h="6903" w="10164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680" name="Google Shape;680;p57"/>
            <p:cNvSpPr/>
            <p:nvPr/>
          </p:nvSpPr>
          <p:spPr>
            <a:xfrm>
              <a:off x="6235400" y="24940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</p:grpSp>
      <p:sp>
        <p:nvSpPr>
          <p:cNvPr id="681" name="Google Shape;681;p57"/>
          <p:cNvSpPr/>
          <p:nvPr/>
        </p:nvSpPr>
        <p:spPr>
          <a:xfrm>
            <a:off x="6362100" y="1403425"/>
            <a:ext cx="2325600" cy="384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57"/>
          <p:cNvGrpSpPr/>
          <p:nvPr/>
        </p:nvGrpSpPr>
        <p:grpSpPr>
          <a:xfrm>
            <a:off x="4619482" y="1863077"/>
            <a:ext cx="378544" cy="403790"/>
            <a:chOff x="2085450" y="842250"/>
            <a:chExt cx="483700" cy="481850"/>
          </a:xfrm>
        </p:grpSpPr>
        <p:sp>
          <p:nvSpPr>
            <p:cNvPr id="683" name="Google Shape;683;p57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84" name="Google Shape;684;p57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85" name="Google Shape;685;p57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686" name="Google Shape;686;p57"/>
          <p:cNvSpPr txBox="1"/>
          <p:nvPr>
            <p:ph idx="3" type="subTitle"/>
          </p:nvPr>
        </p:nvSpPr>
        <p:spPr>
          <a:xfrm flipH="1">
            <a:off x="6409863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Absence of Testing</a:t>
            </a:r>
            <a:endParaRPr b="0" sz="1400"/>
          </a:p>
        </p:txBody>
      </p:sp>
      <p:sp>
        <p:nvSpPr>
          <p:cNvPr id="687" name="Google Shape;687;p57"/>
          <p:cNvSpPr txBox="1"/>
          <p:nvPr>
            <p:ph idx="4" type="subTitle"/>
          </p:nvPr>
        </p:nvSpPr>
        <p:spPr>
          <a:xfrm>
            <a:off x="6507115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Service based approach means non-trivial injection approach necessary to test.</a:t>
            </a:r>
            <a:endParaRPr sz="1100"/>
          </a:p>
        </p:txBody>
      </p:sp>
      <p:grpSp>
        <p:nvGrpSpPr>
          <p:cNvPr id="688" name="Google Shape;688;p57"/>
          <p:cNvGrpSpPr/>
          <p:nvPr/>
        </p:nvGrpSpPr>
        <p:grpSpPr>
          <a:xfrm>
            <a:off x="7383440" y="1891707"/>
            <a:ext cx="378528" cy="346401"/>
            <a:chOff x="2081650" y="4993750"/>
            <a:chExt cx="483125" cy="483125"/>
          </a:xfrm>
        </p:grpSpPr>
        <p:sp>
          <p:nvSpPr>
            <p:cNvPr id="689" name="Google Shape;689;p57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</a:endParaRPr>
            </a:p>
          </p:txBody>
        </p:sp>
        <p:sp>
          <p:nvSpPr>
            <p:cNvPr id="690" name="Google Shape;690;p57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</a:t>
            </a:r>
            <a:endParaRPr b="0"/>
          </a:p>
        </p:txBody>
      </p:sp>
      <p:sp>
        <p:nvSpPr>
          <p:cNvPr id="379" name="Google Shape;379;p3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THE TEAM</a:t>
            </a:r>
            <a:endParaRPr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8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XI</a:t>
            </a:r>
            <a:endParaRPr b="0"/>
          </a:p>
        </p:txBody>
      </p:sp>
      <p:sp>
        <p:nvSpPr>
          <p:cNvPr id="696" name="Google Shape;696;p58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PRODUCT SHOWCASE</a:t>
            </a:r>
            <a:endParaRPr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9"/>
          <p:cNvSpPr txBox="1"/>
          <p:nvPr>
            <p:ph type="ctrTitle"/>
          </p:nvPr>
        </p:nvSpPr>
        <p:spPr>
          <a:xfrm flipH="1">
            <a:off x="799801" y="656525"/>
            <a:ext cx="16287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/>
              <a:t>Access it on your desktop...</a:t>
            </a:r>
            <a:endParaRPr/>
          </a:p>
        </p:txBody>
      </p:sp>
      <p:sp>
        <p:nvSpPr>
          <p:cNvPr id="702" name="Google Shape;702;p59"/>
          <p:cNvSpPr txBox="1"/>
          <p:nvPr>
            <p:ph idx="1" type="subTitle"/>
          </p:nvPr>
        </p:nvSpPr>
        <p:spPr>
          <a:xfrm>
            <a:off x="799800" y="2985050"/>
            <a:ext cx="1925400" cy="51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https://pinfo2.unige.ch/</a:t>
            </a:r>
            <a:endParaRPr/>
          </a:p>
        </p:txBody>
      </p:sp>
      <p:pic>
        <p:nvPicPr>
          <p:cNvPr id="703" name="Google Shape;70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825" y="1379538"/>
            <a:ext cx="3958326" cy="1951926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04" name="Google Shape;704;p59"/>
          <p:cNvGrpSpPr/>
          <p:nvPr/>
        </p:nvGrpSpPr>
        <p:grpSpPr>
          <a:xfrm>
            <a:off x="3956987" y="1257033"/>
            <a:ext cx="4256011" cy="2629435"/>
            <a:chOff x="3804623" y="931514"/>
            <a:chExt cx="4311631" cy="3283920"/>
          </a:xfrm>
        </p:grpSpPr>
        <p:cxnSp>
          <p:nvCxnSpPr>
            <p:cNvPr id="705" name="Google Shape;705;p59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6" name="Google Shape;706;p59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707" name="Google Shape;707;p59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9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09" name="Google Shape;709;p59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9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fmla="val 3282" name="adj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000" y="1122000"/>
            <a:ext cx="1710000" cy="30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60"/>
          <p:cNvSpPr txBox="1"/>
          <p:nvPr>
            <p:ph type="ctrTitle"/>
          </p:nvPr>
        </p:nvSpPr>
        <p:spPr>
          <a:xfrm flipH="1">
            <a:off x="756300" y="2504550"/>
            <a:ext cx="2109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/>
              <a:t>...or from your pocket!</a:t>
            </a:r>
            <a:endParaRPr b="0"/>
          </a:p>
        </p:txBody>
      </p:sp>
      <p:sp>
        <p:nvSpPr>
          <p:cNvPr id="717" name="Google Shape;717;p60"/>
          <p:cNvSpPr/>
          <p:nvPr/>
        </p:nvSpPr>
        <p:spPr>
          <a:xfrm>
            <a:off x="4483223" y="827967"/>
            <a:ext cx="1809607" cy="3608458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18" name="Google Shape;718;p60"/>
          <p:cNvSpPr txBox="1"/>
          <p:nvPr>
            <p:ph idx="1" type="subTitle"/>
          </p:nvPr>
        </p:nvSpPr>
        <p:spPr>
          <a:xfrm>
            <a:off x="799800" y="2985050"/>
            <a:ext cx="1925400" cy="51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4"/>
              </a:rPr>
              <a:t>https://pinfo2.unige.ch/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1"/>
          <p:cNvSpPr txBox="1"/>
          <p:nvPr>
            <p:ph idx="2" type="subTitle"/>
          </p:nvPr>
        </p:nvSpPr>
        <p:spPr>
          <a:xfrm>
            <a:off x="2130100" y="1399875"/>
            <a:ext cx="2383500" cy="23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/>
              <a:t>Questions?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b="0" lang="es-ES"/>
            </a:br>
            <a:r>
              <a:rPr lang="es-ES"/>
              <a:t>More resources: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❖"/>
            </a:pPr>
            <a:r>
              <a:rPr lang="es-ES" u="sng">
                <a:solidFill>
                  <a:schemeClr val="hlink"/>
                </a:solidFill>
                <a:hlinkClick r:id="rId3"/>
              </a:rPr>
              <a:t>API Specification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s-ES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s-ES" u="sng">
                <a:solidFill>
                  <a:schemeClr val="hlink"/>
                </a:solidFill>
                <a:hlinkClick r:id="rId5"/>
              </a:rPr>
              <a:t>Process view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s-ES" u="sng">
                <a:solidFill>
                  <a:schemeClr val="hlink"/>
                </a:solidFill>
                <a:hlinkClick r:id="rId6"/>
              </a:rPr>
              <a:t>SonarCloud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s-ES"/>
            </a:br>
            <a:endParaRPr/>
          </a:p>
        </p:txBody>
      </p:sp>
      <p:sp>
        <p:nvSpPr>
          <p:cNvPr id="724" name="Google Shape;724;p61"/>
          <p:cNvSpPr txBox="1"/>
          <p:nvPr>
            <p:ph idx="1" type="subTitle"/>
          </p:nvPr>
        </p:nvSpPr>
        <p:spPr>
          <a:xfrm>
            <a:off x="5577975" y="2211375"/>
            <a:ext cx="2240400" cy="72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THANKS!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CREDITS</a:t>
            </a:r>
            <a:endParaRPr/>
          </a:p>
        </p:txBody>
      </p:sp>
      <p:sp>
        <p:nvSpPr>
          <p:cNvPr id="730" name="Google Shape;730;p62"/>
          <p:cNvSpPr txBox="1"/>
          <p:nvPr/>
        </p:nvSpPr>
        <p:spPr>
          <a:xfrm>
            <a:off x="906900" y="1474475"/>
            <a:ext cx="36705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s-ES" sz="1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Petter</a:t>
            </a:r>
            <a:endParaRPr sz="10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s-ES" sz="1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Faysal</a:t>
            </a:r>
            <a:endParaRPr sz="10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Char char="◂"/>
            </a:pPr>
            <a:r>
              <a:rPr lang="es-ES" sz="1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Nicolas</a:t>
            </a:r>
            <a:endParaRPr sz="10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◂"/>
            </a:pPr>
            <a:r>
              <a:rPr lang="es-ES" sz="1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Antonin</a:t>
            </a:r>
            <a:endParaRPr sz="10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◂"/>
            </a:pPr>
            <a:r>
              <a:rPr lang="es-ES" sz="1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Christina</a:t>
            </a:r>
            <a:endParaRPr sz="10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◂"/>
            </a:pPr>
            <a:r>
              <a:rPr lang="es-ES" sz="1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Azeem</a:t>
            </a:r>
            <a:endParaRPr sz="10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◂"/>
            </a:pPr>
            <a:r>
              <a:rPr lang="es-ES" sz="1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Assistants for the numerous questions answered</a:t>
            </a:r>
            <a:endParaRPr sz="10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◂"/>
            </a:pPr>
            <a:r>
              <a:rPr lang="es-ES" sz="1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Professor for all the help and debugging at midnight</a:t>
            </a:r>
            <a:endParaRPr sz="1000">
              <a:solidFill>
                <a:schemeClr val="lt1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32"/>
          <p:cNvGrpSpPr/>
          <p:nvPr/>
        </p:nvGrpSpPr>
        <p:grpSpPr>
          <a:xfrm>
            <a:off x="2078927" y="3289591"/>
            <a:ext cx="295536" cy="337178"/>
            <a:chOff x="-55576850" y="3198125"/>
            <a:chExt cx="279625" cy="319025"/>
          </a:xfrm>
        </p:grpSpPr>
        <p:sp>
          <p:nvSpPr>
            <p:cNvPr id="386" name="Google Shape;386;p32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2"/>
          <p:cNvGrpSpPr/>
          <p:nvPr/>
        </p:nvGrpSpPr>
        <p:grpSpPr>
          <a:xfrm>
            <a:off x="2078929" y="2887790"/>
            <a:ext cx="295536" cy="337169"/>
            <a:chOff x="-55202750" y="3198925"/>
            <a:chExt cx="318225" cy="316650"/>
          </a:xfrm>
        </p:grpSpPr>
        <p:sp>
          <p:nvSpPr>
            <p:cNvPr id="391" name="Google Shape;391;p32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2"/>
          <p:cNvGrpSpPr/>
          <p:nvPr/>
        </p:nvGrpSpPr>
        <p:grpSpPr>
          <a:xfrm>
            <a:off x="2078928" y="1681577"/>
            <a:ext cx="295554" cy="303594"/>
            <a:chOff x="-52043575" y="3983125"/>
            <a:chExt cx="319000" cy="318500"/>
          </a:xfrm>
        </p:grpSpPr>
        <p:sp>
          <p:nvSpPr>
            <p:cNvPr id="394" name="Google Shape;394;p32"/>
            <p:cNvSpPr/>
            <p:nvPr/>
          </p:nvSpPr>
          <p:spPr>
            <a:xfrm>
              <a:off x="-52043575" y="3983200"/>
              <a:ext cx="55150" cy="105750"/>
            </a:xfrm>
            <a:custGeom>
              <a:rect b="b" l="l" r="r" t="t"/>
              <a:pathLst>
                <a:path extrusionOk="0" h="4230" w="2206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-51985300" y="3983400"/>
              <a:ext cx="204800" cy="129975"/>
            </a:xfrm>
            <a:custGeom>
              <a:rect b="b" l="l" r="r" t="t"/>
              <a:pathLst>
                <a:path extrusionOk="0" h="5199" w="8192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-51855350" y="3987325"/>
              <a:ext cx="74075" cy="89825"/>
            </a:xfrm>
            <a:custGeom>
              <a:rect b="b" l="l" r="r" t="t"/>
              <a:pathLst>
                <a:path extrusionOk="0" h="3593" w="2963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-51985300" y="3987325"/>
              <a:ext cx="74050" cy="89825"/>
            </a:xfrm>
            <a:custGeom>
              <a:rect b="b" l="l" r="r" t="t"/>
              <a:pathLst>
                <a:path extrusionOk="0" h="3593" w="2962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-51985300" y="4190350"/>
              <a:ext cx="204800" cy="111275"/>
            </a:xfrm>
            <a:custGeom>
              <a:rect b="b" l="l" r="r" t="t"/>
              <a:pathLst>
                <a:path extrusionOk="0" h="4451" w="8192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-51985300" y="4133050"/>
              <a:ext cx="204800" cy="55925"/>
            </a:xfrm>
            <a:custGeom>
              <a:rect b="b" l="l" r="r" t="t"/>
              <a:pathLst>
                <a:path extrusionOk="0" h="2237" w="8192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-51780525" y="3983125"/>
              <a:ext cx="55950" cy="105825"/>
            </a:xfrm>
            <a:custGeom>
              <a:rect b="b" l="l" r="r" t="t"/>
              <a:pathLst>
                <a:path extrusionOk="0" h="4233" w="2238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-52023900" y="4139350"/>
              <a:ext cx="18925" cy="63800"/>
            </a:xfrm>
            <a:custGeom>
              <a:rect b="b" l="l" r="r" t="t"/>
              <a:pathLst>
                <a:path extrusionOk="0" h="2552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-51763200" y="4139350"/>
              <a:ext cx="18925" cy="63800"/>
            </a:xfrm>
            <a:custGeom>
              <a:rect b="b" l="l" r="r" t="t"/>
              <a:pathLst>
                <a:path extrusionOk="0" h="2552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2081970" y="2496921"/>
            <a:ext cx="255609" cy="303587"/>
            <a:chOff x="-56747275" y="3982600"/>
            <a:chExt cx="241825" cy="318225"/>
          </a:xfrm>
        </p:grpSpPr>
        <p:sp>
          <p:nvSpPr>
            <p:cNvPr id="404" name="Google Shape;404;p32"/>
            <p:cNvSpPr/>
            <p:nvPr/>
          </p:nvSpPr>
          <p:spPr>
            <a:xfrm>
              <a:off x="-56635425" y="4076325"/>
              <a:ext cx="18125" cy="37050"/>
            </a:xfrm>
            <a:custGeom>
              <a:rect b="b" l="l" r="r" t="t"/>
              <a:pathLst>
                <a:path extrusionOk="0" h="1482" w="725">
                  <a:moveTo>
                    <a:pt x="378" y="1"/>
                  </a:moveTo>
                  <a:cubicBezTo>
                    <a:pt x="158" y="1"/>
                    <a:pt x="0" y="316"/>
                    <a:pt x="0" y="725"/>
                  </a:cubicBezTo>
                  <a:cubicBezTo>
                    <a:pt x="0" y="1135"/>
                    <a:pt x="158" y="1481"/>
                    <a:pt x="378" y="1481"/>
                  </a:cubicBezTo>
                  <a:cubicBezTo>
                    <a:pt x="567" y="1481"/>
                    <a:pt x="725" y="1135"/>
                    <a:pt x="725" y="725"/>
                  </a:cubicBezTo>
                  <a:cubicBezTo>
                    <a:pt x="725" y="316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-56618900" y="3991275"/>
              <a:ext cx="113450" cy="136250"/>
            </a:xfrm>
            <a:custGeom>
              <a:rect b="b" l="l" r="r" t="t"/>
              <a:pathLst>
                <a:path extrusionOk="0" h="5450" w="4538">
                  <a:moveTo>
                    <a:pt x="3277" y="0"/>
                  </a:moveTo>
                  <a:lnTo>
                    <a:pt x="1" y="2647"/>
                  </a:lnTo>
                  <a:lnTo>
                    <a:pt x="3939" y="5387"/>
                  </a:lnTo>
                  <a:cubicBezTo>
                    <a:pt x="4007" y="5430"/>
                    <a:pt x="4081" y="5449"/>
                    <a:pt x="4154" y="5449"/>
                  </a:cubicBezTo>
                  <a:cubicBezTo>
                    <a:pt x="4352" y="5449"/>
                    <a:pt x="4538" y="5303"/>
                    <a:pt x="4538" y="5072"/>
                  </a:cubicBezTo>
                  <a:lnTo>
                    <a:pt x="4538" y="2300"/>
                  </a:lnTo>
                  <a:cubicBezTo>
                    <a:pt x="4538" y="1355"/>
                    <a:pt x="4034" y="473"/>
                    <a:pt x="3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-56601550" y="4094450"/>
              <a:ext cx="31525" cy="19700"/>
            </a:xfrm>
            <a:custGeom>
              <a:rect b="b" l="l" r="r" t="t"/>
              <a:pathLst>
                <a:path extrusionOk="0" h="788" w="1261">
                  <a:moveTo>
                    <a:pt x="158" y="0"/>
                  </a:moveTo>
                  <a:lnTo>
                    <a:pt x="158" y="63"/>
                  </a:lnTo>
                  <a:cubicBezTo>
                    <a:pt x="158" y="315"/>
                    <a:pt x="95" y="567"/>
                    <a:pt x="0" y="788"/>
                  </a:cubicBezTo>
                  <a:lnTo>
                    <a:pt x="1260" y="788"/>
                  </a:lnTo>
                  <a:lnTo>
                    <a:pt x="1260" y="7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-56688200" y="4085775"/>
              <a:ext cx="37050" cy="27600"/>
            </a:xfrm>
            <a:custGeom>
              <a:rect b="b" l="l" r="r" t="t"/>
              <a:pathLst>
                <a:path extrusionOk="0" h="1104" w="1482">
                  <a:moveTo>
                    <a:pt x="1355" y="1"/>
                  </a:moveTo>
                  <a:lnTo>
                    <a:pt x="1" y="1103"/>
                  </a:lnTo>
                  <a:lnTo>
                    <a:pt x="1481" y="1103"/>
                  </a:lnTo>
                  <a:cubicBezTo>
                    <a:pt x="1418" y="883"/>
                    <a:pt x="1324" y="631"/>
                    <a:pt x="1324" y="347"/>
                  </a:cubicBezTo>
                  <a:cubicBezTo>
                    <a:pt x="1324" y="253"/>
                    <a:pt x="1324" y="127"/>
                    <a:pt x="1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-56747275" y="3982600"/>
              <a:ext cx="189850" cy="143850"/>
            </a:xfrm>
            <a:custGeom>
              <a:rect b="b" l="l" r="r" t="t"/>
              <a:pathLst>
                <a:path extrusionOk="0" h="5754" w="7594">
                  <a:moveTo>
                    <a:pt x="2584" y="1"/>
                  </a:moveTo>
                  <a:cubicBezTo>
                    <a:pt x="1135" y="1"/>
                    <a:pt x="1" y="1166"/>
                    <a:pt x="1" y="2647"/>
                  </a:cubicBezTo>
                  <a:lnTo>
                    <a:pt x="1" y="5388"/>
                  </a:lnTo>
                  <a:cubicBezTo>
                    <a:pt x="1" y="5610"/>
                    <a:pt x="172" y="5753"/>
                    <a:pt x="350" y="5753"/>
                  </a:cubicBezTo>
                  <a:cubicBezTo>
                    <a:pt x="426" y="5753"/>
                    <a:pt x="502" y="5728"/>
                    <a:pt x="568" y="5671"/>
                  </a:cubicBezTo>
                  <a:lnTo>
                    <a:pt x="7593" y="32"/>
                  </a:lnTo>
                  <a:cubicBezTo>
                    <a:pt x="7436" y="1"/>
                    <a:pt x="7278" y="1"/>
                    <a:pt x="7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-56654325" y="4217500"/>
              <a:ext cx="55150" cy="83325"/>
            </a:xfrm>
            <a:custGeom>
              <a:rect b="b" l="l" r="r" t="t"/>
              <a:pathLst>
                <a:path extrusionOk="0" h="3333" w="2206">
                  <a:moveTo>
                    <a:pt x="1127" y="1"/>
                  </a:moveTo>
                  <a:cubicBezTo>
                    <a:pt x="748" y="1"/>
                    <a:pt x="363" y="72"/>
                    <a:pt x="0" y="214"/>
                  </a:cubicBezTo>
                  <a:lnTo>
                    <a:pt x="0" y="3175"/>
                  </a:lnTo>
                  <a:cubicBezTo>
                    <a:pt x="378" y="3270"/>
                    <a:pt x="756" y="3333"/>
                    <a:pt x="1103" y="3333"/>
                  </a:cubicBezTo>
                  <a:cubicBezTo>
                    <a:pt x="1512" y="3333"/>
                    <a:pt x="1859" y="3270"/>
                    <a:pt x="2206" y="3175"/>
                  </a:cubicBezTo>
                  <a:lnTo>
                    <a:pt x="2206" y="214"/>
                  </a:lnTo>
                  <a:cubicBezTo>
                    <a:pt x="1875" y="72"/>
                    <a:pt x="1505" y="1"/>
                    <a:pt x="1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-56729150" y="4132250"/>
              <a:ext cx="204800" cy="157550"/>
            </a:xfrm>
            <a:custGeom>
              <a:rect b="b" l="l" r="r" t="t"/>
              <a:pathLst>
                <a:path extrusionOk="0" h="6302" w="8192">
                  <a:moveTo>
                    <a:pt x="2615" y="788"/>
                  </a:moveTo>
                  <a:cubicBezTo>
                    <a:pt x="2804" y="788"/>
                    <a:pt x="2962" y="946"/>
                    <a:pt x="2962" y="1135"/>
                  </a:cubicBezTo>
                  <a:cubicBezTo>
                    <a:pt x="2993" y="1324"/>
                    <a:pt x="2836" y="1481"/>
                    <a:pt x="2615" y="1481"/>
                  </a:cubicBezTo>
                  <a:cubicBezTo>
                    <a:pt x="2426" y="1481"/>
                    <a:pt x="2269" y="1324"/>
                    <a:pt x="2269" y="1135"/>
                  </a:cubicBezTo>
                  <a:cubicBezTo>
                    <a:pt x="2269" y="946"/>
                    <a:pt x="2426" y="788"/>
                    <a:pt x="2615" y="788"/>
                  </a:cubicBezTo>
                  <a:close/>
                  <a:moveTo>
                    <a:pt x="5608" y="788"/>
                  </a:moveTo>
                  <a:cubicBezTo>
                    <a:pt x="5797" y="788"/>
                    <a:pt x="5955" y="946"/>
                    <a:pt x="5955" y="1135"/>
                  </a:cubicBezTo>
                  <a:cubicBezTo>
                    <a:pt x="5986" y="1324"/>
                    <a:pt x="5797" y="1481"/>
                    <a:pt x="5608" y="1481"/>
                  </a:cubicBezTo>
                  <a:cubicBezTo>
                    <a:pt x="5419" y="1481"/>
                    <a:pt x="5262" y="1324"/>
                    <a:pt x="5262" y="1135"/>
                  </a:cubicBezTo>
                  <a:cubicBezTo>
                    <a:pt x="5262" y="946"/>
                    <a:pt x="5419" y="788"/>
                    <a:pt x="5608" y="788"/>
                  </a:cubicBezTo>
                  <a:close/>
                  <a:moveTo>
                    <a:pt x="725" y="1"/>
                  </a:moveTo>
                  <a:lnTo>
                    <a:pt x="0" y="536"/>
                  </a:lnTo>
                  <a:lnTo>
                    <a:pt x="0" y="2647"/>
                  </a:lnTo>
                  <a:cubicBezTo>
                    <a:pt x="0" y="4222"/>
                    <a:pt x="914" y="5577"/>
                    <a:pt x="2269" y="6301"/>
                  </a:cubicBezTo>
                  <a:lnTo>
                    <a:pt x="2269" y="3372"/>
                  </a:lnTo>
                  <a:cubicBezTo>
                    <a:pt x="2269" y="3214"/>
                    <a:pt x="2332" y="3120"/>
                    <a:pt x="2458" y="3056"/>
                  </a:cubicBezTo>
                  <a:cubicBezTo>
                    <a:pt x="2962" y="2804"/>
                    <a:pt x="3529" y="2678"/>
                    <a:pt x="4100" y="2678"/>
                  </a:cubicBezTo>
                  <a:cubicBezTo>
                    <a:pt x="4671" y="2678"/>
                    <a:pt x="5246" y="2804"/>
                    <a:pt x="5766" y="3056"/>
                  </a:cubicBezTo>
                  <a:cubicBezTo>
                    <a:pt x="5892" y="3151"/>
                    <a:pt x="5955" y="3277"/>
                    <a:pt x="5955" y="3372"/>
                  </a:cubicBezTo>
                  <a:lnTo>
                    <a:pt x="5955" y="6301"/>
                  </a:lnTo>
                  <a:cubicBezTo>
                    <a:pt x="7309" y="5640"/>
                    <a:pt x="8192" y="4254"/>
                    <a:pt x="8192" y="2647"/>
                  </a:cubicBezTo>
                  <a:lnTo>
                    <a:pt x="8192" y="536"/>
                  </a:lnTo>
                  <a:lnTo>
                    <a:pt x="7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2"/>
          <p:cNvGrpSpPr/>
          <p:nvPr/>
        </p:nvGrpSpPr>
        <p:grpSpPr>
          <a:xfrm>
            <a:off x="2081970" y="3691424"/>
            <a:ext cx="307188" cy="335486"/>
            <a:chOff x="-56379450" y="3983400"/>
            <a:chExt cx="290650" cy="317425"/>
          </a:xfrm>
        </p:grpSpPr>
        <p:sp>
          <p:nvSpPr>
            <p:cNvPr id="412" name="Google Shape;412;p32"/>
            <p:cNvSpPr/>
            <p:nvPr/>
          </p:nvSpPr>
          <p:spPr>
            <a:xfrm>
              <a:off x="-56330625" y="3983400"/>
              <a:ext cx="241825" cy="111075"/>
            </a:xfrm>
            <a:custGeom>
              <a:rect b="b" l="l" r="r" t="t"/>
              <a:pathLst>
                <a:path extrusionOk="0" h="4443" w="9673">
                  <a:moveTo>
                    <a:pt x="725" y="0"/>
                  </a:moveTo>
                  <a:cubicBezTo>
                    <a:pt x="536" y="0"/>
                    <a:pt x="410" y="126"/>
                    <a:pt x="379" y="315"/>
                  </a:cubicBezTo>
                  <a:lnTo>
                    <a:pt x="1" y="2300"/>
                  </a:lnTo>
                  <a:cubicBezTo>
                    <a:pt x="129" y="2274"/>
                    <a:pt x="257" y="2262"/>
                    <a:pt x="382" y="2262"/>
                  </a:cubicBezTo>
                  <a:cubicBezTo>
                    <a:pt x="869" y="2262"/>
                    <a:pt x="1320" y="2453"/>
                    <a:pt x="1671" y="2804"/>
                  </a:cubicBezTo>
                  <a:cubicBezTo>
                    <a:pt x="2017" y="2473"/>
                    <a:pt x="2498" y="2308"/>
                    <a:pt x="2978" y="2308"/>
                  </a:cubicBezTo>
                  <a:cubicBezTo>
                    <a:pt x="3458" y="2308"/>
                    <a:pt x="3939" y="2473"/>
                    <a:pt x="4285" y="2804"/>
                  </a:cubicBezTo>
                  <a:cubicBezTo>
                    <a:pt x="4636" y="2453"/>
                    <a:pt x="5107" y="2262"/>
                    <a:pt x="5602" y="2262"/>
                  </a:cubicBezTo>
                  <a:cubicBezTo>
                    <a:pt x="5729" y="2262"/>
                    <a:pt x="5858" y="2274"/>
                    <a:pt x="5987" y="2300"/>
                  </a:cubicBezTo>
                  <a:lnTo>
                    <a:pt x="5766" y="1292"/>
                  </a:lnTo>
                  <a:lnTo>
                    <a:pt x="7625" y="2741"/>
                  </a:lnTo>
                  <a:cubicBezTo>
                    <a:pt x="7499" y="2899"/>
                    <a:pt x="7467" y="3119"/>
                    <a:pt x="7467" y="3340"/>
                  </a:cubicBezTo>
                  <a:cubicBezTo>
                    <a:pt x="7467" y="3970"/>
                    <a:pt x="7972" y="4442"/>
                    <a:pt x="8570" y="4442"/>
                  </a:cubicBezTo>
                  <a:cubicBezTo>
                    <a:pt x="9200" y="4442"/>
                    <a:pt x="9673" y="3938"/>
                    <a:pt x="9673" y="3340"/>
                  </a:cubicBezTo>
                  <a:cubicBezTo>
                    <a:pt x="9673" y="2678"/>
                    <a:pt x="9169" y="2205"/>
                    <a:pt x="8570" y="2205"/>
                  </a:cubicBezTo>
                  <a:cubicBezTo>
                    <a:pt x="8444" y="2205"/>
                    <a:pt x="8318" y="2237"/>
                    <a:pt x="8224" y="2300"/>
                  </a:cubicBezTo>
                  <a:lnTo>
                    <a:pt x="5451" y="63"/>
                  </a:lnTo>
                  <a:lnTo>
                    <a:pt x="5420" y="63"/>
                  </a:lnTo>
                  <a:cubicBezTo>
                    <a:pt x="5325" y="32"/>
                    <a:pt x="5262" y="0"/>
                    <a:pt x="5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-56350300" y="4058225"/>
              <a:ext cx="186675" cy="55150"/>
            </a:xfrm>
            <a:custGeom>
              <a:rect b="b" l="l" r="r" t="t"/>
              <a:pathLst>
                <a:path extrusionOk="0" h="2206" w="7467">
                  <a:moveTo>
                    <a:pt x="1103" y="0"/>
                  </a:moveTo>
                  <a:cubicBezTo>
                    <a:pt x="441" y="0"/>
                    <a:pt x="0" y="504"/>
                    <a:pt x="0" y="1103"/>
                  </a:cubicBezTo>
                  <a:cubicBezTo>
                    <a:pt x="32" y="1701"/>
                    <a:pt x="504" y="2205"/>
                    <a:pt x="1134" y="2205"/>
                  </a:cubicBezTo>
                  <a:cubicBezTo>
                    <a:pt x="1512" y="2205"/>
                    <a:pt x="1922" y="1985"/>
                    <a:pt x="2111" y="1607"/>
                  </a:cubicBezTo>
                  <a:cubicBezTo>
                    <a:pt x="2174" y="1497"/>
                    <a:pt x="2300" y="1441"/>
                    <a:pt x="2430" y="1441"/>
                  </a:cubicBezTo>
                  <a:cubicBezTo>
                    <a:pt x="2560" y="1441"/>
                    <a:pt x="2694" y="1497"/>
                    <a:pt x="2773" y="1607"/>
                  </a:cubicBezTo>
                  <a:cubicBezTo>
                    <a:pt x="2962" y="1985"/>
                    <a:pt x="3371" y="2205"/>
                    <a:pt x="3749" y="2205"/>
                  </a:cubicBezTo>
                  <a:cubicBezTo>
                    <a:pt x="4159" y="2205"/>
                    <a:pt x="4537" y="1985"/>
                    <a:pt x="4757" y="1607"/>
                  </a:cubicBezTo>
                  <a:cubicBezTo>
                    <a:pt x="4820" y="1512"/>
                    <a:pt x="4946" y="1418"/>
                    <a:pt x="5072" y="1418"/>
                  </a:cubicBezTo>
                  <a:cubicBezTo>
                    <a:pt x="5167" y="1418"/>
                    <a:pt x="5325" y="1512"/>
                    <a:pt x="5388" y="1607"/>
                  </a:cubicBezTo>
                  <a:cubicBezTo>
                    <a:pt x="5577" y="1985"/>
                    <a:pt x="5955" y="2205"/>
                    <a:pt x="6364" y="2205"/>
                  </a:cubicBezTo>
                  <a:cubicBezTo>
                    <a:pt x="6994" y="2205"/>
                    <a:pt x="7467" y="1701"/>
                    <a:pt x="7467" y="1103"/>
                  </a:cubicBezTo>
                  <a:cubicBezTo>
                    <a:pt x="7467" y="473"/>
                    <a:pt x="6963" y="0"/>
                    <a:pt x="6364" y="0"/>
                  </a:cubicBezTo>
                  <a:cubicBezTo>
                    <a:pt x="5955" y="0"/>
                    <a:pt x="5577" y="252"/>
                    <a:pt x="5388" y="599"/>
                  </a:cubicBezTo>
                  <a:cubicBezTo>
                    <a:pt x="5325" y="709"/>
                    <a:pt x="5191" y="764"/>
                    <a:pt x="5057" y="764"/>
                  </a:cubicBezTo>
                  <a:cubicBezTo>
                    <a:pt x="4923" y="764"/>
                    <a:pt x="4789" y="709"/>
                    <a:pt x="4726" y="599"/>
                  </a:cubicBezTo>
                  <a:cubicBezTo>
                    <a:pt x="4505" y="252"/>
                    <a:pt x="4127" y="0"/>
                    <a:pt x="3718" y="0"/>
                  </a:cubicBezTo>
                  <a:cubicBezTo>
                    <a:pt x="3340" y="0"/>
                    <a:pt x="2930" y="252"/>
                    <a:pt x="2741" y="599"/>
                  </a:cubicBezTo>
                  <a:cubicBezTo>
                    <a:pt x="2678" y="709"/>
                    <a:pt x="2552" y="764"/>
                    <a:pt x="2422" y="764"/>
                  </a:cubicBezTo>
                  <a:cubicBezTo>
                    <a:pt x="2292" y="764"/>
                    <a:pt x="2158" y="709"/>
                    <a:pt x="2079" y="599"/>
                  </a:cubicBezTo>
                  <a:cubicBezTo>
                    <a:pt x="1890" y="252"/>
                    <a:pt x="148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-56245550" y="4168275"/>
              <a:ext cx="78000" cy="26600"/>
            </a:xfrm>
            <a:custGeom>
              <a:rect b="b" l="l" r="r" t="t"/>
              <a:pathLst>
                <a:path extrusionOk="0" h="1064" w="3120">
                  <a:moveTo>
                    <a:pt x="594" y="1"/>
                  </a:moveTo>
                  <a:cubicBezTo>
                    <a:pt x="555" y="1"/>
                    <a:pt x="515" y="4"/>
                    <a:pt x="473" y="9"/>
                  </a:cubicBezTo>
                  <a:cubicBezTo>
                    <a:pt x="284" y="40"/>
                    <a:pt x="126" y="166"/>
                    <a:pt x="0" y="324"/>
                  </a:cubicBezTo>
                  <a:lnTo>
                    <a:pt x="158" y="481"/>
                  </a:lnTo>
                  <a:cubicBezTo>
                    <a:pt x="410" y="733"/>
                    <a:pt x="630" y="891"/>
                    <a:pt x="945" y="954"/>
                  </a:cubicBezTo>
                  <a:cubicBezTo>
                    <a:pt x="1153" y="1029"/>
                    <a:pt x="1367" y="1064"/>
                    <a:pt x="1579" y="1064"/>
                  </a:cubicBezTo>
                  <a:cubicBezTo>
                    <a:pt x="2172" y="1064"/>
                    <a:pt x="2748" y="788"/>
                    <a:pt x="3119" y="324"/>
                  </a:cubicBezTo>
                  <a:lnTo>
                    <a:pt x="3119" y="324"/>
                  </a:lnTo>
                  <a:lnTo>
                    <a:pt x="2521" y="513"/>
                  </a:lnTo>
                  <a:cubicBezTo>
                    <a:pt x="2355" y="596"/>
                    <a:pt x="2183" y="634"/>
                    <a:pt x="2013" y="634"/>
                  </a:cubicBezTo>
                  <a:cubicBezTo>
                    <a:pt x="1665" y="634"/>
                    <a:pt x="1325" y="473"/>
                    <a:pt x="1071" y="198"/>
                  </a:cubicBezTo>
                  <a:cubicBezTo>
                    <a:pt x="940" y="67"/>
                    <a:pt x="787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-56359750" y="4112550"/>
              <a:ext cx="204800" cy="53100"/>
            </a:xfrm>
            <a:custGeom>
              <a:rect b="b" l="l" r="r" t="t"/>
              <a:pathLst>
                <a:path extrusionOk="0" h="2124" w="8192">
                  <a:moveTo>
                    <a:pt x="0" y="1"/>
                  </a:moveTo>
                  <a:lnTo>
                    <a:pt x="0" y="1608"/>
                  </a:lnTo>
                  <a:lnTo>
                    <a:pt x="1386" y="2080"/>
                  </a:lnTo>
                  <a:cubicBezTo>
                    <a:pt x="1455" y="2109"/>
                    <a:pt x="1529" y="2124"/>
                    <a:pt x="1605" y="2124"/>
                  </a:cubicBezTo>
                  <a:cubicBezTo>
                    <a:pt x="1773" y="2124"/>
                    <a:pt x="1949" y="2053"/>
                    <a:pt x="2079" y="1923"/>
                  </a:cubicBezTo>
                  <a:cubicBezTo>
                    <a:pt x="2333" y="1669"/>
                    <a:pt x="2689" y="1517"/>
                    <a:pt x="3048" y="1517"/>
                  </a:cubicBezTo>
                  <a:cubicBezTo>
                    <a:pt x="3135" y="1517"/>
                    <a:pt x="3222" y="1526"/>
                    <a:pt x="3308" y="1545"/>
                  </a:cubicBezTo>
                  <a:cubicBezTo>
                    <a:pt x="3623" y="1576"/>
                    <a:pt x="3907" y="1734"/>
                    <a:pt x="4096" y="1954"/>
                  </a:cubicBezTo>
                  <a:cubicBezTo>
                    <a:pt x="4316" y="1734"/>
                    <a:pt x="4568" y="1576"/>
                    <a:pt x="4883" y="1545"/>
                  </a:cubicBezTo>
                  <a:cubicBezTo>
                    <a:pt x="4975" y="1526"/>
                    <a:pt x="5066" y="1517"/>
                    <a:pt x="5155" y="1517"/>
                  </a:cubicBezTo>
                  <a:cubicBezTo>
                    <a:pt x="5523" y="1517"/>
                    <a:pt x="5858" y="1669"/>
                    <a:pt x="6112" y="1923"/>
                  </a:cubicBezTo>
                  <a:cubicBezTo>
                    <a:pt x="6243" y="2053"/>
                    <a:pt x="6403" y="2124"/>
                    <a:pt x="6583" y="2124"/>
                  </a:cubicBezTo>
                  <a:cubicBezTo>
                    <a:pt x="6664" y="2124"/>
                    <a:pt x="6749" y="2109"/>
                    <a:pt x="6837" y="2080"/>
                  </a:cubicBezTo>
                  <a:lnTo>
                    <a:pt x="8191" y="1608"/>
                  </a:lnTo>
                  <a:lnTo>
                    <a:pt x="8191" y="1"/>
                  </a:lnTo>
                  <a:cubicBezTo>
                    <a:pt x="7845" y="473"/>
                    <a:pt x="7341" y="726"/>
                    <a:pt x="6711" y="726"/>
                  </a:cubicBezTo>
                  <a:cubicBezTo>
                    <a:pt x="6207" y="726"/>
                    <a:pt x="5766" y="536"/>
                    <a:pt x="5419" y="190"/>
                  </a:cubicBezTo>
                  <a:cubicBezTo>
                    <a:pt x="5072" y="521"/>
                    <a:pt x="4584" y="686"/>
                    <a:pt x="4100" y="686"/>
                  </a:cubicBezTo>
                  <a:cubicBezTo>
                    <a:pt x="3615" y="686"/>
                    <a:pt x="3135" y="521"/>
                    <a:pt x="2804" y="190"/>
                  </a:cubicBezTo>
                  <a:cubicBezTo>
                    <a:pt x="2457" y="536"/>
                    <a:pt x="1985" y="726"/>
                    <a:pt x="1512" y="726"/>
                  </a:cubicBezTo>
                  <a:cubicBezTo>
                    <a:pt x="882" y="726"/>
                    <a:pt x="378" y="4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-56345575" y="4169000"/>
              <a:ext cx="77200" cy="26325"/>
            </a:xfrm>
            <a:custGeom>
              <a:rect b="b" l="l" r="r" t="t"/>
              <a:pathLst>
                <a:path extrusionOk="0" h="1053" w="3088">
                  <a:moveTo>
                    <a:pt x="2471" y="0"/>
                  </a:moveTo>
                  <a:cubicBezTo>
                    <a:pt x="2311" y="0"/>
                    <a:pt x="2170" y="47"/>
                    <a:pt x="2048" y="169"/>
                  </a:cubicBezTo>
                  <a:cubicBezTo>
                    <a:pt x="1752" y="465"/>
                    <a:pt x="1391" y="612"/>
                    <a:pt x="1011" y="612"/>
                  </a:cubicBezTo>
                  <a:cubicBezTo>
                    <a:pt x="865" y="612"/>
                    <a:pt x="716" y="591"/>
                    <a:pt x="567" y="547"/>
                  </a:cubicBezTo>
                  <a:lnTo>
                    <a:pt x="0" y="326"/>
                  </a:lnTo>
                  <a:lnTo>
                    <a:pt x="0" y="326"/>
                  </a:lnTo>
                  <a:cubicBezTo>
                    <a:pt x="374" y="794"/>
                    <a:pt x="939" y="1053"/>
                    <a:pt x="1527" y="1053"/>
                  </a:cubicBezTo>
                  <a:cubicBezTo>
                    <a:pt x="1731" y="1053"/>
                    <a:pt x="1939" y="1022"/>
                    <a:pt x="2143" y="956"/>
                  </a:cubicBezTo>
                  <a:cubicBezTo>
                    <a:pt x="2426" y="893"/>
                    <a:pt x="2710" y="704"/>
                    <a:pt x="2930" y="484"/>
                  </a:cubicBezTo>
                  <a:lnTo>
                    <a:pt x="3088" y="326"/>
                  </a:lnTo>
                  <a:cubicBezTo>
                    <a:pt x="2993" y="169"/>
                    <a:pt x="2836" y="74"/>
                    <a:pt x="2615" y="11"/>
                  </a:cubicBezTo>
                  <a:cubicBezTo>
                    <a:pt x="2566" y="4"/>
                    <a:pt x="2518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-56379450" y="4180300"/>
              <a:ext cx="242600" cy="120525"/>
            </a:xfrm>
            <a:custGeom>
              <a:rect b="b" l="l" r="r" t="t"/>
              <a:pathLst>
                <a:path extrusionOk="0" h="4821" w="9704">
                  <a:moveTo>
                    <a:pt x="473" y="0"/>
                  </a:moveTo>
                  <a:cubicBezTo>
                    <a:pt x="221" y="284"/>
                    <a:pt x="0" y="662"/>
                    <a:pt x="0" y="1071"/>
                  </a:cubicBezTo>
                  <a:cubicBezTo>
                    <a:pt x="0" y="1576"/>
                    <a:pt x="284" y="2048"/>
                    <a:pt x="725" y="2332"/>
                  </a:cubicBezTo>
                  <a:cubicBezTo>
                    <a:pt x="946" y="2489"/>
                    <a:pt x="1229" y="2552"/>
                    <a:pt x="1513" y="2552"/>
                  </a:cubicBezTo>
                  <a:cubicBezTo>
                    <a:pt x="1513" y="3403"/>
                    <a:pt x="2174" y="4064"/>
                    <a:pt x="2993" y="4064"/>
                  </a:cubicBezTo>
                  <a:cubicBezTo>
                    <a:pt x="3214" y="4064"/>
                    <a:pt x="3372" y="4033"/>
                    <a:pt x="3529" y="3970"/>
                  </a:cubicBezTo>
                  <a:cubicBezTo>
                    <a:pt x="3750" y="4506"/>
                    <a:pt x="4254" y="4821"/>
                    <a:pt x="4852" y="4821"/>
                  </a:cubicBezTo>
                  <a:cubicBezTo>
                    <a:pt x="5451" y="4821"/>
                    <a:pt x="5955" y="4443"/>
                    <a:pt x="6207" y="3970"/>
                  </a:cubicBezTo>
                  <a:cubicBezTo>
                    <a:pt x="6333" y="4064"/>
                    <a:pt x="6554" y="4064"/>
                    <a:pt x="6711" y="4064"/>
                  </a:cubicBezTo>
                  <a:cubicBezTo>
                    <a:pt x="7530" y="4064"/>
                    <a:pt x="8192" y="3403"/>
                    <a:pt x="8192" y="2552"/>
                  </a:cubicBezTo>
                  <a:cubicBezTo>
                    <a:pt x="9042" y="2552"/>
                    <a:pt x="9704" y="1891"/>
                    <a:pt x="9704" y="1071"/>
                  </a:cubicBezTo>
                  <a:cubicBezTo>
                    <a:pt x="9704" y="662"/>
                    <a:pt x="9546" y="284"/>
                    <a:pt x="9231" y="0"/>
                  </a:cubicBezTo>
                  <a:lnTo>
                    <a:pt x="9168" y="158"/>
                  </a:lnTo>
                  <a:cubicBezTo>
                    <a:pt x="8664" y="945"/>
                    <a:pt x="7814" y="1387"/>
                    <a:pt x="6900" y="1387"/>
                  </a:cubicBezTo>
                  <a:cubicBezTo>
                    <a:pt x="6617" y="1387"/>
                    <a:pt x="6301" y="1355"/>
                    <a:pt x="6018" y="1229"/>
                  </a:cubicBezTo>
                  <a:cubicBezTo>
                    <a:pt x="5640" y="1103"/>
                    <a:pt x="5230" y="882"/>
                    <a:pt x="4978" y="567"/>
                  </a:cubicBezTo>
                  <a:lnTo>
                    <a:pt x="4884" y="473"/>
                  </a:lnTo>
                  <a:lnTo>
                    <a:pt x="4821" y="567"/>
                  </a:lnTo>
                  <a:cubicBezTo>
                    <a:pt x="4506" y="882"/>
                    <a:pt x="4159" y="1071"/>
                    <a:pt x="3750" y="1229"/>
                  </a:cubicBezTo>
                  <a:cubicBezTo>
                    <a:pt x="3466" y="1292"/>
                    <a:pt x="3151" y="1387"/>
                    <a:pt x="2899" y="1387"/>
                  </a:cubicBezTo>
                  <a:cubicBezTo>
                    <a:pt x="1985" y="1387"/>
                    <a:pt x="1103" y="945"/>
                    <a:pt x="599" y="158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-56181750" y="4039300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-56332200" y="4039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2"/>
          <p:cNvSpPr txBox="1"/>
          <p:nvPr>
            <p:ph idx="2" type="subTitle"/>
          </p:nvPr>
        </p:nvSpPr>
        <p:spPr>
          <a:xfrm flipH="1">
            <a:off x="2474913" y="1681575"/>
            <a:ext cx="1050900" cy="2421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/>
              <a:t>Petter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/>
              <a:t>Faysal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/>
              <a:t>Azeem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/>
              <a:t>Christina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/>
              <a:t>Antonin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/>
              <a:t>Nicolas</a:t>
            </a:r>
            <a:endParaRPr sz="2000"/>
          </a:p>
        </p:txBody>
      </p:sp>
      <p:sp>
        <p:nvSpPr>
          <p:cNvPr id="421" name="Google Shape;421;p32"/>
          <p:cNvSpPr txBox="1"/>
          <p:nvPr>
            <p:ph idx="2" type="subTitle"/>
          </p:nvPr>
        </p:nvSpPr>
        <p:spPr>
          <a:xfrm flipH="1">
            <a:off x="3958875" y="1670700"/>
            <a:ext cx="3036000" cy="235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latin typeface="Roboto Slab Regular"/>
                <a:ea typeface="Roboto Slab Regular"/>
                <a:cs typeface="Roboto Slab Regular"/>
                <a:sym typeface="Roboto Slab Regular"/>
              </a:rPr>
              <a:t>Project Manager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latin typeface="Roboto Slab Regular"/>
                <a:ea typeface="Roboto Slab Regular"/>
                <a:cs typeface="Roboto Slab Regular"/>
                <a:sym typeface="Roboto Slab Regular"/>
              </a:rPr>
              <a:t>Dev Ops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latin typeface="Roboto Slab Regular"/>
                <a:ea typeface="Roboto Slab Regular"/>
                <a:cs typeface="Roboto Slab Regular"/>
                <a:sym typeface="Roboto Slab Regular"/>
              </a:rPr>
              <a:t>Backend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latin typeface="Roboto Slab Regular"/>
                <a:ea typeface="Roboto Slab Regular"/>
                <a:cs typeface="Roboto Slab Regular"/>
                <a:sym typeface="Roboto Slab Regular"/>
              </a:rPr>
              <a:t>Backend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latin typeface="Roboto Slab Regular"/>
                <a:ea typeface="Roboto Slab Regular"/>
                <a:cs typeface="Roboto Slab Regular"/>
                <a:sym typeface="Roboto Slab Regular"/>
              </a:rPr>
              <a:t>Backend / Frontend </a:t>
            </a:r>
            <a:r>
              <a:rPr lang="es-ES" sz="1200">
                <a:latin typeface="Roboto Slab Regular"/>
                <a:ea typeface="Roboto Slab Regular"/>
                <a:cs typeface="Roboto Slab Regular"/>
                <a:sym typeface="Roboto Slab Regular"/>
              </a:rPr>
              <a:t>(lite)</a:t>
            </a: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latin typeface="Roboto Slab Regular"/>
                <a:ea typeface="Roboto Slab Regular"/>
                <a:cs typeface="Roboto Slab Regular"/>
                <a:sym typeface="Roboto Slab Regular"/>
              </a:rPr>
              <a:t>Backend</a:t>
            </a:r>
            <a:r>
              <a:rPr lang="es-ES" sz="1200">
                <a:latin typeface="Roboto Slab Regular"/>
                <a:ea typeface="Roboto Slab Regular"/>
                <a:cs typeface="Roboto Slab Regular"/>
                <a:sym typeface="Roboto Slab Regular"/>
              </a:rPr>
              <a:t> (lite)</a:t>
            </a:r>
            <a:r>
              <a:rPr lang="es-ES">
                <a:latin typeface="Roboto Slab Regular"/>
                <a:ea typeface="Roboto Slab Regular"/>
                <a:cs typeface="Roboto Slab Regular"/>
                <a:sym typeface="Roboto Slab Regular"/>
              </a:rPr>
              <a:t> / Frontend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pic>
        <p:nvPicPr>
          <p:cNvPr id="422" name="Google Shape;4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48" y="2043398"/>
            <a:ext cx="395300" cy="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1I</a:t>
            </a:r>
            <a:endParaRPr b="0"/>
          </a:p>
        </p:txBody>
      </p:sp>
      <p:sp>
        <p:nvSpPr>
          <p:cNvPr id="428" name="Google Shape;428;p33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TIMELINE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4"/>
          <p:cNvGrpSpPr/>
          <p:nvPr/>
        </p:nvGrpSpPr>
        <p:grpSpPr>
          <a:xfrm>
            <a:off x="791237" y="1449900"/>
            <a:ext cx="2144686" cy="2072400"/>
            <a:chOff x="791237" y="1449900"/>
            <a:chExt cx="2144686" cy="2072400"/>
          </a:xfrm>
        </p:grpSpPr>
        <p:sp>
          <p:nvSpPr>
            <p:cNvPr id="434" name="Google Shape;434;p34"/>
            <p:cNvSpPr txBox="1"/>
            <p:nvPr/>
          </p:nvSpPr>
          <p:spPr>
            <a:xfrm>
              <a:off x="791237" y="1449900"/>
              <a:ext cx="8157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34"/>
            <p:cNvSpPr txBox="1"/>
            <p:nvPr/>
          </p:nvSpPr>
          <p:spPr>
            <a:xfrm>
              <a:off x="1773917" y="2443100"/>
              <a:ext cx="11364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Conception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6" name="Google Shape;436;p34"/>
            <p:cNvSpPr txBox="1"/>
            <p:nvPr/>
          </p:nvSpPr>
          <p:spPr>
            <a:xfrm>
              <a:off x="1773924" y="2856000"/>
              <a:ext cx="1025400" cy="6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initial setup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7" name="Google Shape;437;p34"/>
            <p:cNvCxnSpPr/>
            <p:nvPr/>
          </p:nvCxnSpPr>
          <p:spPr>
            <a:xfrm>
              <a:off x="1190297" y="1625683"/>
              <a:ext cx="639000" cy="660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8" name="Google Shape;438;p34"/>
            <p:cNvSpPr/>
            <p:nvPr/>
          </p:nvSpPr>
          <p:spPr>
            <a:xfrm flipH="1">
              <a:off x="1750923" y="2164683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1750550" y="2306263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440" name="Google Shape;440;p34"/>
          <p:cNvGrpSpPr/>
          <p:nvPr/>
        </p:nvGrpSpPr>
        <p:grpSpPr>
          <a:xfrm>
            <a:off x="1885448" y="1449900"/>
            <a:ext cx="2158624" cy="3569700"/>
            <a:chOff x="1885448" y="1449900"/>
            <a:chExt cx="2158624" cy="3569700"/>
          </a:xfrm>
        </p:grpSpPr>
        <p:sp>
          <p:nvSpPr>
            <p:cNvPr id="441" name="Google Shape;441;p34"/>
            <p:cNvSpPr txBox="1"/>
            <p:nvPr/>
          </p:nvSpPr>
          <p:spPr>
            <a:xfrm>
              <a:off x="1885448" y="1449900"/>
              <a:ext cx="5382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34"/>
            <p:cNvSpPr txBox="1"/>
            <p:nvPr/>
          </p:nvSpPr>
          <p:spPr>
            <a:xfrm>
              <a:off x="2907671" y="2443100"/>
              <a:ext cx="11364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 design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 init.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34"/>
            <p:cNvSpPr txBox="1"/>
            <p:nvPr/>
          </p:nvSpPr>
          <p:spPr>
            <a:xfrm>
              <a:off x="2907675" y="2856000"/>
              <a:ext cx="1025400" cy="21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Mock UI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Travis &amp; Docker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Lots of debugging w/ Thorntail → takeaway: Don’t use deprecated stuff.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Mock API for UserManagement service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4" name="Google Shape;444;p34"/>
            <p:cNvCxnSpPr/>
            <p:nvPr/>
          </p:nvCxnSpPr>
          <p:spPr>
            <a:xfrm>
              <a:off x="2284503" y="1625683"/>
              <a:ext cx="639000" cy="660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5" name="Google Shape;445;p34"/>
            <p:cNvSpPr/>
            <p:nvPr/>
          </p:nvSpPr>
          <p:spPr>
            <a:xfrm flipH="1">
              <a:off x="2842487" y="2164683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2842114" y="2306263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447" name="Google Shape;447;p34"/>
          <p:cNvGrpSpPr/>
          <p:nvPr/>
        </p:nvGrpSpPr>
        <p:grpSpPr>
          <a:xfrm>
            <a:off x="2977011" y="1449900"/>
            <a:ext cx="2138774" cy="2081024"/>
            <a:chOff x="2977011" y="1449900"/>
            <a:chExt cx="2138774" cy="2081024"/>
          </a:xfrm>
        </p:grpSpPr>
        <p:sp>
          <p:nvSpPr>
            <p:cNvPr id="448" name="Google Shape;448;p34"/>
            <p:cNvSpPr txBox="1"/>
            <p:nvPr/>
          </p:nvSpPr>
          <p:spPr>
            <a:xfrm>
              <a:off x="2977011" y="1449900"/>
              <a:ext cx="5382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34"/>
            <p:cNvSpPr txBox="1"/>
            <p:nvPr/>
          </p:nvSpPr>
          <p:spPr>
            <a:xfrm>
              <a:off x="3955063" y="2443100"/>
              <a:ext cx="11364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K8s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34"/>
            <p:cNvSpPr txBox="1"/>
            <p:nvPr/>
          </p:nvSpPr>
          <p:spPr>
            <a:xfrm>
              <a:off x="3955085" y="2864624"/>
              <a:ext cx="1136400" cy="6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TMDB integration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Get movies by genre.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K8s initial setup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1" name="Google Shape;451;p34"/>
            <p:cNvCxnSpPr/>
            <p:nvPr/>
          </p:nvCxnSpPr>
          <p:spPr>
            <a:xfrm>
              <a:off x="3376067" y="1625683"/>
              <a:ext cx="639000" cy="660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2" name="Google Shape;452;p34"/>
            <p:cNvSpPr/>
            <p:nvPr/>
          </p:nvSpPr>
          <p:spPr>
            <a:xfrm flipH="1">
              <a:off x="3930785" y="2164683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930412" y="2306263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454" name="Google Shape;454;p34"/>
          <p:cNvGrpSpPr/>
          <p:nvPr/>
        </p:nvGrpSpPr>
        <p:grpSpPr>
          <a:xfrm>
            <a:off x="4065309" y="1449900"/>
            <a:ext cx="2142396" cy="3059625"/>
            <a:chOff x="4065309" y="1449900"/>
            <a:chExt cx="2142396" cy="3059625"/>
          </a:xfrm>
        </p:grpSpPr>
        <p:sp>
          <p:nvSpPr>
            <p:cNvPr id="455" name="Google Shape;455;p34"/>
            <p:cNvSpPr txBox="1"/>
            <p:nvPr/>
          </p:nvSpPr>
          <p:spPr>
            <a:xfrm>
              <a:off x="4065309" y="1449900"/>
              <a:ext cx="5382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S4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4984825" y="2915325"/>
              <a:ext cx="1025400" cy="15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K8s &amp; ingress working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Frontend routing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Room &amp; recommendation services working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Sonarcloud setup, initial tests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4984825" y="2292950"/>
              <a:ext cx="11364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Web UI redesign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Room service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8" name="Google Shape;458;p34"/>
            <p:cNvCxnSpPr/>
            <p:nvPr/>
          </p:nvCxnSpPr>
          <p:spPr>
            <a:xfrm>
              <a:off x="4464365" y="1625683"/>
              <a:ext cx="639000" cy="660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34"/>
            <p:cNvSpPr/>
            <p:nvPr/>
          </p:nvSpPr>
          <p:spPr>
            <a:xfrm flipH="1">
              <a:off x="5022705" y="2164683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5022332" y="2306263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461" name="Google Shape;461;p34"/>
          <p:cNvSpPr txBox="1"/>
          <p:nvPr/>
        </p:nvSpPr>
        <p:spPr>
          <a:xfrm>
            <a:off x="653562" y="640275"/>
            <a:ext cx="81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24 March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1746687" y="640275"/>
            <a:ext cx="81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08 April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4"/>
          <p:cNvSpPr txBox="1"/>
          <p:nvPr/>
        </p:nvSpPr>
        <p:spPr>
          <a:xfrm>
            <a:off x="3932950" y="640275"/>
            <a:ext cx="81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 May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4"/>
          <p:cNvSpPr txBox="1"/>
          <p:nvPr/>
        </p:nvSpPr>
        <p:spPr>
          <a:xfrm>
            <a:off x="6119212" y="640275"/>
            <a:ext cx="81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 June</a:t>
            </a:r>
            <a:endParaRPr sz="8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5026087" y="640275"/>
            <a:ext cx="81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18 May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2839812" y="640275"/>
            <a:ext cx="81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28</a:t>
            </a:r>
            <a:r>
              <a:rPr lang="es-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April - Delayed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7" name="Google Shape;467;p34"/>
          <p:cNvGrpSpPr/>
          <p:nvPr/>
        </p:nvGrpSpPr>
        <p:grpSpPr>
          <a:xfrm>
            <a:off x="5157230" y="1449237"/>
            <a:ext cx="2151200" cy="3060288"/>
            <a:chOff x="5157230" y="1449237"/>
            <a:chExt cx="2151200" cy="3060288"/>
          </a:xfrm>
        </p:grpSpPr>
        <p:sp>
          <p:nvSpPr>
            <p:cNvPr id="468" name="Google Shape;468;p34"/>
            <p:cNvSpPr txBox="1"/>
            <p:nvPr/>
          </p:nvSpPr>
          <p:spPr>
            <a:xfrm>
              <a:off x="5157230" y="1449900"/>
              <a:ext cx="5382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S5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9" name="Google Shape;469;p34"/>
            <p:cNvCxnSpPr/>
            <p:nvPr/>
          </p:nvCxnSpPr>
          <p:spPr>
            <a:xfrm>
              <a:off x="5556285" y="1625683"/>
              <a:ext cx="639000" cy="660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0" name="Google Shape;470;p34"/>
            <p:cNvSpPr txBox="1"/>
            <p:nvPr/>
          </p:nvSpPr>
          <p:spPr>
            <a:xfrm>
              <a:off x="6257955" y="1449237"/>
              <a:ext cx="5382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1" name="Google Shape;471;p34"/>
            <p:cNvCxnSpPr/>
            <p:nvPr/>
          </p:nvCxnSpPr>
          <p:spPr>
            <a:xfrm>
              <a:off x="6657010" y="1625021"/>
              <a:ext cx="639000" cy="660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2" name="Google Shape;472;p34"/>
            <p:cNvSpPr/>
            <p:nvPr/>
          </p:nvSpPr>
          <p:spPr>
            <a:xfrm flipH="1">
              <a:off x="6123430" y="2164020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123057" y="2305601"/>
              <a:ext cx="1185000" cy="1281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474" name="Google Shape;474;p34"/>
            <p:cNvSpPr txBox="1"/>
            <p:nvPr/>
          </p:nvSpPr>
          <p:spPr>
            <a:xfrm>
              <a:off x="6136225" y="2521125"/>
              <a:ext cx="11364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Auth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Finalization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34"/>
            <p:cNvSpPr txBox="1"/>
            <p:nvPr/>
          </p:nvSpPr>
          <p:spPr>
            <a:xfrm>
              <a:off x="6136225" y="2915325"/>
              <a:ext cx="1136400" cy="15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Frontend final </a:t>
              </a: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integration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OAuth2 proxy setup w/ auth0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auth0 mgmt. API replaces UserMgmt service.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More tests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</a:t>
            </a:r>
            <a:r>
              <a:rPr lang="es-ES"/>
              <a:t>1I</a:t>
            </a:r>
            <a:endParaRPr b="0"/>
          </a:p>
        </p:txBody>
      </p:sp>
      <p:sp>
        <p:nvSpPr>
          <p:cNvPr id="481" name="Google Shape;481;p35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SPRINTS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>
            <p:ph type="ctrTitle"/>
          </p:nvPr>
        </p:nvSpPr>
        <p:spPr>
          <a:xfrm>
            <a:off x="123825" y="2324250"/>
            <a:ext cx="1209900" cy="49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Sprint 1</a:t>
            </a:r>
            <a:endParaRPr b="0"/>
          </a:p>
        </p:txBody>
      </p:sp>
      <p:sp>
        <p:nvSpPr>
          <p:cNvPr id="487" name="Google Shape;487;p36"/>
          <p:cNvSpPr txBox="1"/>
          <p:nvPr/>
        </p:nvSpPr>
        <p:spPr>
          <a:xfrm>
            <a:off x="1676000" y="1070950"/>
            <a:ext cx="4625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s-E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Start: Wed 24.03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s-E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End: Wed</a:t>
            </a:r>
            <a:r>
              <a:rPr lang="es-E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07.04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s-E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Way off on initial estimate (got &lt; 30% of expected work done).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●"/>
            </a:pPr>
            <a:r>
              <a:rPr lang="es-E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we did well 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94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</a:pPr>
            <a:r>
              <a:rPr lang="es-E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Conception of app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94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</a:pPr>
            <a:r>
              <a:rPr lang="es-E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Setting up infrastructure, especially on the frontend.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94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</a:pPr>
            <a:r>
              <a:rPr lang="es-E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lot of effort spent on learning DevOps and setting up project.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94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</a:pPr>
            <a:r>
              <a:rPr lang="es-E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Good effort spent in setting up MongoDB.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Char char="●"/>
            </a:pPr>
            <a:r>
              <a:rPr lang="es-E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we didn’t do too well: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○"/>
            </a:pPr>
            <a:r>
              <a:rPr lang="es-E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hindsight, members in idle roles could have spent time in a more proactive way, for example learning java-rest api for the backend in anticipation of next sprint.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○"/>
            </a:pPr>
            <a:r>
              <a:rPr lang="es-E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Meetings not consistent enough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1" marL="76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○"/>
            </a:pPr>
            <a:r>
              <a:rPr lang="es-E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Scrum poker was very messy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/>
          <p:nvPr>
            <p:ph type="ctrTitle"/>
          </p:nvPr>
        </p:nvSpPr>
        <p:spPr>
          <a:xfrm>
            <a:off x="123825" y="2324250"/>
            <a:ext cx="1209900" cy="49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Sprint 2</a:t>
            </a:r>
            <a:endParaRPr b="0"/>
          </a:p>
        </p:txBody>
      </p:sp>
      <p:sp>
        <p:nvSpPr>
          <p:cNvPr id="493" name="Google Shape;493;p37"/>
          <p:cNvSpPr txBox="1"/>
          <p:nvPr/>
        </p:nvSpPr>
        <p:spPr>
          <a:xfrm>
            <a:off x="1657275" y="1271100"/>
            <a:ext cx="3486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Char char="●"/>
            </a:pPr>
            <a:r>
              <a:rPr lang="es-E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Start: Wed 07.04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Char char="●"/>
            </a:pPr>
            <a:r>
              <a:rPr lang="es-E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End: Wed 28.04 (delayed 1 week)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-E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Progress: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Switched from Mongo to Postgre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Backend running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Login page setup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requests conceptualized for API, need to implement them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up Travis and docker for deployment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Char char="●"/>
            </a:pPr>
            <a:r>
              <a:rPr lang="es-E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Problems: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Bottleneck: Frontend waiting on running backend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</a:pPr>
            <a:r>
              <a:rPr lang="es-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Took 2 weeks to solve backend problem.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Char char="■"/>
            </a:pPr>
            <a:r>
              <a:rPr lang="es-ES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was linked to versioning of old code w/ Thorntail &amp; others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5752087" y="809700"/>
            <a:ext cx="2021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spAutoFit/>
          </a:bodyPr>
          <a:lstStyle/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Burndown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495" name="Google Shape;4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00" y="1271100"/>
            <a:ext cx="3143174" cy="2895476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7320000" dist="123825">
              <a:srgbClr val="000000">
                <a:alpha val="51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waves by slidesgo">
  <a:themeElements>
    <a:clrScheme name="Personalizado 1">
      <a:dk1>
        <a:srgbClr val="470D51"/>
      </a:dk1>
      <a:lt1>
        <a:srgbClr val="FFFFFF"/>
      </a:lt1>
      <a:dk2>
        <a:srgbClr val="FFFFFF"/>
      </a:dk2>
      <a:lt2>
        <a:srgbClr val="FFFFFF"/>
      </a:lt2>
      <a:accent1>
        <a:srgbClr val="612789"/>
      </a:accent1>
      <a:accent2>
        <a:srgbClr val="470D51"/>
      </a:accent2>
      <a:accent3>
        <a:srgbClr val="6A1E9E"/>
      </a:accent3>
      <a:accent4>
        <a:srgbClr val="2A0047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