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67" r:id="rId3"/>
    <p:sldId id="258" r:id="rId4"/>
    <p:sldId id="259" r:id="rId5"/>
    <p:sldId id="261" r:id="rId6"/>
    <p:sldId id="263" r:id="rId7"/>
    <p:sldId id="260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8"/>
  </p:normalViewPr>
  <p:slideViewPr>
    <p:cSldViewPr snapToGrid="0">
      <p:cViewPr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08C87-FFE5-294B-B0BB-910D3A7B828C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E207E-F59F-4244-8465-9D2C3CF57B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207E-F59F-4244-8465-9D2C3CF57B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99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3E207E-F59F-4244-8465-9D2C3CF57B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5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7BF7-3933-1D94-F486-4CCF523117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55CB31-18AA-77EF-B7F5-F9F78623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F111A-7329-DEF6-D9C0-B6C52BFE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C9D4E-A049-FC41-C658-40182CFAA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D40A0-D734-875E-617E-AC4C26EA9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1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E7BF-A177-F771-B06C-325E715E7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63F4A-A893-BC25-7370-08430148C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EE588-DE59-490C-4134-4F33BD3E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C4D7B-F965-436B-0F14-E082A4BB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C7C5A-4C3A-0F84-9A65-50F28368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8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40115-C38C-FCFF-36C9-8C75A83D1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2FB7C-694D-CFE5-B635-C7A42A360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EF9AA-CC51-4EEB-8385-D4F33AE2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DBA06-2AED-291C-98E9-1EAA752B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825B7-703E-DDCC-0CB9-5A46F0A4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5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6C26-AA86-CE49-3863-D54EA112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338A1-62B3-F8FF-7C26-F25814858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B7C29-91F0-B514-F59A-DA31EF19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600CC-4290-4529-9928-12E8238A9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85B9-3F60-7C19-C6C1-AFAF6E70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9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EF80-79EE-C736-8B4B-E28147B8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33642-AAC8-AB45-F1B2-01E842C11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34D1F-5E77-50AC-5B5A-1AB316C2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F81A-914B-6DD6-0EBF-36C0B99CE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8EE80-FF5B-32AF-16C0-A1EF1E6E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9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10945-3E9F-4803-9FFC-7AC4A560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2478-382C-EF2F-9F4B-115386734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EC0B6-91E9-4753-02C6-B2DAEB0C4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638B5-21B8-2BF8-B90A-C330ECC6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09A8B-7FCE-3A47-04CA-1F2E1F93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602C0-D235-2A46-5BF6-2FBD96ED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8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6BA0-D81B-7BAE-F64C-03A77848A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848F9-78CA-C05A-AE85-1B2480CB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ECB9B-200A-BF11-175F-C7D4D8ED2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4C559-A39E-F1D7-8D14-30A6477BF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59506B-4325-8282-10E9-250171714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945105-6766-A512-1539-2314B4968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CB1EC-4648-14CC-5AE0-0562CEBF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F9F34-1A44-78AA-7244-E9404B946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7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BE69-BE8E-9450-DAD1-F45D427A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85060-AD41-D637-8963-8F2AA27FF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178DE-B51A-7E61-AF7D-F795BA28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123704-6091-9BE6-6CD5-2186A89AA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7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21D80-9797-8B0C-D60E-2467A886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A08F-5846-C7A1-DCE5-9AF311AB6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E0CDF-58EB-6EC2-8BDE-98CDCCF4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1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933D-F5F1-144E-958E-1F60A992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20767-2759-58EA-0E1A-EE15FFF7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E24121-FF7B-5385-D6A9-71413B3FB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766D2-AD45-BF96-2995-A8596EC6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2CF63-A00B-0D46-98AB-3267655F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7045-3C14-CD0A-599D-96BF164E9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1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7E20-FC1F-CCDA-816E-199943EB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95231-A4D0-E8E8-4C4C-69068A2AB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09C21-430E-47F2-0DBA-BD305AE78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A828B-36F6-E24A-9E71-34F93C26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C7B53-7C19-8309-DB57-78AC2C462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0FCBF-9646-C5EB-695C-DC8B1D40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0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EAFDFF-284D-2703-B502-15A0C27D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204BC-9080-1400-CB2F-B65ABD1F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F2769-471D-8835-8FF5-B7A622A86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639DD-5F7C-2B4F-9788-6734FE67D47D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4A5B-FFAB-C2A2-2D73-2357F13C3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A725C-3E88-9A71-8B8B-CD69DC98E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56F39-EB56-944F-AC81-0CD9CB9FF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5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A6B41A-6731-6D2E-A858-0310F4CCE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740E30D-10E6-6585-C65F-31ED3E6A8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3316" y="1257300"/>
            <a:ext cx="10459050" cy="2602401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Automated Bulk-RNA-Sequencing</a:t>
            </a:r>
            <a:br>
              <a:rPr lang="en-US" sz="54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54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Pipeline</a:t>
            </a:r>
          </a:p>
        </p:txBody>
      </p:sp>
      <p:pic>
        <p:nvPicPr>
          <p:cNvPr id="8" name="Picture 7" descr="A diagram of a pipeline&#10;&#10;Description automatically generated">
            <a:extLst>
              <a:ext uri="{FF2B5EF4-FFF2-40B4-BE49-F238E27FC236}">
                <a16:creationId xmlns:a16="http://schemas.microsoft.com/office/drawing/2014/main" id="{63C005F5-4F87-0D99-5674-DCB9300BC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3" y="7027554"/>
            <a:ext cx="11072733" cy="5304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DDB7AC-A7CF-60FE-0EF3-4B16942C0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66" y="220385"/>
            <a:ext cx="3834684" cy="1174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859BCD-6A00-41FC-3554-F9FA0DAD204E}"/>
              </a:ext>
            </a:extLst>
          </p:cNvPr>
          <p:cNvSpPr txBox="1"/>
          <p:nvPr/>
        </p:nvSpPr>
        <p:spPr>
          <a:xfrm>
            <a:off x="1173316" y="3876060"/>
            <a:ext cx="306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using </a:t>
            </a:r>
            <a:r>
              <a:rPr lang="en-US" sz="1800" i="1" dirty="0" err="1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NextFlow</a:t>
            </a:r>
            <a:r>
              <a:rPr lang="en-US" sz="1800" i="1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 and Docker…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949808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B79DB7-DD82-EFA6-CEFE-3F1FD1603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4305FD7-6566-AD9F-EEA0-D61B8DFA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9FB97A-FE5A-FC4A-E52A-F3944347B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A96899-E175-FF6D-4B22-66C32CE46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6AD063A-9445-7893-E423-1EB3674921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FB22AF7-EF16-D117-BC3D-BDE2A1A31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165D02F-BF4E-FEDD-4F4D-AAA90D18B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D4296F4-5D84-2B72-63FC-CB42DBA5AE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4A16DD50-ECCB-A0AF-4205-9623D0603B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9455B3-5118-5AF2-AA56-FC830744C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204" y="495793"/>
            <a:ext cx="10271590" cy="959367"/>
          </a:xfrm>
        </p:spPr>
        <p:txBody>
          <a:bodyPr>
            <a:noAutofit/>
          </a:bodyPr>
          <a:lstStyle/>
          <a:p>
            <a:pPr algn="l"/>
            <a:r>
              <a:rPr lang="en-US" sz="54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Automated Bulk RNA-Seq Pipeline</a:t>
            </a:r>
          </a:p>
        </p:txBody>
      </p:sp>
      <p:pic>
        <p:nvPicPr>
          <p:cNvPr id="8" name="Picture 7" descr="A diagram of a pipeline&#10;&#10;Description automatically generated">
            <a:extLst>
              <a:ext uri="{FF2B5EF4-FFF2-40B4-BE49-F238E27FC236}">
                <a16:creationId xmlns:a16="http://schemas.microsoft.com/office/drawing/2014/main" id="{171EFD89-D572-E9D0-55D8-C6F68647B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32" y="1455160"/>
            <a:ext cx="11072733" cy="5304807"/>
          </a:xfrm>
          <a:prstGeom prst="rect">
            <a:avLst/>
          </a:prstGeom>
          <a:effectLst>
            <a:glow rad="19050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84996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CDEA-4EDB-C490-4FEE-02C89EA1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54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About the pipeline…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43F2A-16F5-3F57-B065-05146DB0C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Steps involved in the Bulk-RNA seq pipeline include: quality control, alignment, post-alignment processing, and counting.</a:t>
            </a:r>
          </a:p>
          <a:p>
            <a:pPr algn="just"/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The following packages are needed to run the pipeline: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FastQC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MultiQC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, STAR,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Qualimap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Samtools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Bedtools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Sambamba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HTSeq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, R, and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Stringtie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pPr algn="just"/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pPr algn="just"/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Using these packages, the pipeline is structured within a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Nextflow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script, generating outputs for mapping, filtering, and counting steps. These results can then be utilized to identify differentially expressed genes or processed through the TRAP/modified-TRAP pipeline.</a:t>
            </a:r>
          </a:p>
        </p:txBody>
      </p:sp>
    </p:spTree>
    <p:extLst>
      <p:ext uri="{BB962C8B-B14F-4D97-AF65-F5344CB8AC3E}">
        <p14:creationId xmlns:p14="http://schemas.microsoft.com/office/powerpoint/2010/main" val="807168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05265DC-CF6B-4AE8-B3F3-2A7A1637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black text on a green background&#10;&#10;Description automatically generated">
            <a:extLst>
              <a:ext uri="{FF2B5EF4-FFF2-40B4-BE49-F238E27FC236}">
                <a16:creationId xmlns:a16="http://schemas.microsoft.com/office/drawing/2014/main" id="{6CC43285-BB84-FEF8-4DEB-87EF5C8D33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9" r="2458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37EA779C-87BF-454F-919D-A3DA98FD8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59818"/>
            <a:ext cx="12192000" cy="757168"/>
            <a:chOff x="0" y="2959818"/>
            <a:chExt cx="12192000" cy="757168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D8C2E702-9A3E-420B-81FC-693685CAF6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6AA40418-2F7D-4A2A-84C0-1A72B0307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C896-6E9A-0BF1-8E43-229262E4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27" y="4258793"/>
            <a:ext cx="10540546" cy="2057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Nextflow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pipeline is comprehensive for error-handling, caching, dynamic parameter handling and packaging multiple resources.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Most importantly,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Nextflow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“</a:t>
            </a:r>
            <a:r>
              <a:rPr lang="en-US" sz="2400" b="1" i="1" dirty="0">
                <a:solidFill>
                  <a:schemeClr val="bg1">
                    <a:alpha val="80000"/>
                  </a:schemeClr>
                </a:solidFill>
              </a:rPr>
              <a:t>-resume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” caches each run and can resume from fail-points.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6F1D89-364D-0248-EC1D-B1242EBA0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807" y="0"/>
            <a:ext cx="773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31BF5C5-6CBF-FE00-2BF8-6B937A9FC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607" y="0"/>
            <a:ext cx="7497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923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FE1AD1-C9A2-D523-ECB9-8BAA17F1E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text on a green background&#10;&#10;Description automatically generated">
            <a:extLst>
              <a:ext uri="{FF2B5EF4-FFF2-40B4-BE49-F238E27FC236}">
                <a16:creationId xmlns:a16="http://schemas.microsoft.com/office/drawing/2014/main" id="{4F84E554-0C84-58CD-DA1D-90C3AEF8D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9" r="2458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995A-D5C5-97BA-FD05-DE6EE0DF2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27" y="4258793"/>
            <a:ext cx="10540546" cy="2057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Nextflow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pipeline is comprehensive for error-handling, caching, dynamic parameter handling and packaging multiple resources.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Most importantly,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Nextflow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“</a:t>
            </a:r>
            <a:r>
              <a:rPr lang="en-US" sz="2400" b="1" i="1" dirty="0">
                <a:solidFill>
                  <a:schemeClr val="bg1">
                    <a:alpha val="80000"/>
                  </a:schemeClr>
                </a:solidFill>
              </a:rPr>
              <a:t>-resume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” caches each run and can resume from fail-points.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9C6046-47BC-8C88-F201-A7630EAE5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0145"/>
            <a:ext cx="7735887" cy="6858000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00D36A8-5E02-C770-009F-8AC40987A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7" y="-10145"/>
            <a:ext cx="7497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539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9CE06-B6FD-4FB4-8E93-6D4462C2B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black text on a green background&#10;&#10;Description automatically generated">
            <a:extLst>
              <a:ext uri="{FF2B5EF4-FFF2-40B4-BE49-F238E27FC236}">
                <a16:creationId xmlns:a16="http://schemas.microsoft.com/office/drawing/2014/main" id="{D4B8D99F-B291-4867-F766-2D1033B8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49" r="2458"/>
          <a:stretch/>
        </p:blipFill>
        <p:spPr>
          <a:xfrm>
            <a:off x="20" y="2"/>
            <a:ext cx="12191980" cy="3418853"/>
          </a:xfrm>
          <a:custGeom>
            <a:avLst/>
            <a:gdLst/>
            <a:ahLst/>
            <a:cxnLst/>
            <a:rect l="l" t="t" r="r" b="b"/>
            <a:pathLst>
              <a:path w="12192000" h="3418853">
                <a:moveTo>
                  <a:pt x="0" y="0"/>
                </a:moveTo>
                <a:lnTo>
                  <a:pt x="12192000" y="0"/>
                </a:lnTo>
                <a:lnTo>
                  <a:pt x="12192000" y="227978"/>
                </a:lnTo>
                <a:lnTo>
                  <a:pt x="12192000" y="2065168"/>
                </a:lnTo>
                <a:lnTo>
                  <a:pt x="12192000" y="3342653"/>
                </a:lnTo>
                <a:lnTo>
                  <a:pt x="9439275" y="3418853"/>
                </a:lnTo>
                <a:lnTo>
                  <a:pt x="5572127" y="3171203"/>
                </a:lnTo>
                <a:lnTo>
                  <a:pt x="0" y="3342653"/>
                </a:lnTo>
                <a:lnTo>
                  <a:pt x="0" y="2065168"/>
                </a:lnTo>
                <a:lnTo>
                  <a:pt x="0" y="22797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89E4-5C8D-CAFD-D986-C7C39B5A7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727" y="4258793"/>
            <a:ext cx="10540546" cy="2057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The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Nextflow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pipeline is comprehensive for error-handling, caching, dynamic parameter handling and packaging multiple resources.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Most importantly,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Nextflow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“</a:t>
            </a:r>
            <a:r>
              <a:rPr lang="en-US" sz="2400" b="1" i="1" dirty="0">
                <a:solidFill>
                  <a:schemeClr val="bg1">
                    <a:alpha val="80000"/>
                  </a:schemeClr>
                </a:solidFill>
              </a:rPr>
              <a:t>-resume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” caches each run and can resume from fail-points.</a:t>
            </a:r>
          </a:p>
          <a:p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BE23E4-4457-7894-F1AD-994980C00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2217" y="10146"/>
            <a:ext cx="77358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0C17277-9010-7BE9-52E0-50196354E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7" y="10146"/>
            <a:ext cx="7497763" cy="6858000"/>
          </a:xfrm>
          <a:prstGeom prst="rect">
            <a:avLst/>
          </a:prstGeom>
          <a:noFill/>
          <a:effectLst>
            <a:glow rad="1905000">
              <a:schemeClr val="accent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562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F40B65-FDB0-836B-82F1-1B59EFF7B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958" y="426628"/>
            <a:ext cx="6915235" cy="245249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9A59B10-9D94-4C5B-8BF0-95928DCE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4E31B9-72DD-4DE4-B3E3-4395530BE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8738192-1FEA-49E1-BFF3-6D1C324A5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3C51644-0F34-453B-92B8-9FF33932E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ADB9AB8-2EB4-4B5E-9A1E-84F2E44D9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5F439B0-E080-4B01-85AF-D226A85BA4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DEC643B-AA3F-4913-B411-1458BCEF2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4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324F7FF-01E1-DA78-4631-10E162F8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958" y="3071971"/>
            <a:ext cx="8820068" cy="219788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Docker is a platform that allows developers to automate the application deployment and management of applications within lightweight, portable containers.</a:t>
            </a:r>
          </a:p>
          <a:p>
            <a:pPr algn="just">
              <a:lnSpc>
                <a:spcPct val="110000"/>
              </a:lnSpc>
            </a:pP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Why use docker?</a:t>
            </a:r>
          </a:p>
          <a:p>
            <a:pPr marL="228600" indent="-2286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Containerization: Docker packages applications and their dependencies into containers, ensuring that they run consistently across different development environments.</a:t>
            </a:r>
          </a:p>
          <a:p>
            <a:pPr marL="228600" indent="-228600" algn="just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Docker promotes portability, efficiency and isolation of environments.</a:t>
            </a:r>
            <a:endParaRPr 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301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7F74FB-4DE6-04DC-7E37-036281868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C070856-6DA5-430F-50A5-CF15AFC9B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F2A3F0-BFCC-6FB0-ED1F-317FD280E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764FEF-ABA6-386E-6784-FFE75D360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DE5E5D4-F412-1D0A-B0BF-B5E1680F6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4590117-2416-ABE7-5288-ABEB287EE0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432A199-59C0-476D-BFB9-1F0912893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AC8C333-B4D6-F868-0902-90E8E93E4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00E840A-0B31-3FBB-99DD-72780859CC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E38ABC-5630-630E-0FE4-742A4E87C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93844"/>
            <a:ext cx="7021513" cy="2308324"/>
          </a:xfrm>
        </p:spPr>
        <p:txBody>
          <a:bodyPr>
            <a:noAutofit/>
          </a:bodyPr>
          <a:lstStyle/>
          <a:p>
            <a:pPr algn="l"/>
            <a:r>
              <a:rPr lang="en-US" sz="6800" dirty="0">
                <a:solidFill>
                  <a:schemeClr val="bg1">
                    <a:alpha val="80000"/>
                  </a:schemeClr>
                </a:solidFill>
                <a:latin typeface="+mn-lt"/>
                <a:ea typeface="+mn-ea"/>
                <a:cs typeface="+mn-cs"/>
              </a:rPr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79ABE-AB49-C23D-7807-4FE748BE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681702"/>
            <a:ext cx="7025753" cy="2104736"/>
          </a:xfrm>
        </p:spPr>
        <p:txBody>
          <a:bodyPr>
            <a:noAutofit/>
          </a:bodyPr>
          <a:lstStyle/>
          <a:p>
            <a:pPr algn="l"/>
            <a:r>
              <a:rPr lang="en-US" sz="1800" i="1" dirty="0">
                <a:solidFill>
                  <a:schemeClr val="bg1">
                    <a:alpha val="80000"/>
                  </a:schemeClr>
                </a:solidFill>
              </a:rPr>
              <a:t>Contributions, acknowledgments, or collaborations:</a:t>
            </a:r>
          </a:p>
          <a:p>
            <a:pPr marL="285750" indent="-285750" algn="l">
              <a:buFontTx/>
              <a:buChar char="-"/>
            </a:pPr>
            <a:r>
              <a:rPr lang="en-US" sz="1800" i="1" dirty="0">
                <a:solidFill>
                  <a:schemeClr val="bg1">
                    <a:alpha val="80000"/>
                  </a:schemeClr>
                </a:solidFill>
              </a:rPr>
              <a:t>Dr. Tavares Ferreira, Diana</a:t>
            </a:r>
          </a:p>
          <a:p>
            <a:pPr marL="285750" indent="-285750" algn="l">
              <a:buFontTx/>
              <a:buChar char="-"/>
            </a:pPr>
            <a:r>
              <a:rPr lang="en-US" sz="1800" i="1" dirty="0">
                <a:solidFill>
                  <a:schemeClr val="bg1">
                    <a:alpha val="80000"/>
                  </a:schemeClr>
                </a:solidFill>
              </a:rPr>
              <a:t>Dr. Mazhar, Khadijah</a:t>
            </a:r>
          </a:p>
        </p:txBody>
      </p:sp>
    </p:spTree>
    <p:extLst>
      <p:ext uri="{BB962C8B-B14F-4D97-AF65-F5344CB8AC3E}">
        <p14:creationId xmlns:p14="http://schemas.microsoft.com/office/powerpoint/2010/main" val="1319118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294</Words>
  <Application>Microsoft Office PowerPoint</Application>
  <PresentationFormat>Widescreen</PresentationFormat>
  <Paragraphs>26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Automated Bulk-RNA-Sequencing Pipeline</vt:lpstr>
      <vt:lpstr>Automated Bulk RNA-Seq Pipeline</vt:lpstr>
      <vt:lpstr>About the pipeline…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I</dc:creator>
  <cp:lastModifiedBy>Inturi, Nikhil Nageshwar</cp:lastModifiedBy>
  <cp:revision>8</cp:revision>
  <dcterms:created xsi:type="dcterms:W3CDTF">2024-09-26T12:53:30Z</dcterms:created>
  <dcterms:modified xsi:type="dcterms:W3CDTF">2024-10-11T16:08:18Z</dcterms:modified>
</cp:coreProperties>
</file>