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7" r:id="rId2"/>
  </p:sldMasterIdLst>
  <p:sldIdLst>
    <p:sldId id="256" r:id="rId3"/>
    <p:sldId id="257" r:id="rId4"/>
    <p:sldId id="258" r:id="rId5"/>
    <p:sldId id="266" r:id="rId6"/>
    <p:sldId id="267" r:id="rId7"/>
    <p:sldId id="268" r:id="rId8"/>
    <p:sldId id="269" r:id="rId9"/>
    <p:sldId id="270" r:id="rId10"/>
    <p:sldId id="259" r:id="rId11"/>
    <p:sldId id="260" r:id="rId12"/>
    <p:sldId id="261" r:id="rId13"/>
    <p:sldId id="262" r:id="rId14"/>
    <p:sldId id="26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0" autoAdjust="0"/>
    <p:restoredTop sz="89945" autoAdjust="0"/>
  </p:normalViewPr>
  <p:slideViewPr>
    <p:cSldViewPr snapToGrid="0">
      <p:cViewPr varScale="1">
        <p:scale>
          <a:sx n="75" d="100"/>
          <a:sy n="75" d="100"/>
        </p:scale>
        <p:origin x="7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viewProps" Target="viewProps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presProps" Target="presProps.xml" /><Relationship Id="rId2" Type="http://schemas.openxmlformats.org/officeDocument/2006/relationships/slideMaster" Target="slideMasters/slideMaster2.xml" /><Relationship Id="rId16" Type="http://schemas.openxmlformats.org/officeDocument/2006/relationships/slide" Target="slides/slide14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slide" Target="slides/slide13.xml" /><Relationship Id="rId10" Type="http://schemas.openxmlformats.org/officeDocument/2006/relationships/slide" Target="slides/slide8.xml" /><Relationship Id="rId19" Type="http://schemas.openxmlformats.org/officeDocument/2006/relationships/theme" Target="theme/theme1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504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0739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364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5923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376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7671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13810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4298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1843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9DF91-3D20-A782-8563-B2098E0B9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529847-7502-68EA-2182-345D5E05E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763FE-9BDB-11CA-5DFC-8543838F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20828-3E4F-BE79-105B-05D033BD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F3097-28B2-773E-54CC-93264CE44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47096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7BCC2-4BFF-2D88-CF3C-33C6B9D28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98FE5-7FE2-0E87-061F-8DF4CCF6B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E31E2-79CF-43FC-2627-303A262B7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D8AFC-381A-9E35-7805-4666BB2F9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5BCB3-6EA0-5342-B806-9DDA9DB29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176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9856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F1533-0D1D-79CE-9F0B-0D4E47F8F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44EE1-CA16-1683-3B6B-9502DEED69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5AC95-DABC-3A0C-97A5-FD03FD78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6A9D-D8B4-13F7-C07B-136FC324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B63CE1-668A-9EA2-80FC-CE2277E2B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0694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85DF7-8812-48BC-7EB0-8DFE39F59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BC56E-D550-2671-E99C-C2E80289B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B45157-3108-7D25-BB19-C3BE1F99F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3E734-7D68-462B-AA51-E2CC14336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0BD8-FC87-3891-3EE6-EEA631BF6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94954-4E21-FA7E-F482-9939AF7E9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392407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E038E-2696-8947-309A-69A938A97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28CB4-B08D-C842-6476-FDDE960DC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CCCB4-8A51-8B1C-60AD-612A8B171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DF5299-5645-B7D5-4D2C-1B6D19C73D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8FC1E5-2227-7AC1-FF06-D728A104A3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D80AEB-59EB-094A-EFA2-1A9C2504E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79A506-56E3-6A10-1461-AA7B7AA48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17A221-442B-B159-5A6F-DB2CE3E7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72059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9AAD7-5FCA-06C1-2C5D-569F2469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E996FB-3009-EAD8-0A89-1BB1205FD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DEA28-BCDC-A7E9-E630-8A4CDA387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8CFB48-8D9C-0DC0-A215-A140BF47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1985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81AA65-DC1C-FE9D-76DD-6E3700C2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615E74-E799-B3C6-8010-7053B7474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7DA718-CE1E-E8D4-98EA-629490FB7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1024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C538-7E24-CC8C-C4FF-C86117115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5A1698-324F-ADCB-6B62-183D57285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BDB35-305B-8A30-1D33-7B450125F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32855-E64C-21B6-468B-2F82F4DE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3D46D4-7738-5F52-D4FF-44A3938E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4B7BA-9D1F-890D-8E02-C88BE8879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34068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AF88-063B-F591-5B37-49476DE4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5A3E9D-2BF7-B981-DAC3-313969928D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63E528-D835-6A21-A5E2-7497EA0FB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089754-8F08-0A8E-5D51-B465E9FE5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9AB0A-2527-CCA7-049D-4BC2F9C91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D2791-513E-0A62-62DA-6D99FC598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4243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5D63A-E762-C99F-067E-6E9E7ED01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D1B789-A04F-948D-BC8B-4A119E10C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7B16C-3542-E001-D10B-1111C3738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2C719-5A4C-BA38-4C06-C6D3DA447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E4454-C43F-1D48-3747-E49E24268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2804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A75A3E-6ED9-E68A-733A-5F0CBAC979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6C5334-3B33-A9F8-C0E1-2396FA1C4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A8FD4-3F09-C8B7-8D58-77FFCC250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57A04A-378E-DB0A-EC9C-F03CFE73E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7F187-AEEE-DCEC-88E0-03178434E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2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8689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110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2747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564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7508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149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472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2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 /><Relationship Id="rId3" Type="http://schemas.openxmlformats.org/officeDocument/2006/relationships/slideLayout" Target="../slideLayouts/slideLayout20.xml" /><Relationship Id="rId7" Type="http://schemas.openxmlformats.org/officeDocument/2006/relationships/slideLayout" Target="../slideLayouts/slideLayout24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9.xml" /><Relationship Id="rId1" Type="http://schemas.openxmlformats.org/officeDocument/2006/relationships/slideLayout" Target="../slideLayouts/slideLayout18.xml" /><Relationship Id="rId6" Type="http://schemas.openxmlformats.org/officeDocument/2006/relationships/slideLayout" Target="../slideLayouts/slideLayout23.xml" /><Relationship Id="rId11" Type="http://schemas.openxmlformats.org/officeDocument/2006/relationships/slideLayout" Target="../slideLayouts/slideLayout28.xml" /><Relationship Id="rId5" Type="http://schemas.openxmlformats.org/officeDocument/2006/relationships/slideLayout" Target="../slideLayouts/slideLayout22.xml" /><Relationship Id="rId10" Type="http://schemas.openxmlformats.org/officeDocument/2006/relationships/slideLayout" Target="../slideLayouts/slideLayout27.xml" /><Relationship Id="rId4" Type="http://schemas.openxmlformats.org/officeDocument/2006/relationships/slideLayout" Target="../slideLayouts/slideLayout21.xml" /><Relationship Id="rId9" Type="http://schemas.openxmlformats.org/officeDocument/2006/relationships/slideLayout" Target="../slideLayouts/slideLayout26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692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DCE829-6037-F500-2FF6-7C89FD97B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1D6D1-BBC1-FBBB-4162-CFE603EDB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43CEF4-9667-21FC-E7F0-47830851C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E58265-426B-4FE0-9D99-A9B68B458C3E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165FE-AEAB-B4B1-874F-6075F05F6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57E8C-0C44-123C-E789-BE6F5FF3B4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9DB5F-C84C-42B9-9058-487CFDBBC5D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473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4.xml" /><Relationship Id="rId4" Type="http://schemas.openxmlformats.org/officeDocument/2006/relationships/image" Target="../media/image8.png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4.xml" /><Relationship Id="rId4" Type="http://schemas.openxmlformats.org/officeDocument/2006/relationships/image" Target="../media/image5.png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EA4B-4CF0-C237-18B5-650373B92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dirty="0"/>
              <a:t>ChangeJar Technologies Pvt. Ltd.</a:t>
            </a:r>
            <a:br>
              <a:rPr lang="en-IN" sz="4000" b="1" dirty="0"/>
            </a:br>
            <a:r>
              <a:rPr lang="en-IN" sz="2000" dirty="0"/>
              <a:t>As Business Analyst</a:t>
            </a:r>
            <a:br>
              <a:rPr lang="en-IN" sz="2000" dirty="0"/>
            </a:br>
            <a:r>
              <a:rPr lang="en-IN" sz="1600" dirty="0">
                <a:solidFill>
                  <a:schemeClr val="tx1">
                    <a:lumMod val="95000"/>
                  </a:schemeClr>
                </a:solidFill>
              </a:rPr>
              <a:t>(</a:t>
            </a:r>
            <a:r>
              <a:rPr lang="en-US" sz="16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Developing Data-Driven Strategies</a:t>
            </a:r>
            <a:br>
              <a:rPr lang="en-US" sz="16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lang="en-US" sz="16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for User Retention and Growth</a:t>
            </a:r>
            <a:r>
              <a:rPr lang="en-IN" sz="1600" b="0" i="0" u="none" strike="noStrike" dirty="0">
                <a:solidFill>
                  <a:schemeClr val="tx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)</a:t>
            </a:r>
            <a:endParaRPr lang="en-IN" sz="16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BF29F6-D632-7119-15F5-CC4BE40C5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2664" y="3698291"/>
            <a:ext cx="8791575" cy="1655762"/>
          </a:xfrm>
        </p:spPr>
        <p:txBody>
          <a:bodyPr/>
          <a:lstStyle/>
          <a:p>
            <a:pPr algn="r"/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Name: - abhishek kumar</a:t>
            </a:r>
            <a:b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</a:br>
            <a:r>
              <a:rPr lang="en-IN" dirty="0">
                <a:solidFill>
                  <a:schemeClr val="bg1">
                    <a:lumMod val="95000"/>
                    <a:lumOff val="5000"/>
                  </a:schemeClr>
                </a:solidFill>
              </a:rPr>
              <a:t>Entry No.: - 2022MMB1369</a:t>
            </a:r>
          </a:p>
        </p:txBody>
      </p:sp>
    </p:spTree>
    <p:extLst>
      <p:ext uri="{BB962C8B-B14F-4D97-AF65-F5344CB8AC3E}">
        <p14:creationId xmlns:p14="http://schemas.microsoft.com/office/powerpoint/2010/main" val="19909205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394090E7-CDB9-EF8B-A046-44C2B6ED2130}"/>
              </a:ext>
            </a:extLst>
          </p:cNvPr>
          <p:cNvSpPr/>
          <p:nvPr/>
        </p:nvSpPr>
        <p:spPr>
          <a:xfrm>
            <a:off x="2726668" y="418199"/>
            <a:ext cx="757308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Accuracy Enhancement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0196106F-1B1E-060B-30C3-4ACD888CFA2C}"/>
              </a:ext>
            </a:extLst>
          </p:cNvPr>
          <p:cNvSpPr/>
          <p:nvPr/>
        </p:nvSpPr>
        <p:spPr>
          <a:xfrm>
            <a:off x="555898" y="174089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1.24% Accuracy Boost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75EAEA32-C0A1-7990-83D0-92275BBD9D9C}"/>
              </a:ext>
            </a:extLst>
          </p:cNvPr>
          <p:cNvSpPr/>
          <p:nvPr/>
        </p:nvSpPr>
        <p:spPr>
          <a:xfrm>
            <a:off x="555898" y="2468385"/>
            <a:ext cx="3525448" cy="2051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Significantly improved data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accuracy through collaborative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efforts. Refined data pipelines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and implemented rigorous quality checks.</a:t>
            </a: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88ED94F7-6AA9-DE18-5094-27AA56F084BF}"/>
              </a:ext>
            </a:extLst>
          </p:cNvPr>
          <p:cNvSpPr/>
          <p:nvPr/>
        </p:nvSpPr>
        <p:spPr>
          <a:xfrm>
            <a:off x="4764186" y="1740895"/>
            <a:ext cx="338542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Cross-Team Collaboration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3B566909-C32C-786C-549E-FD27F4A7B14B}"/>
              </a:ext>
            </a:extLst>
          </p:cNvPr>
          <p:cNvSpPr/>
          <p:nvPr/>
        </p:nvSpPr>
        <p:spPr>
          <a:xfrm>
            <a:off x="4764186" y="2468384"/>
            <a:ext cx="3346470" cy="2051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Worked closely with engineering, product, and marketing teams. Conducted weekly sync-ups to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ensure data consistency across departments.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D502CA72-92D0-5163-0205-9458F00A6C57}"/>
              </a:ext>
            </a:extLst>
          </p:cNvPr>
          <p:cNvSpPr/>
          <p:nvPr/>
        </p:nvSpPr>
        <p:spPr>
          <a:xfrm>
            <a:off x="8982687" y="1749634"/>
            <a:ext cx="233480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Strategic Impact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F0074C5C-C7C2-09C2-983B-A289288B6FA7}"/>
              </a:ext>
            </a:extLst>
          </p:cNvPr>
          <p:cNvSpPr/>
          <p:nvPr/>
        </p:nvSpPr>
        <p:spPr>
          <a:xfrm>
            <a:off x="8982687" y="2468383"/>
            <a:ext cx="2949118" cy="20515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Enhanced reliability of data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 decision-making.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Reduced time and resources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spent on error correction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and data reconciliation.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552854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A65521C-09AC-23A8-0B59-041BFF0526EF}"/>
              </a:ext>
            </a:extLst>
          </p:cNvPr>
          <p:cNvSpPr/>
          <p:nvPr/>
        </p:nvSpPr>
        <p:spPr>
          <a:xfrm>
            <a:off x="717470" y="140850"/>
            <a:ext cx="7709059" cy="7746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36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Campaign Launch and Performance</a:t>
            </a:r>
            <a:endParaRPr lang="en-US" sz="3600" dirty="0"/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2F9287F8-C350-CCFB-B8EB-7984D0928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70" y="1137107"/>
            <a:ext cx="1024890" cy="13132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09B2BD8E-3E99-C70D-97D1-C0DA4E1C4EEB}"/>
              </a:ext>
            </a:extLst>
          </p:cNvPr>
          <p:cNvSpPr/>
          <p:nvPr/>
        </p:nvSpPr>
        <p:spPr>
          <a:xfrm>
            <a:off x="1928336" y="1135856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Campaign Design</a:t>
            </a:r>
            <a:endParaRPr lang="en-US" sz="200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0DC8C08C-A2CB-4CFE-0DD3-5A05DE2A1F04}"/>
              </a:ext>
            </a:extLst>
          </p:cNvPr>
          <p:cNvSpPr/>
          <p:nvPr/>
        </p:nvSpPr>
        <p:spPr>
          <a:xfrm>
            <a:off x="1928336" y="1563291"/>
            <a:ext cx="6376749" cy="656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Developed tailored email and social media campaigns. Focused on specific user segments to maximize engagement and relevance.</a:t>
            </a:r>
            <a:endParaRPr lang="en-US" sz="1600" dirty="0"/>
          </a:p>
        </p:txBody>
      </p:sp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8A05869D-1008-D4F0-7422-37BBD12E1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470" y="2678549"/>
            <a:ext cx="1024890" cy="1516856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65B25163-6A46-2C7B-7F0E-3E95DA975A98}"/>
              </a:ext>
            </a:extLst>
          </p:cNvPr>
          <p:cNvSpPr/>
          <p:nvPr/>
        </p:nvSpPr>
        <p:spPr>
          <a:xfrm>
            <a:off x="1928336" y="2600205"/>
            <a:ext cx="2562463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Performance Metrics</a:t>
            </a:r>
            <a:endParaRPr lang="en-US" sz="20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7FA66DB8-2660-1434-AB28-730B65E7C400}"/>
              </a:ext>
            </a:extLst>
          </p:cNvPr>
          <p:cNvSpPr/>
          <p:nvPr/>
        </p:nvSpPr>
        <p:spPr>
          <a:xfrm>
            <a:off x="1928336" y="3203614"/>
            <a:ext cx="6376749" cy="9840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Achieved 15% improvement in Click-Through Rate (CTR). Significantly reduced Customer Acquisition Cost (CAC) through targeted strategies.</a:t>
            </a:r>
            <a:endParaRPr lang="en-US" sz="1600" dirty="0"/>
          </a:p>
        </p:txBody>
      </p:sp>
      <p:pic>
        <p:nvPicPr>
          <p:cNvPr id="9" name="Image 3" descr="preencoded.png">
            <a:extLst>
              <a:ext uri="{FF2B5EF4-FFF2-40B4-BE49-F238E27FC236}">
                <a16:creationId xmlns:a16="http://schemas.microsoft.com/office/drawing/2014/main" id="{5426EEFE-3FB4-E2EC-A8D3-673762A0BF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470" y="4638675"/>
            <a:ext cx="1024890" cy="1639967"/>
          </a:xfrm>
          <a:prstGeom prst="rect">
            <a:avLst/>
          </a:prstGeom>
        </p:spPr>
      </p:pic>
      <p:sp>
        <p:nvSpPr>
          <p:cNvPr id="10" name="Text 5">
            <a:extLst>
              <a:ext uri="{FF2B5EF4-FFF2-40B4-BE49-F238E27FC236}">
                <a16:creationId xmlns:a16="http://schemas.microsoft.com/office/drawing/2014/main" id="{16950A6C-9CCE-0769-9920-24794DE47301}"/>
              </a:ext>
            </a:extLst>
          </p:cNvPr>
          <p:cNvSpPr/>
          <p:nvPr/>
        </p:nvSpPr>
        <p:spPr>
          <a:xfrm>
            <a:off x="1928336" y="4648200"/>
            <a:ext cx="2902982" cy="320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Optimization Techniques</a:t>
            </a:r>
            <a:endParaRPr lang="en-US" sz="20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2956314A-92B0-9D19-909D-9B338319A61E}"/>
              </a:ext>
            </a:extLst>
          </p:cNvPr>
          <p:cNvSpPr/>
          <p:nvPr/>
        </p:nvSpPr>
        <p:spPr>
          <a:xfrm>
            <a:off x="1928335" y="5294709"/>
            <a:ext cx="6376749" cy="6560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Implemented A/B testing for messaging styles. Optimized targeting based on user demographics and engagement insights.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2412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6D601EA-858A-8A47-2DCF-B8D6034CCC8B}"/>
              </a:ext>
            </a:extLst>
          </p:cNvPr>
          <p:cNvSpPr/>
          <p:nvPr/>
        </p:nvSpPr>
        <p:spPr>
          <a:xfrm>
            <a:off x="2317789" y="52601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Growth Strategy Development</a:t>
            </a:r>
            <a:endParaRPr lang="en-US" sz="445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FFDC79D8-A321-F9B5-2245-6E198EFF1C0B}"/>
              </a:ext>
            </a:extLst>
          </p:cNvPr>
          <p:cNvSpPr/>
          <p:nvPr/>
        </p:nvSpPr>
        <p:spPr>
          <a:xfrm>
            <a:off x="2317789" y="2283738"/>
            <a:ext cx="7556421" cy="3705225"/>
          </a:xfrm>
          <a:prstGeom prst="roundRect">
            <a:avLst>
              <a:gd name="adj" fmla="val 2571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78C8DC69-AEB7-7221-0E8A-333236426C9A}"/>
              </a:ext>
            </a:extLst>
          </p:cNvPr>
          <p:cNvSpPr/>
          <p:nvPr/>
        </p:nvSpPr>
        <p:spPr>
          <a:xfrm>
            <a:off x="2325409" y="2291358"/>
            <a:ext cx="7540347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5D5370A6-66D6-F7DA-77D3-96CF1DE243C6}"/>
              </a:ext>
            </a:extLst>
          </p:cNvPr>
          <p:cNvSpPr/>
          <p:nvPr/>
        </p:nvSpPr>
        <p:spPr>
          <a:xfrm>
            <a:off x="2553056" y="2435066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Strategy</a:t>
            </a:r>
            <a:endParaRPr lang="en-US" sz="175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1925D3A4-2B5E-C52A-00E7-0492CBFD3FD9}"/>
              </a:ext>
            </a:extLst>
          </p:cNvPr>
          <p:cNvSpPr/>
          <p:nvPr/>
        </p:nvSpPr>
        <p:spPr>
          <a:xfrm>
            <a:off x="5070037" y="2435066"/>
            <a:ext cx="205192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Impact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230D0AC3-4B9C-F839-9206-AB6E1D055C88}"/>
              </a:ext>
            </a:extLst>
          </p:cNvPr>
          <p:cNvSpPr/>
          <p:nvPr/>
        </p:nvSpPr>
        <p:spPr>
          <a:xfrm>
            <a:off x="7583209" y="2435066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Long-Term Benefit</a:t>
            </a:r>
            <a:endParaRPr lang="en-US" sz="1750" dirty="0"/>
          </a:p>
        </p:txBody>
      </p:sp>
      <p:sp>
        <p:nvSpPr>
          <p:cNvPr id="8" name="Shape 6">
            <a:extLst>
              <a:ext uri="{FF2B5EF4-FFF2-40B4-BE49-F238E27FC236}">
                <a16:creationId xmlns:a16="http://schemas.microsoft.com/office/drawing/2014/main" id="{3DA3F6D5-B553-4308-6ACD-B6FD98D7E936}"/>
              </a:ext>
            </a:extLst>
          </p:cNvPr>
          <p:cNvSpPr/>
          <p:nvPr/>
        </p:nvSpPr>
        <p:spPr>
          <a:xfrm>
            <a:off x="2325409" y="2941677"/>
            <a:ext cx="7540347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3B023018-6500-7671-7762-BA2FF0FE4ACD}"/>
              </a:ext>
            </a:extLst>
          </p:cNvPr>
          <p:cNvSpPr/>
          <p:nvPr/>
        </p:nvSpPr>
        <p:spPr>
          <a:xfrm>
            <a:off x="2553056" y="3085386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Journey Analysis</a:t>
            </a:r>
            <a:endParaRPr lang="en-US" sz="175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71B6045D-4D5A-D88F-73C1-F5DA83A8B3A2}"/>
              </a:ext>
            </a:extLst>
          </p:cNvPr>
          <p:cNvSpPr/>
          <p:nvPr/>
        </p:nvSpPr>
        <p:spPr>
          <a:xfrm>
            <a:off x="5070037" y="3085386"/>
            <a:ext cx="205192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20% Engagement Increase</a:t>
            </a:r>
            <a:endParaRPr lang="en-US" sz="175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503ACBD0-EBD3-7C5B-E5FA-4D0D10E4631A}"/>
              </a:ext>
            </a:extLst>
          </p:cNvPr>
          <p:cNvSpPr/>
          <p:nvPr/>
        </p:nvSpPr>
        <p:spPr>
          <a:xfrm>
            <a:off x="7583209" y="3085386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Higher User Retention</a:t>
            </a:r>
            <a:endParaRPr lang="en-US" sz="1750" dirty="0"/>
          </a:p>
        </p:txBody>
      </p:sp>
      <p:sp>
        <p:nvSpPr>
          <p:cNvPr id="12" name="Shape 10">
            <a:extLst>
              <a:ext uri="{FF2B5EF4-FFF2-40B4-BE49-F238E27FC236}">
                <a16:creationId xmlns:a16="http://schemas.microsoft.com/office/drawing/2014/main" id="{215FCF14-B5F5-8C26-7CE1-77E2DC3D9743}"/>
              </a:ext>
            </a:extLst>
          </p:cNvPr>
          <p:cNvSpPr/>
          <p:nvPr/>
        </p:nvSpPr>
        <p:spPr>
          <a:xfrm>
            <a:off x="2325409" y="3954899"/>
            <a:ext cx="7540347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55CB6E1B-5210-3B68-27E7-E64DDA21BCDE}"/>
              </a:ext>
            </a:extLst>
          </p:cNvPr>
          <p:cNvSpPr/>
          <p:nvPr/>
        </p:nvSpPr>
        <p:spPr>
          <a:xfrm>
            <a:off x="2553056" y="4098608"/>
            <a:ext cx="205573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Feature Targeting</a:t>
            </a:r>
            <a:endParaRPr lang="en-US" sz="175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D809052C-ECFA-1D0C-5617-237CBB1DAB84}"/>
              </a:ext>
            </a:extLst>
          </p:cNvPr>
          <p:cNvSpPr/>
          <p:nvPr/>
        </p:nvSpPr>
        <p:spPr>
          <a:xfrm>
            <a:off x="5070037" y="4098608"/>
            <a:ext cx="205192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Improved Platform Usage</a:t>
            </a:r>
            <a:endParaRPr lang="en-US" sz="1750" dirty="0"/>
          </a:p>
        </p:txBody>
      </p:sp>
      <p:sp>
        <p:nvSpPr>
          <p:cNvPr id="15" name="Text 13">
            <a:extLst>
              <a:ext uri="{FF2B5EF4-FFF2-40B4-BE49-F238E27FC236}">
                <a16:creationId xmlns:a16="http://schemas.microsoft.com/office/drawing/2014/main" id="{8E7E9A41-DF4D-3B9A-D288-984A8AA2F8AF}"/>
              </a:ext>
            </a:extLst>
          </p:cNvPr>
          <p:cNvSpPr/>
          <p:nvPr/>
        </p:nvSpPr>
        <p:spPr>
          <a:xfrm>
            <a:off x="7583209" y="4098608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Increased User Value</a:t>
            </a:r>
            <a:endParaRPr lang="en-US" sz="1750" dirty="0"/>
          </a:p>
        </p:txBody>
      </p:sp>
      <p:sp>
        <p:nvSpPr>
          <p:cNvPr id="16" name="Shape 14">
            <a:extLst>
              <a:ext uri="{FF2B5EF4-FFF2-40B4-BE49-F238E27FC236}">
                <a16:creationId xmlns:a16="http://schemas.microsoft.com/office/drawing/2014/main" id="{358CA2BC-FFB4-ED34-7713-FB7E5198A971}"/>
              </a:ext>
            </a:extLst>
          </p:cNvPr>
          <p:cNvSpPr/>
          <p:nvPr/>
        </p:nvSpPr>
        <p:spPr>
          <a:xfrm>
            <a:off x="2325409" y="4968121"/>
            <a:ext cx="7540347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683AA726-61BA-72B2-7687-0F7E0C0819D1}"/>
              </a:ext>
            </a:extLst>
          </p:cNvPr>
          <p:cNvSpPr/>
          <p:nvPr/>
        </p:nvSpPr>
        <p:spPr>
          <a:xfrm>
            <a:off x="2553056" y="5111829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Segmented Approach</a:t>
            </a:r>
            <a:endParaRPr lang="en-US" sz="1750" dirty="0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AFB104FE-3E35-BE77-45D2-741169DCBB43}"/>
              </a:ext>
            </a:extLst>
          </p:cNvPr>
          <p:cNvSpPr/>
          <p:nvPr/>
        </p:nvSpPr>
        <p:spPr>
          <a:xfrm>
            <a:off x="5070037" y="5111829"/>
            <a:ext cx="205192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Enhanced User Experience</a:t>
            </a:r>
            <a:endParaRPr lang="en-US" sz="1750" dirty="0"/>
          </a:p>
        </p:txBody>
      </p:sp>
      <p:sp>
        <p:nvSpPr>
          <p:cNvPr id="19" name="Text 17">
            <a:extLst>
              <a:ext uri="{FF2B5EF4-FFF2-40B4-BE49-F238E27FC236}">
                <a16:creationId xmlns:a16="http://schemas.microsoft.com/office/drawing/2014/main" id="{037696DC-50BB-6BD7-B1DA-D9EFBA13A9CA}"/>
              </a:ext>
            </a:extLst>
          </p:cNvPr>
          <p:cNvSpPr/>
          <p:nvPr/>
        </p:nvSpPr>
        <p:spPr>
          <a:xfrm>
            <a:off x="7583209" y="5111829"/>
            <a:ext cx="205573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Potential Revenue Growth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45320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138E6D7-6EB3-3800-CCD4-BA71C547C1BE}"/>
              </a:ext>
            </a:extLst>
          </p:cNvPr>
          <p:cNvSpPr/>
          <p:nvPr/>
        </p:nvSpPr>
        <p:spPr>
          <a:xfrm>
            <a:off x="2884901" y="74490"/>
            <a:ext cx="7578090" cy="13982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Challenges Faced and Solutions</a:t>
            </a:r>
            <a:endParaRPr lang="en-US" sz="440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50502376-A267-C3B7-7887-5702D44F4E23}"/>
              </a:ext>
            </a:extLst>
          </p:cNvPr>
          <p:cNvSpPr/>
          <p:nvPr/>
        </p:nvSpPr>
        <p:spPr>
          <a:xfrm>
            <a:off x="2884901" y="2059857"/>
            <a:ext cx="503277" cy="503277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CB21A544-1BD2-BC1B-6D14-55D6E479769F}"/>
              </a:ext>
            </a:extLst>
          </p:cNvPr>
          <p:cNvSpPr/>
          <p:nvPr/>
        </p:nvSpPr>
        <p:spPr>
          <a:xfrm>
            <a:off x="3064685" y="2143677"/>
            <a:ext cx="143589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D05EEB5C-57BD-2F59-7530-FBF1FA60A719}"/>
              </a:ext>
            </a:extLst>
          </p:cNvPr>
          <p:cNvSpPr/>
          <p:nvPr/>
        </p:nvSpPr>
        <p:spPr>
          <a:xfrm>
            <a:off x="3611897" y="2059857"/>
            <a:ext cx="2796421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Limited Data Access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A03F4F04-3596-FC72-3C1A-6BD4CAEAC6A6}"/>
              </a:ext>
            </a:extLst>
          </p:cNvPr>
          <p:cNvSpPr/>
          <p:nvPr/>
        </p:nvSpPr>
        <p:spPr>
          <a:xfrm>
            <a:off x="3611897" y="2543608"/>
            <a:ext cx="2950250" cy="2147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Overcame restrictions by identifying alternative data sources. Developed creative approaches to extract valuable insights from available data.</a:t>
            </a:r>
            <a:endParaRPr lang="en-US" sz="1750" dirty="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4943240A-CAB6-82B5-E0FE-93E514574138}"/>
              </a:ext>
            </a:extLst>
          </p:cNvPr>
          <p:cNvSpPr/>
          <p:nvPr/>
        </p:nvSpPr>
        <p:spPr>
          <a:xfrm>
            <a:off x="6785865" y="2059857"/>
            <a:ext cx="503277" cy="503277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CF21A934-B628-0B3E-3448-5071439289AF}"/>
              </a:ext>
            </a:extLst>
          </p:cNvPr>
          <p:cNvSpPr/>
          <p:nvPr/>
        </p:nvSpPr>
        <p:spPr>
          <a:xfrm>
            <a:off x="6950052" y="2143677"/>
            <a:ext cx="174784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0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E0B977B0-247D-486B-3780-F22B31DBA3CC}"/>
              </a:ext>
            </a:extLst>
          </p:cNvPr>
          <p:cNvSpPr/>
          <p:nvPr/>
        </p:nvSpPr>
        <p:spPr>
          <a:xfrm>
            <a:off x="7512860" y="2059857"/>
            <a:ext cx="2950250" cy="69913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Cross-Team Coordination</a:t>
            </a:r>
            <a:endParaRPr lang="en-US" sz="22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1B0072EB-FF49-A99A-C1E9-2D542D5E5B7D}"/>
              </a:ext>
            </a:extLst>
          </p:cNvPr>
          <p:cNvSpPr/>
          <p:nvPr/>
        </p:nvSpPr>
        <p:spPr>
          <a:xfrm>
            <a:off x="7512860" y="2893176"/>
            <a:ext cx="2950250" cy="2147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Implemented simplified workflows for better collaboration. Set up regular check-ins to ensure efficient communication across departments.</a:t>
            </a:r>
            <a:endParaRPr lang="en-US" sz="1750" dirty="0"/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0E469008-ADD8-3AAD-B3B9-A6C1F53459A2}"/>
              </a:ext>
            </a:extLst>
          </p:cNvPr>
          <p:cNvSpPr/>
          <p:nvPr/>
        </p:nvSpPr>
        <p:spPr>
          <a:xfrm>
            <a:off x="2884901" y="5515884"/>
            <a:ext cx="503277" cy="503277"/>
          </a:xfrm>
          <a:prstGeom prst="roundRect">
            <a:avLst>
              <a:gd name="adj" fmla="val 18670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BFA35A27-6B34-0C22-2C04-23ECCC13E687}"/>
              </a:ext>
            </a:extLst>
          </p:cNvPr>
          <p:cNvSpPr/>
          <p:nvPr/>
        </p:nvSpPr>
        <p:spPr>
          <a:xfrm>
            <a:off x="3046945" y="5599704"/>
            <a:ext cx="179189" cy="335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00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309EE4E4-18B6-49EC-D729-F4BEC0332F2E}"/>
              </a:ext>
            </a:extLst>
          </p:cNvPr>
          <p:cNvSpPr/>
          <p:nvPr/>
        </p:nvSpPr>
        <p:spPr>
          <a:xfrm>
            <a:off x="3611897" y="5515884"/>
            <a:ext cx="2796421" cy="3495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Rapid Learning Curve</a:t>
            </a:r>
            <a:endParaRPr lang="en-US" sz="220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82C874E2-BB10-D43E-7D0D-F311A09688C8}"/>
              </a:ext>
            </a:extLst>
          </p:cNvPr>
          <p:cNvSpPr/>
          <p:nvPr/>
        </p:nvSpPr>
        <p:spPr>
          <a:xfrm>
            <a:off x="3611897" y="5999635"/>
            <a:ext cx="6851094" cy="7158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Quickly adapted to new tools and methodologies. Sought mentorship and engaged in self-directed learning to bridge knowledge gaps.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497451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2F33B-93CA-35D7-7E01-31B5BDFD7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3294" y="2361593"/>
            <a:ext cx="2787650" cy="1478570"/>
          </a:xfrm>
        </p:spPr>
        <p:txBody>
          <a:bodyPr/>
          <a:lstStyle/>
          <a:p>
            <a:r>
              <a:rPr lang="en-IN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61846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60CB1E7F-D14D-F23C-8D6D-47F366666039}"/>
              </a:ext>
            </a:extLst>
          </p:cNvPr>
          <p:cNvSpPr/>
          <p:nvPr/>
        </p:nvSpPr>
        <p:spPr>
          <a:xfrm>
            <a:off x="2301923" y="441337"/>
            <a:ext cx="72085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Introduction and Objectives</a:t>
            </a:r>
            <a:endParaRPr lang="en-US" sz="4450" dirty="0"/>
          </a:p>
        </p:txBody>
      </p:sp>
      <p:sp>
        <p:nvSpPr>
          <p:cNvPr id="5" name="Shape 1">
            <a:extLst>
              <a:ext uri="{FF2B5EF4-FFF2-40B4-BE49-F238E27FC236}">
                <a16:creationId xmlns:a16="http://schemas.microsoft.com/office/drawing/2014/main" id="{0C7B81BA-FEE9-C3CE-139A-C8206BB5079F}"/>
              </a:ext>
            </a:extLst>
          </p:cNvPr>
          <p:cNvSpPr/>
          <p:nvPr/>
        </p:nvSpPr>
        <p:spPr>
          <a:xfrm>
            <a:off x="2333832" y="177668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0CF9A900-5CAC-89B7-AD23-60C780B4971F}"/>
              </a:ext>
            </a:extLst>
          </p:cNvPr>
          <p:cNvSpPr/>
          <p:nvPr/>
        </p:nvSpPr>
        <p:spPr>
          <a:xfrm>
            <a:off x="2516116" y="1861693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0CB2F4C0-C527-3D01-D8DB-6F36F5C3DB66}"/>
              </a:ext>
            </a:extLst>
          </p:cNvPr>
          <p:cNvSpPr/>
          <p:nvPr/>
        </p:nvSpPr>
        <p:spPr>
          <a:xfrm>
            <a:off x="3070948" y="17766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Data-Driven Growth</a:t>
            </a:r>
            <a:endParaRPr lang="en-US" sz="22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A9D695BF-7983-6334-4893-80D276C79755}"/>
              </a:ext>
            </a:extLst>
          </p:cNvPr>
          <p:cNvSpPr/>
          <p:nvPr/>
        </p:nvSpPr>
        <p:spPr>
          <a:xfrm>
            <a:off x="3070948" y="2267101"/>
            <a:ext cx="2927747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Focused on leveraging data to enhance user engagement and retention. Aimed to support company growth through strategic decision-making.</a:t>
            </a:r>
            <a:endParaRPr lang="en-US" sz="1750" dirty="0"/>
          </a:p>
        </p:txBody>
      </p:sp>
      <p:sp>
        <p:nvSpPr>
          <p:cNvPr id="9" name="Shape 5">
            <a:extLst>
              <a:ext uri="{FF2B5EF4-FFF2-40B4-BE49-F238E27FC236}">
                <a16:creationId xmlns:a16="http://schemas.microsoft.com/office/drawing/2014/main" id="{247A324F-0C17-35CB-864F-9F4984CFEA0F}"/>
              </a:ext>
            </a:extLst>
          </p:cNvPr>
          <p:cNvSpPr/>
          <p:nvPr/>
        </p:nvSpPr>
        <p:spPr>
          <a:xfrm>
            <a:off x="6225509" y="177668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D6578996-8616-6411-F7B9-DA723A3F322C}"/>
              </a:ext>
            </a:extLst>
          </p:cNvPr>
          <p:cNvSpPr/>
          <p:nvPr/>
        </p:nvSpPr>
        <p:spPr>
          <a:xfrm>
            <a:off x="6391958" y="1861693"/>
            <a:ext cx="1772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8F65FED6-1F82-92D2-899F-A410B040A2B6}"/>
              </a:ext>
            </a:extLst>
          </p:cNvPr>
          <p:cNvSpPr/>
          <p:nvPr/>
        </p:nvSpPr>
        <p:spPr>
          <a:xfrm>
            <a:off x="6962625" y="1776682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Cross-Functional Collaboration</a:t>
            </a:r>
            <a:endParaRPr lang="en-US" sz="2200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29F27851-08E7-F51F-0B31-3EA69CD80BFB}"/>
              </a:ext>
            </a:extLst>
          </p:cNvPr>
          <p:cNvSpPr/>
          <p:nvPr/>
        </p:nvSpPr>
        <p:spPr>
          <a:xfrm>
            <a:off x="6962625" y="2621431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Served as a bridge between engineering, product, and marketing teams. Ensured alignment of data-related goals across departments.</a:t>
            </a:r>
            <a:endParaRPr lang="en-US" sz="1750" dirty="0"/>
          </a:p>
        </p:txBody>
      </p:sp>
      <p:sp>
        <p:nvSpPr>
          <p:cNvPr id="13" name="Shape 9">
            <a:extLst>
              <a:ext uri="{FF2B5EF4-FFF2-40B4-BE49-F238E27FC236}">
                <a16:creationId xmlns:a16="http://schemas.microsoft.com/office/drawing/2014/main" id="{C232C59E-D310-488D-495C-BF52F8F7B97C}"/>
              </a:ext>
            </a:extLst>
          </p:cNvPr>
          <p:cNvSpPr/>
          <p:nvPr/>
        </p:nvSpPr>
        <p:spPr>
          <a:xfrm>
            <a:off x="2333832" y="492648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4" name="Text 10">
            <a:extLst>
              <a:ext uri="{FF2B5EF4-FFF2-40B4-BE49-F238E27FC236}">
                <a16:creationId xmlns:a16="http://schemas.microsoft.com/office/drawing/2014/main" id="{1FAF07FB-25B6-175D-79B8-77D6707FC511}"/>
              </a:ext>
            </a:extLst>
          </p:cNvPr>
          <p:cNvSpPr/>
          <p:nvPr/>
        </p:nvSpPr>
        <p:spPr>
          <a:xfrm>
            <a:off x="2498138" y="5011491"/>
            <a:ext cx="1816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C76B2E8A-3BE2-3F59-4A92-1DFC18CFF517}"/>
              </a:ext>
            </a:extLst>
          </p:cNvPr>
          <p:cNvSpPr/>
          <p:nvPr/>
        </p:nvSpPr>
        <p:spPr>
          <a:xfrm>
            <a:off x="3070948" y="49264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Strategic Impact</a:t>
            </a:r>
            <a:endParaRPr lang="en-US" sz="2200" dirty="0"/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82A9283C-978E-C4D3-CC12-8136EC005EB5}"/>
              </a:ext>
            </a:extLst>
          </p:cNvPr>
          <p:cNvSpPr/>
          <p:nvPr/>
        </p:nvSpPr>
        <p:spPr>
          <a:xfrm>
            <a:off x="3070948" y="5416899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Developed and implemented strategies to optimize user retention and campaign effectiveness. Contributed to long-term business success.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539276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210620E-F67D-FBED-FE01-DBC652B46951}"/>
              </a:ext>
            </a:extLst>
          </p:cNvPr>
          <p:cNvSpPr/>
          <p:nvPr/>
        </p:nvSpPr>
        <p:spPr>
          <a:xfrm>
            <a:off x="3013794" y="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Internship Goals</a:t>
            </a:r>
            <a:endParaRPr lang="en-US" sz="445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072C772A-30E3-E7E1-F844-CB699AB6BBBF}"/>
              </a:ext>
            </a:extLst>
          </p:cNvPr>
          <p:cNvSpPr/>
          <p:nvPr/>
        </p:nvSpPr>
        <p:spPr>
          <a:xfrm>
            <a:off x="3338714" y="1048941"/>
            <a:ext cx="45719" cy="5501878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289AE1C0-4AB9-2F52-F231-3EBF35E848AC}"/>
              </a:ext>
            </a:extLst>
          </p:cNvPr>
          <p:cNvSpPr/>
          <p:nvPr/>
        </p:nvSpPr>
        <p:spPr>
          <a:xfrm>
            <a:off x="3578626" y="1544002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CED721E7-5B9A-9478-451E-A8E6B79FD835}"/>
              </a:ext>
            </a:extLst>
          </p:cNvPr>
          <p:cNvSpPr/>
          <p:nvPr/>
        </p:nvSpPr>
        <p:spPr>
          <a:xfrm>
            <a:off x="3098804" y="130409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77159A1C-0F18-F638-EBB4-AD827CA16BB9}"/>
              </a:ext>
            </a:extLst>
          </p:cNvPr>
          <p:cNvSpPr/>
          <p:nvPr/>
        </p:nvSpPr>
        <p:spPr>
          <a:xfrm>
            <a:off x="3281089" y="1389102"/>
            <a:ext cx="14561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F02B088D-A7A8-D6BB-20B2-FAB7237558DF}"/>
              </a:ext>
            </a:extLst>
          </p:cNvPr>
          <p:cNvSpPr/>
          <p:nvPr/>
        </p:nvSpPr>
        <p:spPr>
          <a:xfrm>
            <a:off x="4601492" y="1275754"/>
            <a:ext cx="317515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Optimize User Retention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A24F15BF-06E9-1622-E283-F67219D4D018}"/>
              </a:ext>
            </a:extLst>
          </p:cNvPr>
          <p:cNvSpPr/>
          <p:nvPr/>
        </p:nvSpPr>
        <p:spPr>
          <a:xfrm>
            <a:off x="4601492" y="1766173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Developed strategies to keep users engaged long-term. Analyzed user behavior patterns and preferences.</a:t>
            </a:r>
            <a:endParaRPr lang="en-US" sz="175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12D15071-8DAB-BA88-AE1D-D829309E30EE}"/>
              </a:ext>
            </a:extLst>
          </p:cNvPr>
          <p:cNvSpPr/>
          <p:nvPr/>
        </p:nvSpPr>
        <p:spPr>
          <a:xfrm>
            <a:off x="3578626" y="3440668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7F49B520-5DF4-A8C0-C6F9-E9D77FC07ACB}"/>
              </a:ext>
            </a:extLst>
          </p:cNvPr>
          <p:cNvSpPr/>
          <p:nvPr/>
        </p:nvSpPr>
        <p:spPr>
          <a:xfrm>
            <a:off x="3098804" y="320075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E95DF32E-641F-691A-6BC6-50B83067424C}"/>
              </a:ext>
            </a:extLst>
          </p:cNvPr>
          <p:cNvSpPr/>
          <p:nvPr/>
        </p:nvSpPr>
        <p:spPr>
          <a:xfrm>
            <a:off x="3265254" y="3285767"/>
            <a:ext cx="17728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07F16E54-B501-B002-7898-8712F6E7FEE4}"/>
              </a:ext>
            </a:extLst>
          </p:cNvPr>
          <p:cNvSpPr/>
          <p:nvPr/>
        </p:nvSpPr>
        <p:spPr>
          <a:xfrm>
            <a:off x="4601492" y="3172420"/>
            <a:ext cx="304169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Improve Data Accuracy</a:t>
            </a:r>
            <a:endParaRPr lang="en-US" sz="2200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05008F35-61E8-C225-A5AE-981078085531}"/>
              </a:ext>
            </a:extLst>
          </p:cNvPr>
          <p:cNvSpPr/>
          <p:nvPr/>
        </p:nvSpPr>
        <p:spPr>
          <a:xfrm>
            <a:off x="4601492" y="3662838"/>
            <a:ext cx="59687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Collaborated across teams to ensure data precision and reliability. Enhanced the actionability of insights.</a:t>
            </a:r>
            <a:endParaRPr lang="en-US" sz="1750" dirty="0"/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1E535CA1-AB44-FA97-2702-86936EF8D69A}"/>
              </a:ext>
            </a:extLst>
          </p:cNvPr>
          <p:cNvSpPr/>
          <p:nvPr/>
        </p:nvSpPr>
        <p:spPr>
          <a:xfrm>
            <a:off x="3578626" y="5337333"/>
            <a:ext cx="793790" cy="30480"/>
          </a:xfrm>
          <a:prstGeom prst="roundRect">
            <a:avLst>
              <a:gd name="adj" fmla="val 312558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16C1983D-2388-83B9-6189-569BAAD00274}"/>
              </a:ext>
            </a:extLst>
          </p:cNvPr>
          <p:cNvSpPr/>
          <p:nvPr/>
        </p:nvSpPr>
        <p:spPr>
          <a:xfrm>
            <a:off x="3098804" y="509742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E2B59726-2C3E-B6D3-2F61-FE3E814528F3}"/>
              </a:ext>
            </a:extLst>
          </p:cNvPr>
          <p:cNvSpPr/>
          <p:nvPr/>
        </p:nvSpPr>
        <p:spPr>
          <a:xfrm>
            <a:off x="3263111" y="5182433"/>
            <a:ext cx="181689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13DB3CC3-F1A8-81BD-15EB-10AF5F76946D}"/>
              </a:ext>
            </a:extLst>
          </p:cNvPr>
          <p:cNvSpPr/>
          <p:nvPr/>
        </p:nvSpPr>
        <p:spPr>
          <a:xfrm>
            <a:off x="4601492" y="5069085"/>
            <a:ext cx="40726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Boost Engagement Campaigns</a:t>
            </a:r>
            <a:endParaRPr lang="en-US" sz="2200" dirty="0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117760B5-81E7-75DE-824F-85AB20604F71}"/>
              </a:ext>
            </a:extLst>
          </p:cNvPr>
          <p:cNvSpPr/>
          <p:nvPr/>
        </p:nvSpPr>
        <p:spPr>
          <a:xfrm>
            <a:off x="4601492" y="5559504"/>
            <a:ext cx="596872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Launched targeted campaigns to enhance user interactions. Focused on improving CTR and reducing acquisition costs.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639437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1346856-3E2A-CCC3-DA94-E6FD8B1A0B5C}"/>
              </a:ext>
            </a:extLst>
          </p:cNvPr>
          <p:cNvSpPr/>
          <p:nvPr/>
        </p:nvSpPr>
        <p:spPr>
          <a:xfrm>
            <a:off x="2529816" y="366762"/>
            <a:ext cx="7368302" cy="6591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50"/>
              </a:lnSpc>
              <a:buNone/>
            </a:pPr>
            <a:r>
              <a:rPr lang="en-US" sz="41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Collect and Analyze User Data</a:t>
            </a:r>
            <a:endParaRPr lang="en-US" sz="415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3E99A18A-9431-D729-3761-B96CD6695AC5}"/>
              </a:ext>
            </a:extLst>
          </p:cNvPr>
          <p:cNvSpPr/>
          <p:nvPr/>
        </p:nvSpPr>
        <p:spPr>
          <a:xfrm>
            <a:off x="2834736" y="1342241"/>
            <a:ext cx="22860" cy="5078373"/>
          </a:xfrm>
          <a:prstGeom prst="roundRect">
            <a:avLst>
              <a:gd name="adj" fmla="val 387511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7B2DC5A2-E473-10CB-A689-B4DF4AC3F309}"/>
              </a:ext>
            </a:extLst>
          </p:cNvPr>
          <p:cNvSpPr/>
          <p:nvPr/>
        </p:nvSpPr>
        <p:spPr>
          <a:xfrm>
            <a:off x="3060538" y="1805156"/>
            <a:ext cx="738188" cy="22860"/>
          </a:xfrm>
          <a:prstGeom prst="roundRect">
            <a:avLst>
              <a:gd name="adj" fmla="val 387511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E9C0A25B-8A52-30E2-5CF9-EE8FF80E9800}"/>
              </a:ext>
            </a:extLst>
          </p:cNvPr>
          <p:cNvSpPr/>
          <p:nvPr/>
        </p:nvSpPr>
        <p:spPr>
          <a:xfrm>
            <a:off x="2608934" y="1579414"/>
            <a:ext cx="474464" cy="474464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47C0D2DE-25AE-AFF2-567B-0E7D0B57F142}"/>
              </a:ext>
            </a:extLst>
          </p:cNvPr>
          <p:cNvSpPr/>
          <p:nvPr/>
        </p:nvSpPr>
        <p:spPr>
          <a:xfrm>
            <a:off x="2778479" y="1658471"/>
            <a:ext cx="135374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4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723647CB-AAE5-CEA8-2AE2-FE27A75048D3}"/>
              </a:ext>
            </a:extLst>
          </p:cNvPr>
          <p:cNvSpPr/>
          <p:nvPr/>
        </p:nvSpPr>
        <p:spPr>
          <a:xfrm>
            <a:off x="4006192" y="1553101"/>
            <a:ext cx="2636401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Collection</a:t>
            </a:r>
            <a:endParaRPr lang="en-US" sz="20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93576703-A9C6-D334-C6F7-D9A4541AFEE8}"/>
              </a:ext>
            </a:extLst>
          </p:cNvPr>
          <p:cNvSpPr/>
          <p:nvPr/>
        </p:nvSpPr>
        <p:spPr>
          <a:xfrm>
            <a:off x="4006192" y="2008991"/>
            <a:ext cx="6191250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 tracking tools like Google Analytics or Mixpanel. Capture user interactions, login frequency, and feature usage.</a:t>
            </a:r>
            <a:endParaRPr lang="en-US" sz="165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510DC93F-F1FB-FF64-7045-18DB7F2D4E8D}"/>
              </a:ext>
            </a:extLst>
          </p:cNvPr>
          <p:cNvSpPr/>
          <p:nvPr/>
        </p:nvSpPr>
        <p:spPr>
          <a:xfrm>
            <a:off x="3060538" y="3568234"/>
            <a:ext cx="738188" cy="22860"/>
          </a:xfrm>
          <a:prstGeom prst="roundRect">
            <a:avLst>
              <a:gd name="adj" fmla="val 387511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4F6E1FE1-87AB-453A-ED5B-FFAA65764D1F}"/>
              </a:ext>
            </a:extLst>
          </p:cNvPr>
          <p:cNvSpPr/>
          <p:nvPr/>
        </p:nvSpPr>
        <p:spPr>
          <a:xfrm>
            <a:off x="2608934" y="3342491"/>
            <a:ext cx="474464" cy="474464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D2FF017F-5FC8-C0D4-35E3-635D5AA98CFE}"/>
              </a:ext>
            </a:extLst>
          </p:cNvPr>
          <p:cNvSpPr/>
          <p:nvPr/>
        </p:nvSpPr>
        <p:spPr>
          <a:xfrm>
            <a:off x="2763715" y="3421549"/>
            <a:ext cx="164783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45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71E5A203-4A7F-3A90-C11D-14EA1F6424EF}"/>
              </a:ext>
            </a:extLst>
          </p:cNvPr>
          <p:cNvSpPr/>
          <p:nvPr/>
        </p:nvSpPr>
        <p:spPr>
          <a:xfrm>
            <a:off x="4006192" y="3316178"/>
            <a:ext cx="2636401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Processing</a:t>
            </a:r>
            <a:endParaRPr lang="en-US" sz="2050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5094B9B8-F027-1C82-015F-90CDACEC3F89}"/>
              </a:ext>
            </a:extLst>
          </p:cNvPr>
          <p:cNvSpPr/>
          <p:nvPr/>
        </p:nvSpPr>
        <p:spPr>
          <a:xfrm>
            <a:off x="4006192" y="3772069"/>
            <a:ext cx="6191250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Clean and structure data for analysis. Use ETL processes to ensure data quality and consistency.</a:t>
            </a:r>
            <a:endParaRPr lang="en-US" sz="1650" dirty="0"/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E8CB64F5-F3E3-C6C2-D405-4DC14656A1B4}"/>
              </a:ext>
            </a:extLst>
          </p:cNvPr>
          <p:cNvSpPr/>
          <p:nvPr/>
        </p:nvSpPr>
        <p:spPr>
          <a:xfrm>
            <a:off x="3060538" y="5331311"/>
            <a:ext cx="738188" cy="22860"/>
          </a:xfrm>
          <a:prstGeom prst="roundRect">
            <a:avLst>
              <a:gd name="adj" fmla="val 387511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F961273E-45BA-29F0-C90D-8F72DE9BB8F9}"/>
              </a:ext>
            </a:extLst>
          </p:cNvPr>
          <p:cNvSpPr/>
          <p:nvPr/>
        </p:nvSpPr>
        <p:spPr>
          <a:xfrm>
            <a:off x="2608934" y="5105569"/>
            <a:ext cx="474464" cy="474464"/>
          </a:xfrm>
          <a:prstGeom prst="roundRect">
            <a:avLst>
              <a:gd name="adj" fmla="val 18671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A4651818-2C7D-A84F-CD2C-45C436E83B29}"/>
              </a:ext>
            </a:extLst>
          </p:cNvPr>
          <p:cNvSpPr/>
          <p:nvPr/>
        </p:nvSpPr>
        <p:spPr>
          <a:xfrm>
            <a:off x="2761691" y="5184626"/>
            <a:ext cx="168950" cy="3163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450" dirty="0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615CD08C-B4A9-71CE-F05F-8BE4BDB25689}"/>
              </a:ext>
            </a:extLst>
          </p:cNvPr>
          <p:cNvSpPr/>
          <p:nvPr/>
        </p:nvSpPr>
        <p:spPr>
          <a:xfrm>
            <a:off x="4006192" y="5079256"/>
            <a:ext cx="2636401" cy="3294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Behavioral Analysis</a:t>
            </a:r>
            <a:endParaRPr lang="en-US" sz="2050" dirty="0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9F1AF025-6FF8-1157-E331-41974B17902C}"/>
              </a:ext>
            </a:extLst>
          </p:cNvPr>
          <p:cNvSpPr/>
          <p:nvPr/>
        </p:nvSpPr>
        <p:spPr>
          <a:xfrm>
            <a:off x="4006192" y="5535146"/>
            <a:ext cx="6191250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Identify patterns correlating with higher retention. Use statistical methods to uncover significant trends in user behavior.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1883012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E7CA7B1-2DD3-3716-7E8C-5A74E0BF9547}"/>
              </a:ext>
            </a:extLst>
          </p:cNvPr>
          <p:cNvSpPr/>
          <p:nvPr/>
        </p:nvSpPr>
        <p:spPr>
          <a:xfrm>
            <a:off x="2317789" y="27908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Segment Users Based on Behavior</a:t>
            </a:r>
            <a:endParaRPr lang="en-US" sz="445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19C6ABDE-5427-DC26-81FF-4162D5DB6671}"/>
              </a:ext>
            </a:extLst>
          </p:cNvPr>
          <p:cNvSpPr/>
          <p:nvPr/>
        </p:nvSpPr>
        <p:spPr>
          <a:xfrm>
            <a:off x="2317789" y="2036805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82B3F376-375F-F3DA-2575-14A0CFC5EC93}"/>
              </a:ext>
            </a:extLst>
          </p:cNvPr>
          <p:cNvSpPr/>
          <p:nvPr/>
        </p:nvSpPr>
        <p:spPr>
          <a:xfrm>
            <a:off x="2552223" y="2271239"/>
            <a:ext cx="29442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High-Frequency Users</a:t>
            </a: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E7348009-4772-2572-6724-6C476F4770F1}"/>
              </a:ext>
            </a:extLst>
          </p:cNvPr>
          <p:cNvSpPr/>
          <p:nvPr/>
        </p:nvSpPr>
        <p:spPr>
          <a:xfrm>
            <a:off x="2552223" y="2761657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Daily or weekly logins. Engage with advanced features. Prioritize for beta testing and loyalty programs.</a:t>
            </a:r>
            <a:endParaRPr lang="en-US" sz="1750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BE170C87-DF80-3B9A-4DF1-03AD40AFC291}"/>
              </a:ext>
            </a:extLst>
          </p:cNvPr>
          <p:cNvSpPr/>
          <p:nvPr/>
        </p:nvSpPr>
        <p:spPr>
          <a:xfrm>
            <a:off x="6209466" y="2036805"/>
            <a:ext cx="3664863" cy="2410897"/>
          </a:xfrm>
          <a:prstGeom prst="roundRect">
            <a:avLst>
              <a:gd name="adj" fmla="val 3952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F547D56E-FB2A-746A-5206-6284125D67DD}"/>
              </a:ext>
            </a:extLst>
          </p:cNvPr>
          <p:cNvSpPr/>
          <p:nvPr/>
        </p:nvSpPr>
        <p:spPr>
          <a:xfrm>
            <a:off x="6443900" y="227123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Occasional Users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6767D072-8EB4-2E43-E746-56E15D8968F9}"/>
              </a:ext>
            </a:extLst>
          </p:cNvPr>
          <p:cNvSpPr/>
          <p:nvPr/>
        </p:nvSpPr>
        <p:spPr>
          <a:xfrm>
            <a:off x="6443900" y="2761657"/>
            <a:ext cx="319599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Monthly logins or less. Target with re-engagement campaigns and personalized content recommendations.</a:t>
            </a:r>
            <a:endParaRPr lang="en-US" sz="175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D25EE9E4-7DB9-AC4B-AD80-02EADF21ED7B}"/>
              </a:ext>
            </a:extLst>
          </p:cNvPr>
          <p:cNvSpPr/>
          <p:nvPr/>
        </p:nvSpPr>
        <p:spPr>
          <a:xfrm>
            <a:off x="2317789" y="4674515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55EBAA60-321C-604F-BABA-4120A4D9764B}"/>
              </a:ext>
            </a:extLst>
          </p:cNvPr>
          <p:cNvSpPr/>
          <p:nvPr/>
        </p:nvSpPr>
        <p:spPr>
          <a:xfrm>
            <a:off x="2552223" y="490894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New Users</a:t>
            </a:r>
            <a:endParaRPr lang="en-US" sz="22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0443A395-29B9-604B-567C-7524C29180FF}"/>
              </a:ext>
            </a:extLst>
          </p:cNvPr>
          <p:cNvSpPr/>
          <p:nvPr/>
        </p:nvSpPr>
        <p:spPr>
          <a:xfrm>
            <a:off x="2552223" y="5399368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Recently signed up. Focus on onboarding and highlighting key features to encourage regular use.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700201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4BBE5AEC-07D7-D275-3A91-B8EE5034CED6}"/>
              </a:ext>
            </a:extLst>
          </p:cNvPr>
          <p:cNvSpPr/>
          <p:nvPr/>
        </p:nvSpPr>
        <p:spPr>
          <a:xfrm>
            <a:off x="2649614" y="0"/>
            <a:ext cx="7597854" cy="794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24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Identify Retention Triggers and Drop-Off Points</a:t>
            </a:r>
            <a:endParaRPr lang="en-US" sz="2400" dirty="0"/>
          </a:p>
        </p:txBody>
      </p:sp>
      <p:pic>
        <p:nvPicPr>
          <p:cNvPr id="3" name="Image 1" descr="preencoded.png">
            <a:extLst>
              <a:ext uri="{FF2B5EF4-FFF2-40B4-BE49-F238E27FC236}">
                <a16:creationId xmlns:a16="http://schemas.microsoft.com/office/drawing/2014/main" id="{A0082B51-1F28-7877-F10D-15E9758E5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9614" y="1281360"/>
            <a:ext cx="1104424" cy="1767126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9740F644-A835-A6EB-29A2-74B32240A660}"/>
              </a:ext>
            </a:extLst>
          </p:cNvPr>
          <p:cNvSpPr/>
          <p:nvPr/>
        </p:nvSpPr>
        <p:spPr>
          <a:xfrm>
            <a:off x="4085269" y="1502221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Analyze User Journey</a:t>
            </a:r>
            <a:endParaRPr lang="en-US" sz="21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C52431A-2FDB-376C-D2D9-4DDDE868CE8D}"/>
              </a:ext>
            </a:extLst>
          </p:cNvPr>
          <p:cNvSpPr/>
          <p:nvPr/>
        </p:nvSpPr>
        <p:spPr>
          <a:xfrm>
            <a:off x="4085269" y="1979780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Map out typical user paths through your product. Identify key touchpoints and decision moments.</a:t>
            </a:r>
            <a:endParaRPr lang="en-US" sz="1700" dirty="0"/>
          </a:p>
        </p:txBody>
      </p:sp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947A0516-9EB0-5861-A166-57F780EC00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614" y="3048485"/>
            <a:ext cx="1104424" cy="1767126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7C9DC7E8-9963-A043-AA0E-6D23180C69F6}"/>
              </a:ext>
            </a:extLst>
          </p:cNvPr>
          <p:cNvSpPr/>
          <p:nvPr/>
        </p:nvSpPr>
        <p:spPr>
          <a:xfrm>
            <a:off x="4085269" y="3269346"/>
            <a:ext cx="2984540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Spot Retention Triggers</a:t>
            </a:r>
            <a:endParaRPr lang="en-US" sz="215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45E2283B-FA1E-F5A4-1925-796B2F529589}"/>
              </a:ext>
            </a:extLst>
          </p:cNvPr>
          <p:cNvSpPr/>
          <p:nvPr/>
        </p:nvSpPr>
        <p:spPr>
          <a:xfrm>
            <a:off x="4085269" y="3746906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Pinpoint features or actions correlated with long-term engagement. Prioritize these in product development.</a:t>
            </a:r>
            <a:endParaRPr lang="en-US" sz="1700" dirty="0"/>
          </a:p>
        </p:txBody>
      </p:sp>
      <p:pic>
        <p:nvPicPr>
          <p:cNvPr id="9" name="Image 3" descr="preencoded.png">
            <a:extLst>
              <a:ext uri="{FF2B5EF4-FFF2-40B4-BE49-F238E27FC236}">
                <a16:creationId xmlns:a16="http://schemas.microsoft.com/office/drawing/2014/main" id="{C68C5098-30FC-9CCA-ED10-E505346C50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9614" y="4815611"/>
            <a:ext cx="1104424" cy="1767126"/>
          </a:xfrm>
          <a:prstGeom prst="rect">
            <a:avLst/>
          </a:prstGeom>
        </p:spPr>
      </p:pic>
      <p:sp>
        <p:nvSpPr>
          <p:cNvPr id="10" name="Text 5">
            <a:extLst>
              <a:ext uri="{FF2B5EF4-FFF2-40B4-BE49-F238E27FC236}">
                <a16:creationId xmlns:a16="http://schemas.microsoft.com/office/drawing/2014/main" id="{3DBF4D4D-5FD9-70B5-3E24-104B5A5E8F4F}"/>
              </a:ext>
            </a:extLst>
          </p:cNvPr>
          <p:cNvSpPr/>
          <p:nvPr/>
        </p:nvSpPr>
        <p:spPr>
          <a:xfrm>
            <a:off x="4085269" y="5036472"/>
            <a:ext cx="2918341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Locate Drop-Off Points</a:t>
            </a:r>
            <a:endParaRPr lang="en-US" sz="215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0875FFB0-978F-1A90-C6C3-466A83E95FDE}"/>
              </a:ext>
            </a:extLst>
          </p:cNvPr>
          <p:cNvSpPr/>
          <p:nvPr/>
        </p:nvSpPr>
        <p:spPr>
          <a:xfrm>
            <a:off x="4085269" y="5514032"/>
            <a:ext cx="6162199" cy="7067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Use funnel analysis to find where users disengage. Focus on improving these areas.</a:t>
            </a: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769177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3245F81-9753-C2CC-972E-399FCC65716A}"/>
              </a:ext>
            </a:extLst>
          </p:cNvPr>
          <p:cNvSpPr/>
          <p:nvPr/>
        </p:nvSpPr>
        <p:spPr>
          <a:xfrm>
            <a:off x="340306" y="1347466"/>
            <a:ext cx="109704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Develop Targeted Engagement Strategies</a:t>
            </a:r>
            <a:endParaRPr lang="en-US" sz="445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3AF9946D-5BC9-EBC6-61C9-80E90897C873}"/>
              </a:ext>
            </a:extLst>
          </p:cNvPr>
          <p:cNvSpPr/>
          <p:nvPr/>
        </p:nvSpPr>
        <p:spPr>
          <a:xfrm>
            <a:off x="340306" y="26232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Personalized Content</a:t>
            </a:r>
            <a:endParaRPr lang="en-US" sz="22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98DA6029-110D-3749-A199-ECDDEF7F68A0}"/>
              </a:ext>
            </a:extLst>
          </p:cNvPr>
          <p:cNvSpPr/>
          <p:nvPr/>
        </p:nvSpPr>
        <p:spPr>
          <a:xfrm>
            <a:off x="340306" y="3204365"/>
            <a:ext cx="336933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Tailor recommendations based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 user interests and behavior.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Use machine learning algorithms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for content curation.</a:t>
            </a:r>
            <a:endParaRPr lang="en-US" sz="175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F513FA4D-4D92-25BB-5723-456F9C9090E8}"/>
              </a:ext>
            </a:extLst>
          </p:cNvPr>
          <p:cNvSpPr/>
          <p:nvPr/>
        </p:nvSpPr>
        <p:spPr>
          <a:xfrm>
            <a:off x="4879444" y="2623221"/>
            <a:ext cx="28716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Targeted Notifications</a:t>
            </a:r>
            <a:endParaRPr lang="en-US" sz="22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0015C5A1-BF85-2394-E2C8-4FF15C2723CB}"/>
              </a:ext>
            </a:extLst>
          </p:cNvPr>
          <p:cNvSpPr/>
          <p:nvPr/>
        </p:nvSpPr>
        <p:spPr>
          <a:xfrm>
            <a:off x="4879444" y="3204365"/>
            <a:ext cx="3008185" cy="1516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Send relevant push notifications and emails. Time messages based on user activity patterns.</a:t>
            </a:r>
            <a:endParaRPr lang="en-US" sz="17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4B10A15E-1E4A-D75F-671C-63D272A0F038}"/>
              </a:ext>
            </a:extLst>
          </p:cNvPr>
          <p:cNvSpPr/>
          <p:nvPr/>
        </p:nvSpPr>
        <p:spPr>
          <a:xfrm>
            <a:off x="9016459" y="262322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Feature Highlights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E0C2F2CD-AFD1-3608-339E-0AAFFA22DA7D}"/>
              </a:ext>
            </a:extLst>
          </p:cNvPr>
          <p:cNvSpPr/>
          <p:nvPr/>
        </p:nvSpPr>
        <p:spPr>
          <a:xfrm>
            <a:off x="9016459" y="3219480"/>
            <a:ext cx="3093765" cy="18803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Showcase valuable features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through in-app tours or tooltips. Align feature education with user segments.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3966508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184DD81-AB61-E947-2EDC-FEC1E7AD4569}"/>
              </a:ext>
            </a:extLst>
          </p:cNvPr>
          <p:cNvSpPr/>
          <p:nvPr/>
        </p:nvSpPr>
        <p:spPr>
          <a:xfrm>
            <a:off x="2831187" y="231635"/>
            <a:ext cx="7883842" cy="6774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400"/>
              </a:lnSpc>
              <a:buNone/>
            </a:pPr>
            <a:r>
              <a:rPr lang="en-US" sz="280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Implement A/B Testing for Optimization</a:t>
            </a:r>
            <a:endParaRPr lang="en-US" sz="280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557D6E37-BD61-1D8B-D2E6-BC99F413314B}"/>
              </a:ext>
            </a:extLst>
          </p:cNvPr>
          <p:cNvSpPr/>
          <p:nvPr/>
        </p:nvSpPr>
        <p:spPr>
          <a:xfrm>
            <a:off x="3022283" y="1061858"/>
            <a:ext cx="22860" cy="5553194"/>
          </a:xfrm>
          <a:prstGeom prst="roundRect">
            <a:avLst>
              <a:gd name="adj" fmla="val 330756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4" name="Shape 2">
            <a:extLst>
              <a:ext uri="{FF2B5EF4-FFF2-40B4-BE49-F238E27FC236}">
                <a16:creationId xmlns:a16="http://schemas.microsoft.com/office/drawing/2014/main" id="{5C304D6A-F3D9-C29E-D5B8-AFA3E934944B}"/>
              </a:ext>
            </a:extLst>
          </p:cNvPr>
          <p:cNvSpPr/>
          <p:nvPr/>
        </p:nvSpPr>
        <p:spPr>
          <a:xfrm>
            <a:off x="3213378" y="1455478"/>
            <a:ext cx="630079" cy="22860"/>
          </a:xfrm>
          <a:prstGeom prst="roundRect">
            <a:avLst>
              <a:gd name="adj" fmla="val 330756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72C79681-29F7-3987-F8D8-CA889E57A43D}"/>
              </a:ext>
            </a:extLst>
          </p:cNvPr>
          <p:cNvSpPr/>
          <p:nvPr/>
        </p:nvSpPr>
        <p:spPr>
          <a:xfrm>
            <a:off x="2831187" y="1264383"/>
            <a:ext cx="405051" cy="405051"/>
          </a:xfrm>
          <a:prstGeom prst="roundRect">
            <a:avLst>
              <a:gd name="adj" fmla="val 186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DB596563-2B7D-26E7-DEE2-282E4A3B3B26}"/>
              </a:ext>
            </a:extLst>
          </p:cNvPr>
          <p:cNvSpPr/>
          <p:nvPr/>
        </p:nvSpPr>
        <p:spPr>
          <a:xfrm>
            <a:off x="2975848" y="1331891"/>
            <a:ext cx="115610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1</a:t>
            </a:r>
            <a:endParaRPr lang="en-US" sz="21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C9DB34AD-1AB6-CA70-ED5F-554CFB69859D}"/>
              </a:ext>
            </a:extLst>
          </p:cNvPr>
          <p:cNvSpPr/>
          <p:nvPr/>
        </p:nvSpPr>
        <p:spPr>
          <a:xfrm>
            <a:off x="4023836" y="1241880"/>
            <a:ext cx="2276356" cy="281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Hypothesis Formation</a:t>
            </a:r>
            <a:endParaRPr lang="en-US" sz="17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1257BEA8-2B19-C5D6-1611-D58FBE9FA53D}"/>
              </a:ext>
            </a:extLst>
          </p:cNvPr>
          <p:cNvSpPr/>
          <p:nvPr/>
        </p:nvSpPr>
        <p:spPr>
          <a:xfrm>
            <a:off x="4023836" y="1631095"/>
            <a:ext cx="6623685" cy="2880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Develop clear, testable hypotheses based on user data and behavior patterns.</a:t>
            </a:r>
            <a:endParaRPr lang="en-US" sz="140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A3612457-05F7-DFE5-59E1-98E852810ED1}"/>
              </a:ext>
            </a:extLst>
          </p:cNvPr>
          <p:cNvSpPr/>
          <p:nvPr/>
        </p:nvSpPr>
        <p:spPr>
          <a:xfrm>
            <a:off x="3213378" y="2672773"/>
            <a:ext cx="630079" cy="22860"/>
          </a:xfrm>
          <a:prstGeom prst="roundRect">
            <a:avLst>
              <a:gd name="adj" fmla="val 330756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0" name="Shape 8">
            <a:extLst>
              <a:ext uri="{FF2B5EF4-FFF2-40B4-BE49-F238E27FC236}">
                <a16:creationId xmlns:a16="http://schemas.microsoft.com/office/drawing/2014/main" id="{03575217-4970-49A0-15B9-FC4CAE32E38A}"/>
              </a:ext>
            </a:extLst>
          </p:cNvPr>
          <p:cNvSpPr/>
          <p:nvPr/>
        </p:nvSpPr>
        <p:spPr>
          <a:xfrm>
            <a:off x="2831187" y="2481678"/>
            <a:ext cx="405051" cy="405051"/>
          </a:xfrm>
          <a:prstGeom prst="roundRect">
            <a:avLst>
              <a:gd name="adj" fmla="val 186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24090459-FBB2-50DE-680F-96FB7DCE8902}"/>
              </a:ext>
            </a:extLst>
          </p:cNvPr>
          <p:cNvSpPr/>
          <p:nvPr/>
        </p:nvSpPr>
        <p:spPr>
          <a:xfrm>
            <a:off x="2963347" y="2549186"/>
            <a:ext cx="140732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2</a:t>
            </a:r>
            <a:endParaRPr lang="en-US" sz="210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11243F24-1591-1C35-6E0F-2DC10239AE6D}"/>
              </a:ext>
            </a:extLst>
          </p:cNvPr>
          <p:cNvSpPr/>
          <p:nvPr/>
        </p:nvSpPr>
        <p:spPr>
          <a:xfrm>
            <a:off x="4023836" y="2459175"/>
            <a:ext cx="2250281" cy="281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Test Design</a:t>
            </a:r>
            <a:endParaRPr lang="en-US" sz="1750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0D174ACF-411F-AFDA-09DC-B35E8C7C1795}"/>
              </a:ext>
            </a:extLst>
          </p:cNvPr>
          <p:cNvSpPr/>
          <p:nvPr/>
        </p:nvSpPr>
        <p:spPr>
          <a:xfrm>
            <a:off x="4023836" y="2848390"/>
            <a:ext cx="6623685" cy="576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Create variations of messaging, UI elements, or features to test against current versions.</a:t>
            </a:r>
            <a:endParaRPr lang="en-US" sz="1400" dirty="0"/>
          </a:p>
        </p:txBody>
      </p:sp>
      <p:sp>
        <p:nvSpPr>
          <p:cNvPr id="14" name="Shape 12">
            <a:extLst>
              <a:ext uri="{FF2B5EF4-FFF2-40B4-BE49-F238E27FC236}">
                <a16:creationId xmlns:a16="http://schemas.microsoft.com/office/drawing/2014/main" id="{39C62774-3DE9-5FD8-B562-5E5FE24FC8BC}"/>
              </a:ext>
            </a:extLst>
          </p:cNvPr>
          <p:cNvSpPr/>
          <p:nvPr/>
        </p:nvSpPr>
        <p:spPr>
          <a:xfrm>
            <a:off x="3213378" y="4178080"/>
            <a:ext cx="630079" cy="22860"/>
          </a:xfrm>
          <a:prstGeom prst="roundRect">
            <a:avLst>
              <a:gd name="adj" fmla="val 330756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CA69CA39-3242-41C3-E87B-540808A3D289}"/>
              </a:ext>
            </a:extLst>
          </p:cNvPr>
          <p:cNvSpPr/>
          <p:nvPr/>
        </p:nvSpPr>
        <p:spPr>
          <a:xfrm>
            <a:off x="2831187" y="3986985"/>
            <a:ext cx="405051" cy="405051"/>
          </a:xfrm>
          <a:prstGeom prst="roundRect">
            <a:avLst>
              <a:gd name="adj" fmla="val 186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1B875C1A-9D7D-3ABC-1557-7EEB4BB8C574}"/>
              </a:ext>
            </a:extLst>
          </p:cNvPr>
          <p:cNvSpPr/>
          <p:nvPr/>
        </p:nvSpPr>
        <p:spPr>
          <a:xfrm>
            <a:off x="2961561" y="4054494"/>
            <a:ext cx="144185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3</a:t>
            </a:r>
            <a:endParaRPr lang="en-US" sz="2100" dirty="0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1C1AD475-DDD0-1C1E-21C1-5D1677C10992}"/>
              </a:ext>
            </a:extLst>
          </p:cNvPr>
          <p:cNvSpPr/>
          <p:nvPr/>
        </p:nvSpPr>
        <p:spPr>
          <a:xfrm>
            <a:off x="4023836" y="3964482"/>
            <a:ext cx="2250281" cy="281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Data Collection</a:t>
            </a:r>
            <a:endParaRPr lang="en-US" sz="1750" dirty="0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3E3E7937-FEB4-1C7C-FAA6-580C1854AB5B}"/>
              </a:ext>
            </a:extLst>
          </p:cNvPr>
          <p:cNvSpPr/>
          <p:nvPr/>
        </p:nvSpPr>
        <p:spPr>
          <a:xfrm>
            <a:off x="4023836" y="4353698"/>
            <a:ext cx="6623685" cy="576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Run tests with statistically significant sample sizes. Monitor key metrics throughout the test period.</a:t>
            </a:r>
            <a:endParaRPr lang="en-US" sz="1400" dirty="0"/>
          </a:p>
        </p:txBody>
      </p:sp>
      <p:sp>
        <p:nvSpPr>
          <p:cNvPr id="19" name="Shape 17">
            <a:extLst>
              <a:ext uri="{FF2B5EF4-FFF2-40B4-BE49-F238E27FC236}">
                <a16:creationId xmlns:a16="http://schemas.microsoft.com/office/drawing/2014/main" id="{1F00E9F5-F644-6DA6-39FE-3861AF22144F}"/>
              </a:ext>
            </a:extLst>
          </p:cNvPr>
          <p:cNvSpPr/>
          <p:nvPr/>
        </p:nvSpPr>
        <p:spPr>
          <a:xfrm>
            <a:off x="3213378" y="5683388"/>
            <a:ext cx="630079" cy="22860"/>
          </a:xfrm>
          <a:prstGeom prst="roundRect">
            <a:avLst>
              <a:gd name="adj" fmla="val 330756"/>
            </a:avLst>
          </a:prstGeom>
          <a:solidFill>
            <a:srgbClr val="C7C7D0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0" name="Shape 18">
            <a:extLst>
              <a:ext uri="{FF2B5EF4-FFF2-40B4-BE49-F238E27FC236}">
                <a16:creationId xmlns:a16="http://schemas.microsoft.com/office/drawing/2014/main" id="{39E95882-FB2A-C310-A16C-AD094B7C2A50}"/>
              </a:ext>
            </a:extLst>
          </p:cNvPr>
          <p:cNvSpPr/>
          <p:nvPr/>
        </p:nvSpPr>
        <p:spPr>
          <a:xfrm>
            <a:off x="2831187" y="5492292"/>
            <a:ext cx="405051" cy="405051"/>
          </a:xfrm>
          <a:prstGeom prst="roundRect">
            <a:avLst>
              <a:gd name="adj" fmla="val 18667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21" name="Text 19">
            <a:extLst>
              <a:ext uri="{FF2B5EF4-FFF2-40B4-BE49-F238E27FC236}">
                <a16:creationId xmlns:a16="http://schemas.microsoft.com/office/drawing/2014/main" id="{32EA6171-D6C1-5574-4C59-714094998EE8}"/>
              </a:ext>
            </a:extLst>
          </p:cNvPr>
          <p:cNvSpPr/>
          <p:nvPr/>
        </p:nvSpPr>
        <p:spPr>
          <a:xfrm>
            <a:off x="2960013" y="5559801"/>
            <a:ext cx="147399" cy="2700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4</a:t>
            </a:r>
            <a:endParaRPr lang="en-US" sz="2100" dirty="0"/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AD8D8FF5-2724-6743-2143-9D4BDC566167}"/>
              </a:ext>
            </a:extLst>
          </p:cNvPr>
          <p:cNvSpPr/>
          <p:nvPr/>
        </p:nvSpPr>
        <p:spPr>
          <a:xfrm>
            <a:off x="4023836" y="5469790"/>
            <a:ext cx="3006209" cy="2812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Analysis and Implementation</a:t>
            </a:r>
            <a:endParaRPr lang="en-US" sz="1750" dirty="0"/>
          </a:p>
        </p:txBody>
      </p:sp>
      <p:sp>
        <p:nvSpPr>
          <p:cNvPr id="23" name="Text 21">
            <a:extLst>
              <a:ext uri="{FF2B5EF4-FFF2-40B4-BE49-F238E27FC236}">
                <a16:creationId xmlns:a16="http://schemas.microsoft.com/office/drawing/2014/main" id="{6E564328-7550-192A-007C-BBF6DB37970B}"/>
              </a:ext>
            </a:extLst>
          </p:cNvPr>
          <p:cNvSpPr/>
          <p:nvPr/>
        </p:nvSpPr>
        <p:spPr>
          <a:xfrm>
            <a:off x="4023836" y="5859005"/>
            <a:ext cx="6623685" cy="576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Evaluate results and implement winning variations. Continuously iterate based on new insights.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72279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1355C4C7-B5EE-BC8C-BBA9-147814F1642E}"/>
              </a:ext>
            </a:extLst>
          </p:cNvPr>
          <p:cNvSpPr/>
          <p:nvPr/>
        </p:nvSpPr>
        <p:spPr>
          <a:xfrm>
            <a:off x="2438697" y="454288"/>
            <a:ext cx="731460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1B1B27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User Retention Optimization</a:t>
            </a:r>
            <a:endParaRPr lang="en-US" sz="4450" dirty="0"/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DB11C89E-5874-350C-A566-0634A1675BF6}"/>
              </a:ext>
            </a:extLst>
          </p:cNvPr>
          <p:cNvSpPr/>
          <p:nvPr/>
        </p:nvSpPr>
        <p:spPr>
          <a:xfrm>
            <a:off x="2438697" y="1503228"/>
            <a:ext cx="3664863" cy="2773799"/>
          </a:xfrm>
          <a:prstGeom prst="roundRect">
            <a:avLst>
              <a:gd name="adj" fmla="val 343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613EB875-D373-9BD5-73BD-B7DBC988A4FB}"/>
              </a:ext>
            </a:extLst>
          </p:cNvPr>
          <p:cNvSpPr/>
          <p:nvPr/>
        </p:nvSpPr>
        <p:spPr>
          <a:xfrm>
            <a:off x="2673131" y="17376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80% Retention Rate</a:t>
            </a:r>
            <a:endParaRPr lang="en-US" sz="22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CAF8CA15-F195-C5F1-0CB8-3ED80103FAB6}"/>
              </a:ext>
            </a:extLst>
          </p:cNvPr>
          <p:cNvSpPr/>
          <p:nvPr/>
        </p:nvSpPr>
        <p:spPr>
          <a:xfrm>
            <a:off x="2673131" y="2228081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Achieved significant improvement in user retention through data-driven strategies. Analyzed user behavior to identify key retention factors.</a:t>
            </a:r>
            <a:endParaRPr lang="en-US" sz="1750" dirty="0"/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656CF7E4-699B-C742-6E7A-753AC1DCD721}"/>
              </a:ext>
            </a:extLst>
          </p:cNvPr>
          <p:cNvSpPr/>
          <p:nvPr/>
        </p:nvSpPr>
        <p:spPr>
          <a:xfrm>
            <a:off x="6330374" y="1503228"/>
            <a:ext cx="3664863" cy="2773799"/>
          </a:xfrm>
          <a:prstGeom prst="roundRect">
            <a:avLst>
              <a:gd name="adj" fmla="val 3435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B345807F-0F13-A745-27EB-F4E17D4C1A96}"/>
              </a:ext>
            </a:extLst>
          </p:cNvPr>
          <p:cNvSpPr/>
          <p:nvPr/>
        </p:nvSpPr>
        <p:spPr>
          <a:xfrm>
            <a:off x="6564808" y="17376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Tailored Engagement</a:t>
            </a:r>
            <a:endParaRPr lang="en-US" sz="22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ED945E39-C4B0-E858-2EA6-714FCCDBE489}"/>
              </a:ext>
            </a:extLst>
          </p:cNvPr>
          <p:cNvSpPr/>
          <p:nvPr/>
        </p:nvSpPr>
        <p:spPr>
          <a:xfrm>
            <a:off x="6564808" y="2228081"/>
            <a:ext cx="3195995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Implemented targeted notifications and personalized content. Created segmented user journeys to enhance individual experiences.</a:t>
            </a:r>
            <a:endParaRPr lang="en-US" sz="1750" dirty="0"/>
          </a:p>
        </p:txBody>
      </p:sp>
      <p:sp>
        <p:nvSpPr>
          <p:cNvPr id="9" name="Shape 7">
            <a:extLst>
              <a:ext uri="{FF2B5EF4-FFF2-40B4-BE49-F238E27FC236}">
                <a16:creationId xmlns:a16="http://schemas.microsoft.com/office/drawing/2014/main" id="{887CC969-CFC9-07EA-5EC1-F5275119F230}"/>
              </a:ext>
            </a:extLst>
          </p:cNvPr>
          <p:cNvSpPr/>
          <p:nvPr/>
        </p:nvSpPr>
        <p:spPr>
          <a:xfrm>
            <a:off x="2438697" y="4503842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E1E1EA"/>
          </a:solidFill>
          <a:ln w="7620">
            <a:solidFill>
              <a:srgbClr val="C7C7D0"/>
            </a:solidFill>
            <a:prstDash val="solid"/>
          </a:ln>
        </p:spPr>
        <p:txBody>
          <a:bodyPr/>
          <a:lstStyle/>
          <a:p>
            <a:endParaRPr lang="en-IN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FECAEAB4-F2E4-6091-A05D-E995036A0254}"/>
              </a:ext>
            </a:extLst>
          </p:cNvPr>
          <p:cNvSpPr/>
          <p:nvPr/>
        </p:nvSpPr>
        <p:spPr>
          <a:xfrm>
            <a:off x="2673131" y="47382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3C3939"/>
                </a:solidFill>
                <a:latin typeface="Raleway" pitchFamily="34" charset="0"/>
                <a:ea typeface="Raleway" pitchFamily="34" charset="-122"/>
                <a:cs typeface="Raleway" pitchFamily="34" charset="-120"/>
              </a:rPr>
              <a:t>Long-Term Impact</a:t>
            </a:r>
            <a:endParaRPr lang="en-US" sz="22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BCDFB57F-BB47-C522-5DC7-04535BF6C54E}"/>
              </a:ext>
            </a:extLst>
          </p:cNvPr>
          <p:cNvSpPr/>
          <p:nvPr/>
        </p:nvSpPr>
        <p:spPr>
          <a:xfrm>
            <a:off x="2673131" y="5228694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C3939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Improved retention led to a more loyal customer base. Reduced the need for new user acquisition, saving resources.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2548883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805</Words>
  <Application>Microsoft Office PowerPoint</Application>
  <PresentationFormat>Widescreen</PresentationFormat>
  <Paragraphs>123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Circuit</vt:lpstr>
      <vt:lpstr>Office Theme</vt:lpstr>
      <vt:lpstr>ChangeJar Technologies Pvt. Ltd. As Business Analyst (Developing Data-Driven Strategies  for User Retention and Growth)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ChangeJar Technologies Pvt. Ltd. As Business Analyst (Developing Data-Driven Strategies  for User Retention and Growth)</dc:title>
  <dc:creator>prince gupta</dc:creator>
  <cp:lastModifiedBy>abhishek kumar</cp:lastModifiedBy>
  <cp:revision>16</cp:revision>
  <dcterms:created xsi:type="dcterms:W3CDTF">2024-11-06T15:39:36Z</dcterms:created>
  <dcterms:modified xsi:type="dcterms:W3CDTF">2025-09-05T16:18:29Z</dcterms:modified>
</cp:coreProperties>
</file>