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84" r:id="rId3"/>
    <p:sldId id="294" r:id="rId4"/>
    <p:sldId id="285" r:id="rId5"/>
    <p:sldId id="301" r:id="rId6"/>
    <p:sldId id="302" r:id="rId7"/>
    <p:sldId id="303" r:id="rId8"/>
    <p:sldId id="286" r:id="rId9"/>
    <p:sldId id="295" r:id="rId10"/>
    <p:sldId id="287" r:id="rId11"/>
    <p:sldId id="304" r:id="rId12"/>
    <p:sldId id="296" r:id="rId13"/>
    <p:sldId id="30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33CC33"/>
    <a:srgbClr val="336600"/>
    <a:srgbClr val="CCFFCC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4660"/>
  </p:normalViewPr>
  <p:slideViewPr>
    <p:cSldViewPr>
      <p:cViewPr>
        <p:scale>
          <a:sx n="75" d="100"/>
          <a:sy n="75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4AC202-572C-4ACB-8E17-59468102B272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440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C463-6125-4D85-A45C-A9CB23640FD5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72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FD8471-4719-4858-A7BE-B79D9D5B5ABA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736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06A136-C84F-433F-8380-E7772D91FF9C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228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682091-3EBC-4893-901D-5A313E2A741F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711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071932-F0A5-4286-95A5-51FD6750E3A2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74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666949-0DF1-4CC6-AFD6-BE3838BA9F9C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894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9D0677-D925-4019-B23C-AFC1C08B3724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60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6A1DE6-4A88-4EE6-A912-1760F6B1DD7E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140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0539D4-32EE-49CF-8D59-C62486F72AB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393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31411C-82FD-4DB4-87D3-D6084B38E969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220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152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rgbClr val="336600"/>
                </a:solidFill>
              </a:defRPr>
            </a:lvl1pPr>
          </a:lstStyle>
          <a:p>
            <a:fld id="{0A97500D-5B98-4F37-976D-686CA6EA4716}" type="slidenum">
              <a:rPr lang="ja-JP" altLang="en-US" smtClean="0"/>
              <a:pPr/>
              <a:t>‹#›</a:t>
            </a:fld>
            <a:endParaRPr lang="en-US" altLang="ja-JP"/>
          </a:p>
        </p:txBody>
      </p:sp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0" y="0"/>
            <a:ext cx="8991600" cy="1219200"/>
            <a:chOff x="0" y="0"/>
            <a:chExt cx="5664" cy="768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84" y="9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tint val="24314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1033" name="Line 9"/>
            <p:cNvSpPr>
              <a:spLocks noChangeShapeType="1"/>
            </p:cNvSpPr>
            <p:nvPr userDrawn="1"/>
          </p:nvSpPr>
          <p:spPr bwMode="auto">
            <a:xfrm>
              <a:off x="0" y="528"/>
              <a:ext cx="5520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1034" name="Line 10"/>
            <p:cNvSpPr>
              <a:spLocks noChangeShapeType="1"/>
            </p:cNvSpPr>
            <p:nvPr userDrawn="1"/>
          </p:nvSpPr>
          <p:spPr bwMode="auto">
            <a:xfrm>
              <a:off x="336" y="0"/>
              <a:ext cx="0" cy="768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384" y="288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tint val="21176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76" y="288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21176"/>
                    <a:invGamma/>
                  </a:srgbClr>
                </a:gs>
                <a:gs pos="100000">
                  <a:srgbClr val="66FF33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576" y="9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CC00">
                    <a:gamma/>
                    <a:tint val="24314"/>
                    <a:invGamma/>
                  </a:srgbClr>
                </a:gs>
                <a:gs pos="100000">
                  <a:srgbClr val="00CC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1046" name="Rectangle 22"/>
            <p:cNvSpPr>
              <a:spLocks noChangeArrowheads="1"/>
            </p:cNvSpPr>
            <p:nvPr userDrawn="1"/>
          </p:nvSpPr>
          <p:spPr bwMode="auto">
            <a:xfrm>
              <a:off x="68" y="288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21176"/>
                    <a:invGamma/>
                  </a:srgbClr>
                </a:gs>
                <a:gs pos="100000">
                  <a:srgbClr val="66FF33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auto">
            <a:xfrm>
              <a:off x="288" y="288"/>
              <a:ext cx="0" cy="480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1048" name="Rectangle 24"/>
            <p:cNvSpPr>
              <a:spLocks noChangeArrowheads="1"/>
            </p:cNvSpPr>
            <p:nvPr userDrawn="1"/>
          </p:nvSpPr>
          <p:spPr bwMode="auto">
            <a:xfrm>
              <a:off x="384" y="57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tint val="24314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auto">
            <a:xfrm>
              <a:off x="5472" y="432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CC00">
                    <a:gamma/>
                    <a:tint val="24314"/>
                    <a:invGamma/>
                  </a:srgbClr>
                </a:gs>
                <a:gs pos="100000">
                  <a:srgbClr val="00CC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</p:grpSp>
      <p:grpSp>
        <p:nvGrpSpPr>
          <p:cNvPr id="1065" name="Group 41"/>
          <p:cNvGrpSpPr>
            <a:grpSpLocks/>
          </p:cNvGrpSpPr>
          <p:nvPr/>
        </p:nvGrpSpPr>
        <p:grpSpPr bwMode="auto">
          <a:xfrm>
            <a:off x="0" y="6094413"/>
            <a:ext cx="9144000" cy="762000"/>
            <a:chOff x="0" y="3839"/>
            <a:chExt cx="5760" cy="480"/>
          </a:xfrm>
        </p:grpSpPr>
        <p:sp>
          <p:nvSpPr>
            <p:cNvPr id="1053" name="Line 29"/>
            <p:cNvSpPr>
              <a:spLocks noChangeShapeType="1"/>
            </p:cNvSpPr>
            <p:nvPr userDrawn="1"/>
          </p:nvSpPr>
          <p:spPr bwMode="auto">
            <a:xfrm rot="10800000">
              <a:off x="0" y="4176"/>
              <a:ext cx="5760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auto">
            <a:xfrm rot="10800000">
              <a:off x="5472" y="3936"/>
              <a:ext cx="0" cy="288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1058" name="Rectangle 34"/>
            <p:cNvSpPr>
              <a:spLocks noChangeArrowheads="1"/>
            </p:cNvSpPr>
            <p:nvPr userDrawn="1"/>
          </p:nvSpPr>
          <p:spPr bwMode="auto">
            <a:xfrm rot="10800000">
              <a:off x="5531" y="393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21176"/>
                    <a:invGamma/>
                  </a:srgbClr>
                </a:gs>
                <a:gs pos="100000">
                  <a:srgbClr val="66FF33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auto">
            <a:xfrm rot="10800000">
              <a:off x="5495" y="3839"/>
              <a:ext cx="0" cy="480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1060" name="Rectangle 36"/>
            <p:cNvSpPr>
              <a:spLocks noChangeAspect="1" noChangeArrowheads="1"/>
            </p:cNvSpPr>
            <p:nvPr userDrawn="1"/>
          </p:nvSpPr>
          <p:spPr bwMode="auto">
            <a:xfrm rot="10800000">
              <a:off x="5328" y="4032"/>
              <a:ext cx="97" cy="97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tint val="24314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</p:grp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7772400" y="152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AACF4BA-35B6-41CD-AA02-4A6174BD753B}" type="slidenum">
              <a:rPr kumimoji="0" lang="ja-JP" altLang="en-US" sz="1400" b="1">
                <a:solidFill>
                  <a:srgbClr val="336600"/>
                </a:solidFill>
              </a:rPr>
              <a:pPr algn="r"/>
              <a:t>‹#›</a:t>
            </a:fld>
            <a:endParaRPr kumimoji="0" lang="en-US" altLang="ja-JP" sz="1400" b="1">
              <a:solidFill>
                <a:srgbClr val="336600"/>
              </a:solidFill>
            </a:endParaRPr>
          </a:p>
        </p:txBody>
      </p:sp>
      <p:grpSp>
        <p:nvGrpSpPr>
          <p:cNvPr id="21" name="Group 26"/>
          <p:cNvGrpSpPr>
            <a:grpSpLocks/>
          </p:cNvGrpSpPr>
          <p:nvPr userDrawn="1"/>
        </p:nvGrpSpPr>
        <p:grpSpPr bwMode="auto">
          <a:xfrm>
            <a:off x="0" y="0"/>
            <a:ext cx="8991600" cy="1219200"/>
            <a:chOff x="0" y="0"/>
            <a:chExt cx="5664" cy="768"/>
          </a:xfrm>
        </p:grpSpPr>
        <p:sp>
          <p:nvSpPr>
            <p:cNvPr id="22" name="Rectangle 21"/>
            <p:cNvSpPr>
              <a:spLocks noChangeArrowheads="1"/>
            </p:cNvSpPr>
            <p:nvPr userDrawn="1"/>
          </p:nvSpPr>
          <p:spPr bwMode="auto">
            <a:xfrm>
              <a:off x="384" y="9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tint val="24314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23" name="Line 9"/>
            <p:cNvSpPr>
              <a:spLocks noChangeShapeType="1"/>
            </p:cNvSpPr>
            <p:nvPr userDrawn="1"/>
          </p:nvSpPr>
          <p:spPr bwMode="auto">
            <a:xfrm>
              <a:off x="0" y="528"/>
              <a:ext cx="5520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24" name="Line 10"/>
            <p:cNvSpPr>
              <a:spLocks noChangeShapeType="1"/>
            </p:cNvSpPr>
            <p:nvPr userDrawn="1"/>
          </p:nvSpPr>
          <p:spPr bwMode="auto">
            <a:xfrm>
              <a:off x="336" y="0"/>
              <a:ext cx="0" cy="768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25" name="Rectangle 24"/>
            <p:cNvSpPr>
              <a:spLocks noChangeArrowheads="1"/>
            </p:cNvSpPr>
            <p:nvPr userDrawn="1"/>
          </p:nvSpPr>
          <p:spPr bwMode="auto">
            <a:xfrm>
              <a:off x="384" y="288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tint val="21176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26" name="Rectangle 25"/>
            <p:cNvSpPr>
              <a:spLocks noChangeArrowheads="1"/>
            </p:cNvSpPr>
            <p:nvPr userDrawn="1"/>
          </p:nvSpPr>
          <p:spPr bwMode="auto">
            <a:xfrm>
              <a:off x="576" y="288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21176"/>
                    <a:invGamma/>
                  </a:srgbClr>
                </a:gs>
                <a:gs pos="100000">
                  <a:srgbClr val="66FF33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27" name="Rectangle 26"/>
            <p:cNvSpPr>
              <a:spLocks noChangeArrowheads="1"/>
            </p:cNvSpPr>
            <p:nvPr userDrawn="1"/>
          </p:nvSpPr>
          <p:spPr bwMode="auto">
            <a:xfrm>
              <a:off x="576" y="9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CC00">
                    <a:gamma/>
                    <a:tint val="24314"/>
                    <a:invGamma/>
                  </a:srgbClr>
                </a:gs>
                <a:gs pos="100000">
                  <a:srgbClr val="00CC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28" name="Rectangle 22"/>
            <p:cNvSpPr>
              <a:spLocks noChangeArrowheads="1"/>
            </p:cNvSpPr>
            <p:nvPr userDrawn="1"/>
          </p:nvSpPr>
          <p:spPr bwMode="auto">
            <a:xfrm>
              <a:off x="68" y="288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21176"/>
                    <a:invGamma/>
                  </a:srgbClr>
                </a:gs>
                <a:gs pos="100000">
                  <a:srgbClr val="66FF33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29" name="Line 23"/>
            <p:cNvSpPr>
              <a:spLocks noChangeShapeType="1"/>
            </p:cNvSpPr>
            <p:nvPr userDrawn="1"/>
          </p:nvSpPr>
          <p:spPr bwMode="auto">
            <a:xfrm>
              <a:off x="288" y="288"/>
              <a:ext cx="0" cy="480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30" name="Rectangle 24"/>
            <p:cNvSpPr>
              <a:spLocks noChangeArrowheads="1"/>
            </p:cNvSpPr>
            <p:nvPr userDrawn="1"/>
          </p:nvSpPr>
          <p:spPr bwMode="auto">
            <a:xfrm>
              <a:off x="384" y="57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tint val="24314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31" name="Rectangle 25"/>
            <p:cNvSpPr>
              <a:spLocks noChangeArrowheads="1"/>
            </p:cNvSpPr>
            <p:nvPr userDrawn="1"/>
          </p:nvSpPr>
          <p:spPr bwMode="auto">
            <a:xfrm>
              <a:off x="5472" y="432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CC00">
                    <a:gamma/>
                    <a:tint val="24314"/>
                    <a:invGamma/>
                  </a:srgbClr>
                </a:gs>
                <a:gs pos="100000">
                  <a:srgbClr val="00CC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</p:grpSp>
      <p:grpSp>
        <p:nvGrpSpPr>
          <p:cNvPr id="32" name="Group 41"/>
          <p:cNvGrpSpPr>
            <a:grpSpLocks/>
          </p:cNvGrpSpPr>
          <p:nvPr userDrawn="1"/>
        </p:nvGrpSpPr>
        <p:grpSpPr bwMode="auto">
          <a:xfrm>
            <a:off x="0" y="6094413"/>
            <a:ext cx="9144000" cy="762000"/>
            <a:chOff x="0" y="3839"/>
            <a:chExt cx="5760" cy="480"/>
          </a:xfrm>
        </p:grpSpPr>
        <p:sp>
          <p:nvSpPr>
            <p:cNvPr id="33" name="Line 29"/>
            <p:cNvSpPr>
              <a:spLocks noChangeShapeType="1"/>
            </p:cNvSpPr>
            <p:nvPr userDrawn="1"/>
          </p:nvSpPr>
          <p:spPr bwMode="auto">
            <a:xfrm rot="10800000">
              <a:off x="0" y="4176"/>
              <a:ext cx="5760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34" name="Line 30"/>
            <p:cNvSpPr>
              <a:spLocks noChangeShapeType="1"/>
            </p:cNvSpPr>
            <p:nvPr userDrawn="1"/>
          </p:nvSpPr>
          <p:spPr bwMode="auto">
            <a:xfrm rot="10800000">
              <a:off x="5472" y="3936"/>
              <a:ext cx="0" cy="288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35" name="Rectangle 34"/>
            <p:cNvSpPr>
              <a:spLocks noChangeArrowheads="1"/>
            </p:cNvSpPr>
            <p:nvPr userDrawn="1"/>
          </p:nvSpPr>
          <p:spPr bwMode="auto">
            <a:xfrm rot="10800000">
              <a:off x="5531" y="393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21176"/>
                    <a:invGamma/>
                  </a:srgbClr>
                </a:gs>
                <a:gs pos="100000">
                  <a:srgbClr val="66FF33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  <p:sp>
          <p:nvSpPr>
            <p:cNvPr id="36" name="Line 35"/>
            <p:cNvSpPr>
              <a:spLocks noChangeShapeType="1"/>
            </p:cNvSpPr>
            <p:nvPr userDrawn="1"/>
          </p:nvSpPr>
          <p:spPr bwMode="auto">
            <a:xfrm rot="10800000">
              <a:off x="5495" y="3839"/>
              <a:ext cx="0" cy="480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 sz="2400"/>
            </a:p>
          </p:txBody>
        </p:sp>
        <p:sp>
          <p:nvSpPr>
            <p:cNvPr id="37" name="Rectangle 36"/>
            <p:cNvSpPr>
              <a:spLocks noChangeAspect="1" noChangeArrowheads="1"/>
            </p:cNvSpPr>
            <p:nvPr userDrawn="1"/>
          </p:nvSpPr>
          <p:spPr bwMode="auto">
            <a:xfrm rot="10800000">
              <a:off x="5328" y="4032"/>
              <a:ext cx="97" cy="97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tint val="24314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 sz="2400"/>
            </a:p>
          </p:txBody>
        </p:sp>
      </p:grpSp>
    </p:spTree>
    <p:extLst>
      <p:ext uri="{BB962C8B-B14F-4D97-AF65-F5344CB8AC3E}">
        <p14:creationId xmlns:p14="http://schemas.microsoft.com/office/powerpoint/2010/main" val="3350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691503" y="6709090"/>
            <a:ext cx="2063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Teknik Informatika - UNIKOM</a:t>
            </a: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337378" y="108435"/>
            <a:ext cx="10092266" cy="10128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id-ID" sz="2800" b="1" kern="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Percabangan @JavaScript</a:t>
            </a:r>
            <a:endParaRPr lang="en-GB" sz="2800" b="1" kern="0" dirty="0">
              <a:solidFill>
                <a:schemeClr val="accent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9" y="5939939"/>
            <a:ext cx="328795" cy="328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720" t="4257" r="5921" b="8385"/>
          <a:stretch/>
        </p:blipFill>
        <p:spPr>
          <a:xfrm>
            <a:off x="6051732" y="5937720"/>
            <a:ext cx="324000" cy="3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511" y="5993697"/>
            <a:ext cx="17419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Eko Budi Setiawan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0498" y="5973952"/>
            <a:ext cx="24543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www.ekobudisetiawan.com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7375" y="5395514"/>
            <a:ext cx="4802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Eko Budi Setiawan, S.Kom., M.T.</a:t>
            </a:r>
          </a:p>
        </p:txBody>
      </p:sp>
      <p:pic>
        <p:nvPicPr>
          <p:cNvPr id="12" name="Picture 2" descr="http://israelsupportfund.org/new/uploads/files/images/email-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2" t="12411" r="12440" b="12411"/>
          <a:stretch/>
        </p:blipFill>
        <p:spPr bwMode="auto">
          <a:xfrm>
            <a:off x="2952162" y="5944732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04154" y="5973952"/>
            <a:ext cx="27800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mail@ekobudisetiawan.com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829894" y="6706876"/>
            <a:ext cx="4796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</a:t>
            </a: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487" y="1326903"/>
            <a:ext cx="5611491" cy="3907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6634509" y="6677967"/>
            <a:ext cx="2063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Teknik Informatika - UNIKOM</a:t>
            </a: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8700894" y="6675753"/>
            <a:ext cx="4796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</a:t>
            </a:r>
            <a:endParaRPr lang="id-ID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6240329"/>
            <a:ext cx="312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Eko Budi Setiawan, S.Kom., M.T.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6948264" y="192634"/>
            <a:ext cx="1630929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5c.html</a:t>
            </a:r>
            <a:endParaRPr kumimoji="0" lang="en-GB" sz="1800" b="1" kern="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616"/>
            <a:ext cx="9144000" cy="53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69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6634509" y="6677967"/>
            <a:ext cx="2063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Teknik Informatika - UNIKOM</a:t>
            </a: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8700894" y="6675753"/>
            <a:ext cx="4796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</a:t>
            </a:r>
            <a:endParaRPr lang="id-ID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6240329"/>
            <a:ext cx="312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Eko Budi Setiawan, S.Kom., M.T.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6948264" y="192634"/>
            <a:ext cx="1630929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5d.html</a:t>
            </a:r>
            <a:endParaRPr kumimoji="0" lang="en-GB" sz="1800" b="1" kern="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77" y="1124744"/>
            <a:ext cx="8466313" cy="45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03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987824" y="6240331"/>
            <a:ext cx="337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Eko Budi Setiawan, S.Kom., M.T.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163" y="2448853"/>
            <a:ext cx="9007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000" dirty="0" smtClean="0">
                <a:solidFill>
                  <a:srgbClr val="FFFFFF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switch.. case digunakan untuk menyederhanakan pernyataan if..else yang terlalu panjang</a:t>
            </a:r>
            <a:endParaRPr lang="id-ID" sz="3000" dirty="0">
              <a:solidFill>
                <a:srgbClr val="FFFFFF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6358298" y="188640"/>
            <a:ext cx="2271933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Switch Case</a:t>
            </a:r>
            <a:endParaRPr kumimoji="0" lang="en-GB" sz="1800" b="1" kern="0" dirty="0">
              <a:solidFill>
                <a:srgbClr val="2D2DB9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67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987824" y="6240331"/>
            <a:ext cx="337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Eko Budi Setiawan, S.Kom., M.T.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163" y="2448853"/>
            <a:ext cx="9007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000" dirty="0" smtClean="0">
                <a:solidFill>
                  <a:srgbClr val="FFFFFF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switch.. case digunakan untuk menyederhanakan pernyataan if..else yang terlalu panjang</a:t>
            </a:r>
            <a:endParaRPr lang="id-ID" sz="3000" dirty="0">
              <a:solidFill>
                <a:srgbClr val="FFFFFF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6358298" y="188640"/>
            <a:ext cx="2271933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5e.html</a:t>
            </a:r>
            <a:endParaRPr kumimoji="0" lang="en-GB" sz="1800" b="1" kern="0" dirty="0">
              <a:solidFill>
                <a:srgbClr val="2D2DB9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250"/>
          <a:stretch/>
        </p:blipFill>
        <p:spPr>
          <a:xfrm>
            <a:off x="-27857" y="890092"/>
            <a:ext cx="9208369" cy="59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99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12285" y="131383"/>
            <a:ext cx="7315200" cy="10128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id-ID" sz="2800" b="1" kern="0" dirty="0" smtClean="0">
                <a:solidFill>
                  <a:schemeClr val="accent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Pembahasan</a:t>
            </a:r>
            <a:endParaRPr lang="en-GB" sz="2800" b="1" kern="0" dirty="0">
              <a:solidFill>
                <a:schemeClr val="accent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87824" y="6240331"/>
            <a:ext cx="337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Eko Budi Setiawan, S.Kom., M.T.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589094" y="6671574"/>
            <a:ext cx="2063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Teknik Informatika - UNIKOM</a:t>
            </a: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8727485" y="6669360"/>
            <a:ext cx="4796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</a:t>
            </a: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gray">
          <a:xfrm>
            <a:off x="5185222" y="2083490"/>
            <a:ext cx="2474053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Percabangan if</a:t>
            </a:r>
            <a:endParaRPr kumimoji="0" lang="en-GB" sz="1800" b="1" kern="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7817516" y="1982935"/>
            <a:ext cx="762000" cy="665163"/>
            <a:chOff x="1110" y="2656"/>
            <a:chExt cx="1549" cy="1351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800" kern="0">
                <a:solidFill>
                  <a:srgbClr val="0033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800" kern="0">
                <a:solidFill>
                  <a:srgbClr val="0033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C59D2">
                    <a:gamma/>
                    <a:shade val="46275"/>
                    <a:invGamma/>
                  </a:srgbClr>
                </a:gs>
                <a:gs pos="100000">
                  <a:srgbClr val="4C59D2"/>
                </a:gs>
              </a:gsLst>
              <a:lin ang="2700000" scaled="1"/>
            </a:gra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800" kern="0">
                <a:solidFill>
                  <a:srgbClr val="003366"/>
                </a:solidFill>
                <a:latin typeface="Arial" charset="0"/>
                <a:cs typeface="Arial"/>
              </a:endParaRPr>
            </a:p>
          </p:txBody>
        </p:sp>
      </p:grpSp>
      <p:sp>
        <p:nvSpPr>
          <p:cNvPr id="22" name="Text Box 13"/>
          <p:cNvSpPr txBox="1">
            <a:spLocks noChangeArrowheads="1"/>
          </p:cNvSpPr>
          <p:nvPr/>
        </p:nvSpPr>
        <p:spPr bwMode="gray">
          <a:xfrm>
            <a:off x="8034919" y="208135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GB" sz="1800" b="1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gray">
          <a:xfrm>
            <a:off x="4465141" y="2853428"/>
            <a:ext cx="3192803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Percabangan if.. else</a:t>
            </a:r>
            <a:endParaRPr kumimoji="0" lang="en-GB" sz="1800" b="1" kern="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7811166" y="2744935"/>
            <a:ext cx="762000" cy="665163"/>
            <a:chOff x="1110" y="2656"/>
            <a:chExt cx="1549" cy="1351"/>
          </a:xfrm>
        </p:grpSpPr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800" kern="0">
                <a:solidFill>
                  <a:srgbClr val="0033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800" kern="0">
                <a:solidFill>
                  <a:srgbClr val="0033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C59D2">
                    <a:gamma/>
                    <a:shade val="46275"/>
                    <a:invGamma/>
                  </a:srgbClr>
                </a:gs>
                <a:gs pos="100000">
                  <a:srgbClr val="4C59D2"/>
                </a:gs>
              </a:gsLst>
              <a:lin ang="2700000" scaled="1"/>
            </a:gra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800" kern="0">
                <a:solidFill>
                  <a:srgbClr val="003366"/>
                </a:solidFill>
                <a:latin typeface="Arial" charset="0"/>
                <a:cs typeface="Arial"/>
              </a:endParaRPr>
            </a:p>
          </p:txBody>
        </p:sp>
      </p:grpSp>
      <p:sp>
        <p:nvSpPr>
          <p:cNvPr id="28" name="Text Box 13"/>
          <p:cNvSpPr txBox="1">
            <a:spLocks noChangeArrowheads="1"/>
          </p:cNvSpPr>
          <p:nvPr/>
        </p:nvSpPr>
        <p:spPr bwMode="gray">
          <a:xfrm>
            <a:off x="8028569" y="288946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>
                <a:solidFill>
                  <a:srgbClr val="FFFFFF"/>
                </a:solidFill>
              </a:rPr>
              <a:t>2</a:t>
            </a:r>
            <a:endParaRPr kumimoji="0" lang="en-GB" sz="1800" b="1" kern="0">
              <a:solidFill>
                <a:srgbClr val="FFFFFF"/>
              </a:solidFill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gray">
          <a:xfrm>
            <a:off x="4105102" y="3635762"/>
            <a:ext cx="3537356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Percabangan switch case</a:t>
            </a:r>
            <a:endParaRPr kumimoji="0" lang="en-GB" sz="1800" b="1" kern="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7800698" y="3535207"/>
            <a:ext cx="762000" cy="665163"/>
            <a:chOff x="1110" y="2656"/>
            <a:chExt cx="1549" cy="1351"/>
          </a:xfrm>
        </p:grpSpPr>
        <p:sp>
          <p:nvSpPr>
            <p:cNvPr id="3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800" kern="0">
                <a:solidFill>
                  <a:srgbClr val="0033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800" kern="0">
                <a:solidFill>
                  <a:srgbClr val="0033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4C59D2">
                    <a:gamma/>
                    <a:shade val="46275"/>
                    <a:invGamma/>
                  </a:srgbClr>
                </a:gs>
                <a:gs pos="100000">
                  <a:srgbClr val="4C59D2"/>
                </a:gs>
              </a:gsLst>
              <a:lin ang="2700000" scaled="1"/>
            </a:gra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id-ID" sz="1800" kern="0">
                <a:solidFill>
                  <a:srgbClr val="003366"/>
                </a:solidFill>
                <a:latin typeface="Arial" charset="0"/>
                <a:cs typeface="Arial"/>
              </a:endParaRPr>
            </a:p>
          </p:txBody>
        </p:sp>
      </p:grpSp>
      <p:sp>
        <p:nvSpPr>
          <p:cNvPr id="34" name="Text Box 13"/>
          <p:cNvSpPr txBox="1">
            <a:spLocks noChangeArrowheads="1"/>
          </p:cNvSpPr>
          <p:nvPr/>
        </p:nvSpPr>
        <p:spPr bwMode="gray">
          <a:xfrm>
            <a:off x="8018101" y="36569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rgbClr val="FFFFFF"/>
                </a:solidFill>
              </a:rPr>
              <a:t>3</a:t>
            </a:r>
            <a:endParaRPr kumimoji="0" lang="en-GB" sz="1800" b="1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08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 animBg="1"/>
      <p:bldP spid="28" grpId="0"/>
      <p:bldP spid="29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987824" y="6240331"/>
            <a:ext cx="337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Eko Budi Setiawan, S.Kom., M.T.</a:t>
            </a:r>
          </a:p>
        </p:txBody>
      </p:sp>
      <p:sp>
        <p:nvSpPr>
          <p:cNvPr id="2" name="Rectangle 1"/>
          <p:cNvSpPr/>
          <p:nvPr/>
        </p:nvSpPr>
        <p:spPr>
          <a:xfrm>
            <a:off x="76714" y="1863477"/>
            <a:ext cx="9007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000" dirty="0" smtClean="0">
                <a:solidFill>
                  <a:srgbClr val="FFFFFF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Percabangan if merupakan pernyataan yang berguna untuk menjalankan suatu kondisi</a:t>
            </a:r>
            <a:endParaRPr lang="id-ID" sz="3000" dirty="0">
              <a:solidFill>
                <a:srgbClr val="FFFFFF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6358298" y="188640"/>
            <a:ext cx="2271933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Percabangan if</a:t>
            </a:r>
            <a:endParaRPr kumimoji="0" lang="en-GB" sz="1800" b="1" kern="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84984"/>
            <a:ext cx="92274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600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 (kondisi)</a:t>
            </a:r>
          </a:p>
          <a:p>
            <a:pPr algn="ctr"/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	pernyataan</a:t>
            </a:r>
            <a:endParaRPr lang="id-ID" sz="2600" i="1" dirty="0">
              <a:solidFill>
                <a:srgbClr val="66FF33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96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6634509" y="6677967"/>
            <a:ext cx="2063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Teknik Informatika - UNIKOM</a:t>
            </a: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8700894" y="6675753"/>
            <a:ext cx="4796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</a:t>
            </a:r>
            <a:endParaRPr lang="id-ID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6240329"/>
            <a:ext cx="312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Eko Budi Setiawan, S.Kom., M.T.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7092280" y="192634"/>
            <a:ext cx="1486913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5a.html</a:t>
            </a:r>
            <a:endParaRPr kumimoji="0" lang="en-GB" sz="1800" b="1" kern="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280" t="11268" r="66801" b="41611"/>
          <a:stretch/>
        </p:blipFill>
        <p:spPr>
          <a:xfrm>
            <a:off x="1403648" y="1196752"/>
            <a:ext cx="6048672" cy="45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5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987824" y="6240331"/>
            <a:ext cx="337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Eko Budi Setiawan, S.Kom., M.T.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085" y="1916832"/>
            <a:ext cx="900795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000" dirty="0" smtClean="0">
                <a:solidFill>
                  <a:srgbClr val="FFFFFF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Percabangan if .. else digunakan untuk menguji suatu kondisi dan kemudian mengeksekusi pernyataan tertentu apabila kondisi terpenuhi, atau mengeksekusi pernyataan lain bila kondisi</a:t>
            </a:r>
          </a:p>
          <a:p>
            <a:pPr algn="ctr"/>
            <a:r>
              <a:rPr lang="id-ID" sz="3000" dirty="0" smtClean="0">
                <a:solidFill>
                  <a:srgbClr val="FFFFFF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tidak terpenuhi</a:t>
            </a:r>
            <a:endParaRPr lang="id-ID" sz="3000" dirty="0">
              <a:solidFill>
                <a:srgbClr val="FFFFFF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5292080" y="188640"/>
            <a:ext cx="3338151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Percabangan if..else</a:t>
            </a:r>
            <a:endParaRPr kumimoji="0" lang="en-GB" sz="1800" b="1" kern="0" dirty="0">
              <a:solidFill>
                <a:srgbClr val="2D2DB9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52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987824" y="6240331"/>
            <a:ext cx="337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Eko Budi Setiawan, S.Kom., M.T.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4283968" y="188640"/>
            <a:ext cx="4346263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Struktur percabangan if..else</a:t>
            </a:r>
            <a:endParaRPr kumimoji="0" lang="en-GB" sz="1800" b="1" kern="0" dirty="0">
              <a:solidFill>
                <a:srgbClr val="2D2DB9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2458" y="1556792"/>
            <a:ext cx="774777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600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 (kondisi)</a:t>
            </a:r>
          </a:p>
          <a:p>
            <a:r>
              <a:rPr lang="id-ID" sz="2600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	pernyataan 1 apabila kondisi terpenuhi;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else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id-ID" sz="2600" i="1" dirty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	</a:t>
            </a:r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pernyataan 2 apabila kondisi tidak terpenuhi</a:t>
            </a:r>
          </a:p>
          <a:p>
            <a:r>
              <a:rPr lang="id-ID" sz="2600" i="1" dirty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1089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987824" y="6240331"/>
            <a:ext cx="337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Eko Budi Setiawan, S.Kom., M.T.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2483768" y="188640"/>
            <a:ext cx="6146463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Struktur percabangan if..else banyak kondisi</a:t>
            </a:r>
            <a:endParaRPr kumimoji="0" lang="en-GB" sz="1800" b="1" kern="0" dirty="0">
              <a:solidFill>
                <a:srgbClr val="2D2DB9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7114" y="908720"/>
            <a:ext cx="798536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600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 (kondisi1)</a:t>
            </a:r>
          </a:p>
          <a:p>
            <a:r>
              <a:rPr lang="id-ID" sz="2600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	pernyataan 1 apabila kondisi1 terpenuhi;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else if (kondisi2)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id-ID" sz="2600" i="1" dirty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	</a:t>
            </a:r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pernyataan 2 apabila kondisi1 tidak terpenuhi;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}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else </a:t>
            </a:r>
          </a:p>
          <a:p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{	</a:t>
            </a:r>
          </a:p>
          <a:p>
            <a:r>
              <a:rPr lang="id-ID" sz="2600" i="1" dirty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	</a:t>
            </a:r>
            <a:r>
              <a:rPr lang="id-ID" sz="2600" i="1" dirty="0" smtClean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pernyataan 3 apabila kondisi1 dan kondisi 2 	tidak terpenuhi;</a:t>
            </a:r>
          </a:p>
          <a:p>
            <a:r>
              <a:rPr lang="id-ID" sz="2600" i="1" dirty="0">
                <a:solidFill>
                  <a:srgbClr val="66FF33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}</a:t>
            </a:r>
            <a:endParaRPr lang="id-ID" sz="2600" i="1" dirty="0" smtClean="0">
              <a:solidFill>
                <a:srgbClr val="66FF33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19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6634509" y="6677967"/>
            <a:ext cx="2063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Teknik Informatika - UNIKOM</a:t>
            </a: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8700894" y="6675753"/>
            <a:ext cx="47961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id-ID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2014</a:t>
            </a:r>
            <a:endParaRPr lang="id-ID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ja-JP" sz="900" b="1" dirty="0">
              <a:solidFill>
                <a:srgbClr val="33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6240329"/>
            <a:ext cx="3128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Eko Budi Setiawan, S.Kom., M.T.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6948264" y="192634"/>
            <a:ext cx="1630929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5b.html</a:t>
            </a:r>
            <a:endParaRPr kumimoji="0" lang="en-GB" sz="1800" b="1" kern="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0137"/>
          <a:stretch/>
        </p:blipFill>
        <p:spPr>
          <a:xfrm>
            <a:off x="0" y="836712"/>
            <a:ext cx="9180512" cy="57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1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987824" y="6240331"/>
            <a:ext cx="337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Eko Budi Setiawan, S.Kom., M.T.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gray">
          <a:xfrm>
            <a:off x="6358298" y="188640"/>
            <a:ext cx="2271933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FFFF"/>
              </a:gs>
              <a:gs pos="100000">
                <a:srgbClr val="FCFFFF"/>
              </a:gs>
            </a:gsLst>
            <a:lin ang="0" scaled="1"/>
          </a:gradFill>
          <a:ln w="38100" algn="ctr">
            <a:solidFill>
              <a:srgbClr val="85BA5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id-ID" sz="1800" b="1" kern="0" dirty="0" smtClean="0">
                <a:solidFill>
                  <a:srgbClr val="2D2DB9">
                    <a:lumMod val="50000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Contoh Kasus</a:t>
            </a:r>
            <a:endParaRPr kumimoji="0" lang="en-GB" sz="1800" b="1" kern="0" dirty="0">
              <a:solidFill>
                <a:srgbClr val="2D2DB9">
                  <a:lumMod val="5000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74672"/>
              </p:ext>
            </p:extLst>
          </p:nvPr>
        </p:nvGraphicFramePr>
        <p:xfrm>
          <a:off x="467544" y="1628800"/>
          <a:ext cx="3910346" cy="14257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2063985"/>
                <a:gridCol w="1846361"/>
              </a:tblGrid>
              <a:tr h="432048"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Harga Tiket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1237"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Jakarta</a:t>
                      </a:r>
                      <a:endParaRPr lang="id-ID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100000</a:t>
                      </a:r>
                      <a:endParaRPr lang="id-ID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1237"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Cirebon</a:t>
                      </a:r>
                      <a:endParaRPr lang="id-ID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150000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1237"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Banjar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200000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831"/>
              </p:ext>
            </p:extLst>
          </p:nvPr>
        </p:nvGraphicFramePr>
        <p:xfrm>
          <a:off x="4499992" y="1628800"/>
          <a:ext cx="4392488" cy="14401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4392488"/>
              </a:tblGrid>
              <a:tr h="1440160"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8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Subtotal </a:t>
                      </a:r>
                      <a:r>
                        <a:rPr lang="id-ID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Harga tiket X Jumlah tiket</a:t>
                      </a:r>
                    </a:p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Diskon   : </a:t>
                      </a: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10 % </a:t>
                      </a:r>
                      <a:r>
                        <a:rPr lang="id-ID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</a:t>
                      </a: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Subtotal </a:t>
                      </a:r>
                      <a:r>
                        <a:rPr lang="id-ID" sz="1500" dirty="0" smtClean="0">
                          <a:solidFill>
                            <a:srgbClr val="66FF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(member)</a:t>
                      </a:r>
                      <a:endParaRPr lang="id-ID" sz="1500" dirty="0">
                        <a:solidFill>
                          <a:srgbClr val="66FF33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     : Subtotal </a:t>
                      </a: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id-ID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Diskon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13804"/>
              </p:ext>
            </p:extLst>
          </p:nvPr>
        </p:nvGraphicFramePr>
        <p:xfrm>
          <a:off x="2699792" y="3501008"/>
          <a:ext cx="3910346" cy="20566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{9DCAF9ED-07DC-4A11-8D7F-57B35C25682E}</a:tableStyleId>
              </a:tblPr>
              <a:tblGrid>
                <a:gridCol w="2063985"/>
                <a:gridCol w="1846361"/>
              </a:tblGrid>
              <a:tr h="432048"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1237"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 Pemesan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Harga Tiket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1237"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SubTotal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1237"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Jumlah</a:t>
                      </a:r>
                      <a:r>
                        <a:rPr lang="id-ID" sz="1800" baseline="0" dirty="0" smtClean="0"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Tiket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Diskon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31237"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Member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 Bayar</a:t>
                      </a:r>
                      <a:endParaRPr lang="id-ID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436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317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Segoe UI</vt:lpstr>
      <vt:lpstr>Times New Roman</vt:lpstr>
      <vt:lpstr>Verdana</vt:lpstr>
      <vt:lpstr>標準デザイン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Eko Budi Setiawan</dc:creator>
  <cp:lastModifiedBy>Eko Budi Setiawan</cp:lastModifiedBy>
  <cp:revision>334</cp:revision>
  <dcterms:created xsi:type="dcterms:W3CDTF">1601-01-01T00:00:00Z</dcterms:created>
  <dcterms:modified xsi:type="dcterms:W3CDTF">2014-03-31T06:50:16Z</dcterms:modified>
</cp:coreProperties>
</file>