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C7E97F-9B47-48DC-9966-0EBB3469931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D74403-1D96-46E3-B37C-1B1DF3D52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KULIAH KALKULUS II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TEKNIK INFORMATIKA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UNIKOM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2014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BARISAN DAN DERET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209800"/>
            <a:ext cx="6096000" cy="853130"/>
          </a:xfrm>
          <a:prstGeom prst="rect">
            <a:avLst/>
          </a:prstGeom>
          <a:noFill/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038600"/>
            <a:ext cx="5008033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Contoh 1: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20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1 + 4 + 7 + 10 + …………..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 = 1, d = 3, </a:t>
            </a:r>
            <a:r>
              <a:rPr lang="en-US" dirty="0" err="1" smtClean="0"/>
              <a:t>dan</a:t>
            </a:r>
            <a:r>
              <a:rPr lang="en-US" dirty="0" smtClean="0"/>
              <a:t> n = 20. </a:t>
            </a:r>
            <a:r>
              <a:rPr lang="en-US" dirty="0" err="1" smtClean="0"/>
              <a:t>Maka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800600"/>
            <a:ext cx="6248399" cy="546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Contoh 2: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10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10 + 6 + 2 – 2 – 6 - …..</a:t>
            </a:r>
          </a:p>
          <a:p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Dari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 a = 1=, </a:t>
            </a:r>
            <a:r>
              <a:rPr lang="en-US" dirty="0" err="1" smtClean="0"/>
              <a:t>dan</a:t>
            </a:r>
            <a:r>
              <a:rPr lang="en-US" dirty="0" smtClean="0"/>
              <a:t> d = -4,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pers. (5), </a:t>
            </a:r>
            <a:r>
              <a:rPr lang="en-US" dirty="0" err="1" smtClean="0"/>
              <a:t>dengan</a:t>
            </a:r>
            <a:r>
              <a:rPr lang="en-US" dirty="0" smtClean="0"/>
              <a:t> n = 10 </a:t>
            </a:r>
          </a:p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1" y="4257675"/>
            <a:ext cx="6945923" cy="1002323"/>
          </a:xfrm>
          <a:prstGeom prst="rect">
            <a:avLst/>
          </a:prstGeom>
          <a:noFill/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257800"/>
            <a:ext cx="4149969" cy="6858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Contoh 3: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ke-4 </a:t>
            </a:r>
            <a:r>
              <a:rPr lang="en-US" dirty="0" err="1" smtClean="0"/>
              <a:t>adalah</a:t>
            </a:r>
            <a:r>
              <a:rPr lang="en-US" dirty="0" smtClean="0"/>
              <a:t> 22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ke-7 </a:t>
            </a:r>
            <a:r>
              <a:rPr lang="en-US" dirty="0" err="1" smtClean="0"/>
              <a:t>adalah</a:t>
            </a:r>
            <a:r>
              <a:rPr lang="en-US" dirty="0" smtClean="0"/>
              <a:t> 40.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12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Kita </a:t>
            </a:r>
            <a:r>
              <a:rPr lang="en-US" dirty="0" err="1" smtClean="0"/>
              <a:t>gunakan</a:t>
            </a:r>
            <a:r>
              <a:rPr lang="en-US" dirty="0" smtClean="0"/>
              <a:t> pers. (2)</a:t>
            </a:r>
          </a:p>
          <a:p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724400"/>
            <a:ext cx="8534400" cy="469392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981200"/>
            <a:ext cx="5088082" cy="990600"/>
          </a:xfrm>
          <a:prstGeom prst="rect">
            <a:avLst/>
          </a:prstGeom>
          <a:noFill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048000"/>
            <a:ext cx="5231823" cy="1009650"/>
          </a:xfrm>
          <a:prstGeom prst="rect">
            <a:avLst/>
          </a:prstGeom>
          <a:noFill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114800"/>
            <a:ext cx="3744191" cy="895350"/>
          </a:xfrm>
          <a:prstGeom prst="rect">
            <a:avLst/>
          </a:prstGeom>
          <a:noFill/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5257800"/>
            <a:ext cx="2156980" cy="895350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Maka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828800"/>
            <a:ext cx="7443355" cy="533400"/>
          </a:xfrm>
          <a:prstGeom prst="rect">
            <a:avLst/>
          </a:prstGeom>
          <a:noFill/>
        </p:spPr>
      </p:pic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743200"/>
            <a:ext cx="7443354" cy="533400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263" y="4038600"/>
            <a:ext cx="7523748" cy="1066800"/>
          </a:xfrm>
          <a:prstGeom prst="rect">
            <a:avLst/>
          </a:prstGeom>
          <a:noFill/>
        </p:spPr>
      </p:pic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,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factor </a:t>
            </a:r>
            <a:r>
              <a:rPr lang="en-US" dirty="0" err="1" smtClean="0"/>
              <a:t>konstan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i="1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dilambangkan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. </a:t>
            </a:r>
            <a:r>
              <a:rPr lang="en-US" i="1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Misalnya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1 + 2 + 4 + 8 + 16 + ……..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, a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rasionya</a:t>
            </a:r>
            <a:r>
              <a:rPr lang="en-US" dirty="0" smtClean="0"/>
              <a:t>, r = 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a =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r = </a:t>
            </a:r>
            <a:r>
              <a:rPr lang="en-US" dirty="0" err="1" smtClean="0"/>
              <a:t>rasio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057400"/>
            <a:ext cx="6781801" cy="1097056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343400"/>
            <a:ext cx="1641764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Contoh 4: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Carilah</a:t>
            </a:r>
            <a:r>
              <a:rPr lang="en-US" dirty="0" smtClean="0"/>
              <a:t> 5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a = 4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rasioanya</a:t>
            </a:r>
            <a:r>
              <a:rPr lang="en-US" dirty="0" smtClean="0"/>
              <a:t>, r = 3.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737" y="3810000"/>
            <a:ext cx="8558463" cy="838200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endParaRPr 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895600"/>
            <a:ext cx="5143500" cy="9144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Contoh 5: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a. </a:t>
            </a:r>
          </a:p>
          <a:p>
            <a:pPr>
              <a:buNone/>
            </a:pPr>
            <a:r>
              <a:rPr lang="en-US" dirty="0" smtClean="0"/>
              <a:t>	b.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438400"/>
            <a:ext cx="3053443" cy="419100"/>
          </a:xfrm>
          <a:prstGeom prst="rect">
            <a:avLst/>
          </a:prstGeom>
          <a:noFill/>
        </p:spPr>
      </p:pic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971800"/>
            <a:ext cx="2164773" cy="381000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720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5720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lphaLcParenR"/>
            </a:pP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514350" indent="-514350">
              <a:buClrTx/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endParaRPr lang="en-US" dirty="0" smtClean="0"/>
          </a:p>
          <a:p>
            <a:pPr marL="514350" indent="-514350">
              <a:buClrTx/>
              <a:buNone/>
            </a:pPr>
            <a:endParaRPr lang="en-US" dirty="0" smtClean="0"/>
          </a:p>
          <a:p>
            <a:pPr marL="514350" indent="-514350">
              <a:buClrTx/>
              <a:buNone/>
            </a:pPr>
            <a:endParaRPr lang="en-US" dirty="0" smtClean="0"/>
          </a:p>
          <a:p>
            <a:pPr marL="514350" indent="-514350">
              <a:buClrTx/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b.</a:t>
            </a:r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Rasio</a:t>
            </a:r>
            <a:r>
              <a:rPr lang="en-US" dirty="0" smtClean="0"/>
              <a:t>.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             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4943" y="1524000"/>
            <a:ext cx="2775857" cy="381000"/>
          </a:xfrm>
          <a:prstGeom prst="rect">
            <a:avLst/>
          </a:prstGeom>
          <a:noFill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09114" y="1524000"/>
            <a:ext cx="391886" cy="457200"/>
          </a:xfrm>
          <a:prstGeom prst="rect">
            <a:avLst/>
          </a:prstGeom>
          <a:noFill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438400"/>
            <a:ext cx="3188154" cy="838200"/>
          </a:xfrm>
          <a:prstGeom prst="rect">
            <a:avLst/>
          </a:prstGeom>
          <a:noFill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810000"/>
            <a:ext cx="6939643" cy="45720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5900" y="4343400"/>
            <a:ext cx="800100" cy="533400"/>
          </a:xfrm>
          <a:prstGeom prst="rect">
            <a:avLst/>
          </a:prstGeom>
          <a:noFill/>
        </p:spPr>
      </p:pic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5105400"/>
            <a:ext cx="6705600" cy="1066800"/>
          </a:xfrm>
          <a:prstGeom prst="rect">
            <a:avLst/>
          </a:prstGeom>
          <a:noFill/>
        </p:spPr>
      </p:pic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57200" y="713601"/>
            <a:ext cx="2584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57200" y="1652201"/>
            <a:ext cx="2584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45720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Zeno </a:t>
            </a:r>
            <a:r>
              <a:rPr lang="en-US" dirty="0" err="1" smtClean="0"/>
              <a:t>dari</a:t>
            </a:r>
            <a:r>
              <a:rPr lang="en-US" dirty="0" smtClean="0"/>
              <a:t> Elea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paradox yang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kira-kira</a:t>
            </a:r>
            <a:r>
              <a:rPr lang="en-US" dirty="0" smtClean="0"/>
              <a:t> 2400 </a:t>
            </a:r>
            <a:r>
              <a:rPr lang="en-US" dirty="0" err="1" smtClean="0"/>
              <a:t>tahun</a:t>
            </a:r>
            <a:r>
              <a:rPr lang="en-US" dirty="0" smtClean="0"/>
              <a:t> yang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pelari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mengakhiri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berlari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selamanya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pelari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terhingga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mencaku</a:t>
            </a:r>
            <a:r>
              <a:rPr lang="en-US" dirty="0" smtClean="0"/>
              <a:t> </a:t>
            </a:r>
            <a:r>
              <a:rPr lang="en-US" dirty="0" err="1" smtClean="0"/>
              <a:t>ruas-ruas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terhingg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yang </a:t>
            </a:r>
            <a:r>
              <a:rPr lang="en-US" dirty="0" err="1" smtClean="0"/>
              <a:t>panjangnya</a:t>
            </a:r>
            <a:r>
              <a:rPr lang="en-US" dirty="0" smtClean="0"/>
              <a:t> 1 mil,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Zeno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mengakhiri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menghitung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jumlahnya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9600" y="2438400"/>
          <a:ext cx="8305800" cy="95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4063482" imgH="465560" progId="Visio.Drawing.11">
                  <p:embed/>
                </p:oleObj>
              </mc:Choice>
              <mc:Fallback>
                <p:oleObj name="Visio" r:id="rId3" imgW="4063482" imgH="46556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8305800" cy="953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429000"/>
            <a:ext cx="5029200" cy="77832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257800"/>
            <a:ext cx="3048000" cy="887104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suku-suku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2, 4, 6, 8, ….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2 + 4 + 6 + 8 + ….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endParaRPr lang="en-US" dirty="0" smtClean="0"/>
          </a:p>
          <a:p>
            <a:pPr marL="404813" lvl="1" indent="-344488">
              <a:buSzPct val="100000"/>
              <a:buNone/>
            </a:pPr>
            <a:endParaRPr lang="en-US" dirty="0" smtClean="0"/>
          </a:p>
          <a:p>
            <a:pPr marL="404813" lvl="1" indent="-344488">
              <a:buSzPct val="100000"/>
              <a:buFont typeface="Arial" pitchFamily="34" charset="0"/>
              <a:buChar char="•"/>
            </a:pPr>
            <a:r>
              <a:rPr lang="en-US" sz="2600" dirty="0" err="1" smtClean="0"/>
              <a:t>Sama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barisan</a:t>
            </a:r>
            <a:r>
              <a:rPr lang="en-US" sz="2600" dirty="0" smtClean="0"/>
              <a:t>, , yang </a:t>
            </a:r>
            <a:r>
              <a:rPr lang="en-US" sz="2600" dirty="0" err="1" smtClean="0"/>
              <a:t>mewakili</a:t>
            </a:r>
            <a:r>
              <a:rPr lang="en-US" sz="2600" dirty="0" smtClean="0"/>
              <a:t> </a:t>
            </a:r>
            <a:r>
              <a:rPr lang="en-US" sz="2600" dirty="0" err="1" smtClean="0"/>
              <a:t>suku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-n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barisan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diberikan</a:t>
            </a:r>
            <a:r>
              <a:rPr lang="en-US" sz="2600" dirty="0" smtClean="0"/>
              <a:t>,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jumlah</a:t>
            </a:r>
            <a:r>
              <a:rPr lang="en-US" sz="2600" dirty="0" smtClean="0"/>
              <a:t> </a:t>
            </a:r>
            <a:r>
              <a:rPr lang="en-US" sz="2600" dirty="0" err="1" smtClean="0"/>
              <a:t>suku</a:t>
            </a:r>
            <a:r>
              <a:rPr lang="en-US" sz="2600" dirty="0" smtClean="0"/>
              <a:t> n </a:t>
            </a:r>
            <a:r>
              <a:rPr lang="en-US" sz="2600" dirty="0" err="1" smtClean="0"/>
              <a:t>pertama</a:t>
            </a:r>
            <a:r>
              <a:rPr lang="en-US" sz="2600" dirty="0" smtClean="0"/>
              <a:t> </a:t>
            </a:r>
            <a:r>
              <a:rPr lang="en-US" sz="2600" dirty="0" err="1" smtClean="0"/>
              <a:t>deret</a:t>
            </a:r>
            <a:r>
              <a:rPr lang="en-US" sz="2600" dirty="0" smtClean="0"/>
              <a:t> </a:t>
            </a:r>
            <a:r>
              <a:rPr lang="en-US" sz="2600" dirty="0" err="1" smtClean="0"/>
              <a:t>dilambangkan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. </a:t>
            </a:r>
            <a:r>
              <a:rPr lang="en-US" sz="2600" dirty="0" err="1" smtClean="0"/>
              <a:t>Misalkan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Contoh</a:t>
            </a:r>
          </a:p>
          <a:p>
            <a:pPr marL="404813" lvl="1" indent="-344488">
              <a:buSzPct val="100000"/>
              <a:buNone/>
            </a:pPr>
            <a:endParaRPr lang="en-US" dirty="0" smtClean="0"/>
          </a:p>
          <a:p>
            <a:pPr lvl="1">
              <a:buSzPct val="9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334000"/>
            <a:ext cx="4114800" cy="457200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lambang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huruy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 (sigma).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terhingga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 </a:t>
            </a:r>
            <a:r>
              <a:rPr lang="en-US" dirty="0" err="1" smtClean="0"/>
              <a:t>diuliskan</a:t>
            </a:r>
            <a:r>
              <a:rPr lang="en-US" dirty="0" smtClean="0"/>
              <a:t> </a:t>
            </a:r>
            <a:r>
              <a:rPr lang="en-US" dirty="0" err="1" smtClean="0"/>
              <a:t>sebgai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200400"/>
            <a:ext cx="3416968" cy="914400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5029200"/>
            <a:ext cx="762000" cy="971550"/>
          </a:xfrm>
          <a:prstGeom prst="rect">
            <a:avLst/>
          </a:prstGeom>
          <a:noFill/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962400"/>
            <a:ext cx="4343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Penjumlahan</a:t>
            </a:r>
            <a:r>
              <a:rPr lang="en-US" sz="2000" dirty="0" smtClean="0"/>
              <a:t> </a:t>
            </a:r>
            <a:r>
              <a:rPr lang="en-US" sz="2000" dirty="0" err="1" smtClean="0"/>
              <a:t>deret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deret</a:t>
            </a:r>
            <a:r>
              <a:rPr lang="en-US" sz="2000" dirty="0" smtClean="0"/>
              <a:t>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berhingga</a:t>
            </a:r>
            <a:endParaRPr lang="en-US" sz="20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981200"/>
            <a:ext cx="1524000" cy="19431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1981200"/>
            <a:ext cx="1447800" cy="1845945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962400"/>
            <a:ext cx="41148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Penjumlahan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suku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tertentu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latin typeface="+mj-lt"/>
              </a:rPr>
              <a:t>Deret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Aritmetika</a:t>
            </a:r>
            <a:r>
              <a:rPr lang="en-US" sz="4400" dirty="0" smtClean="0">
                <a:latin typeface="+mj-lt"/>
              </a:rPr>
              <a:t>/</a:t>
            </a:r>
            <a:r>
              <a:rPr lang="en-US" sz="4400" dirty="0" err="1" smtClean="0">
                <a:latin typeface="+mj-lt"/>
              </a:rPr>
              <a:t>Deret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Hitung</a:t>
            </a:r>
            <a:endParaRPr lang="en-US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deret</a:t>
            </a:r>
            <a:r>
              <a:rPr lang="en-US" sz="3200" dirty="0" smtClean="0"/>
              <a:t> </a:t>
            </a:r>
            <a:r>
              <a:rPr lang="en-US" sz="3200" dirty="0" err="1" smtClean="0"/>
              <a:t>aritmetika</a:t>
            </a:r>
            <a:r>
              <a:rPr lang="en-US" sz="3200" dirty="0" smtClean="0"/>
              <a:t>,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suku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ditulis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mengalami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penjumlahan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pengurangan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menambahkan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besaran</a:t>
            </a:r>
            <a:r>
              <a:rPr lang="en-US" sz="3200" dirty="0" smtClean="0"/>
              <a:t> </a:t>
            </a:r>
            <a:r>
              <a:rPr lang="en-US" sz="3200" dirty="0" err="1" smtClean="0"/>
              <a:t>konstan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b="1" i="1" dirty="0" err="1" smtClean="0"/>
              <a:t>beda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Misalnya</a:t>
            </a:r>
            <a:r>
              <a:rPr lang="en-US" sz="3200" dirty="0" smtClean="0"/>
              <a:t>,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deret</a:t>
            </a:r>
            <a:r>
              <a:rPr lang="en-US" sz="3200" dirty="0" smtClean="0"/>
              <a:t> 2 + 6 + 10 + 14 + …..  , </a:t>
            </a:r>
            <a:r>
              <a:rPr lang="en-US" sz="3200" dirty="0" err="1" smtClean="0"/>
              <a:t>suku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pertamanya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2, </a:t>
            </a:r>
            <a:r>
              <a:rPr lang="en-US" sz="3200" i="1" dirty="0" err="1" smtClean="0"/>
              <a:t>beda</a:t>
            </a:r>
            <a:r>
              <a:rPr lang="en-US" sz="3200" dirty="0" err="1" smtClean="0"/>
              <a:t>-nya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4,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suku</a:t>
            </a:r>
            <a:r>
              <a:rPr lang="en-US" sz="3200" dirty="0" smtClean="0"/>
              <a:t> </a:t>
            </a:r>
            <a:r>
              <a:rPr lang="en-US" sz="3200" dirty="0" err="1" smtClean="0"/>
              <a:t>kelimanya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tebak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u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 = 18.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/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a=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 = </a:t>
            </a:r>
            <a:r>
              <a:rPr lang="en-US" i="1" dirty="0" err="1" smtClean="0"/>
              <a:t>beda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Dan </a:t>
            </a:r>
            <a:r>
              <a:rPr lang="en-US" b="1" dirty="0" err="1" smtClean="0"/>
              <a:t>suku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-n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aritmetika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315718"/>
            <a:ext cx="7772400" cy="427482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4436" y="4724400"/>
            <a:ext cx="3394364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517</TotalTime>
  <Words>446</Words>
  <Application>Microsoft Office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Visio</vt:lpstr>
      <vt:lpstr>BARISAN DAN DERET</vt:lpstr>
      <vt:lpstr>PowerPoint Presentation</vt:lpstr>
      <vt:lpstr>DERET</vt:lpstr>
      <vt:lpstr>DERET</vt:lpstr>
      <vt:lpstr>DERET</vt:lpstr>
      <vt:lpstr>DERET</vt:lpstr>
      <vt:lpstr>DERET</vt:lpstr>
      <vt:lpstr>Deret Aritmetika/Deret Hitung</vt:lpstr>
      <vt:lpstr>Deret Aritmetika/Deret Hitung</vt:lpstr>
      <vt:lpstr>Deret Aritmetika/Deret Hitung</vt:lpstr>
      <vt:lpstr>Deret Aritmetika/Deret Hitung</vt:lpstr>
      <vt:lpstr>Deret Aritmetika/Deret Hitung</vt:lpstr>
      <vt:lpstr>Deret Aritmetika/Deret Hitung</vt:lpstr>
      <vt:lpstr>Deret Aritmetika/Deret Hitung</vt:lpstr>
      <vt:lpstr>Deret Aritmetika/Deret Hitung</vt:lpstr>
      <vt:lpstr>Deret Geometri/Deret Ukur</vt:lpstr>
      <vt:lpstr>Deret Geometri/Deret Ukur</vt:lpstr>
      <vt:lpstr>Deret Geometri/Deret Ukur</vt:lpstr>
      <vt:lpstr>Deret Geometri/Deret Ukur</vt:lpstr>
      <vt:lpstr>Deret Geometri/Deret Ukur</vt:lpstr>
      <vt:lpstr>Deret Geometri/Deret Ukur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BARISAN DAN DERET</dc:title>
  <dc:creator>HP</dc:creator>
  <cp:lastModifiedBy>ADI</cp:lastModifiedBy>
  <cp:revision>24</cp:revision>
  <dcterms:created xsi:type="dcterms:W3CDTF">2014-05-05T07:19:33Z</dcterms:created>
  <dcterms:modified xsi:type="dcterms:W3CDTF">2016-05-31T07:16:44Z</dcterms:modified>
</cp:coreProperties>
</file>