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1976C2-383A-4A3A-872D-860585976BD1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3E6276B-E3B2-48D8-9B98-CE10C5398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KULIAH KALKULUS II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KELAS IF 9,IF 10,IF 16,IF 17,IF 18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TEKNIK INFORMATIKA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UNIKOM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2014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BARISAN DAN DERET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tinjau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tinjau</a:t>
            </a:r>
            <a:r>
              <a:rPr lang="en-US" dirty="0" smtClean="0"/>
              <a:t> </a:t>
            </a:r>
            <a:r>
              <a:rPr lang="en-US" dirty="0" err="1" smtClean="0"/>
              <a:t>berturut-turut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suku-suku</a:t>
            </a:r>
            <a:r>
              <a:rPr lang="en-US" dirty="0" smtClean="0"/>
              <a:t> </a:t>
            </a:r>
            <a:r>
              <a:rPr lang="en-US" dirty="0" err="1" smtClean="0"/>
              <a:t>berhingganya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981200"/>
            <a:ext cx="4569542" cy="990600"/>
          </a:xfrm>
          <a:prstGeom prst="rect">
            <a:avLst/>
          </a:prstGeom>
          <a:noFill/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810000"/>
            <a:ext cx="1066800" cy="574431"/>
          </a:xfrm>
          <a:prstGeom prst="rect">
            <a:avLst/>
          </a:prstGeom>
          <a:noFill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419600"/>
            <a:ext cx="1828800" cy="588579"/>
          </a:xfrm>
          <a:prstGeom prst="rect">
            <a:avLst/>
          </a:prstGeom>
          <a:noFill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953000"/>
            <a:ext cx="2400300" cy="533400"/>
          </a:xfrm>
          <a:prstGeom prst="rect">
            <a:avLst/>
          </a:prstGeom>
          <a:noFill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5257800"/>
            <a:ext cx="304800" cy="711200"/>
          </a:xfrm>
          <a:prstGeom prst="rect">
            <a:avLst/>
          </a:prstGeom>
          <a:noFill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791200"/>
            <a:ext cx="4898571" cy="609600"/>
          </a:xfrm>
          <a:prstGeom prst="rect">
            <a:avLst/>
          </a:prstGeom>
          <a:noFill/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33400" y="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2171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2895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per-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takhingga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takhingga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takhingga</a:t>
            </a:r>
            <a:r>
              <a:rPr lang="en-US" dirty="0" smtClean="0"/>
              <a:t> </a:t>
            </a:r>
            <a:r>
              <a:rPr lang="en-US" i="1" dirty="0" smtClean="0"/>
              <a:t>(infinite sequence)</a:t>
            </a:r>
            <a:r>
              <a:rPr lang="en-US" dirty="0" smtClean="0"/>
              <a:t>, yang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ringkasnya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667000"/>
            <a:ext cx="2399071" cy="609600"/>
          </a:xfrm>
          <a:prstGeom prst="rect">
            <a:avLst/>
          </a:prstGeom>
          <a:noFill/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876800"/>
            <a:ext cx="1110343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ClrTx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perbagian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takhingga</a:t>
            </a:r>
            <a:r>
              <a:rPr lang="en-US" dirty="0" smtClean="0"/>
              <a:t>         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jumlahnya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endParaRPr lang="en-US" dirty="0" smtClean="0"/>
          </a:p>
          <a:p>
            <a:pPr marL="514350" lvl="0" indent="-514350">
              <a:buClrTx/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ClrTx/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ClrTx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                       </a:t>
            </a:r>
            <a:r>
              <a:rPr lang="en-US" b="1" dirty="0" err="1" smtClean="0"/>
              <a:t>berhingga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           </a:t>
            </a:r>
          </a:p>
          <a:p>
            <a:pPr marL="514350" indent="-514350">
              <a:buClr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deret</a:t>
            </a:r>
            <a:r>
              <a:rPr lang="en-US" dirty="0" smtClean="0"/>
              <a:t> 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b="1" i="1" dirty="0" err="1" smtClean="0"/>
              <a:t>konvergen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b="1" i="1" dirty="0" smtClean="0"/>
              <a:t>S</a:t>
            </a:r>
            <a:r>
              <a:rPr lang="en-US" dirty="0" smtClean="0"/>
              <a:t>.</a:t>
            </a:r>
          </a:p>
          <a:p>
            <a:pPr marL="514350" lvl="0" indent="-514350">
              <a:buClrTx/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1371600"/>
            <a:ext cx="533400" cy="78740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514600"/>
            <a:ext cx="1741539" cy="990600"/>
          </a:xfrm>
          <a:prstGeom prst="rect">
            <a:avLst/>
          </a:prstGeom>
          <a:noFill/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810000"/>
            <a:ext cx="1362635" cy="609600"/>
          </a:xfrm>
          <a:prstGeom prst="rect">
            <a:avLst/>
          </a:prstGeom>
          <a:noFill/>
        </p:spPr>
      </p:pic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657600"/>
            <a:ext cx="567813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 err="1" smtClean="0"/>
              <a:t>Jika</a:t>
            </a:r>
            <a:r>
              <a:rPr lang="en-US" dirty="0" smtClean="0"/>
              <a:t>                           </a:t>
            </a:r>
            <a:r>
              <a:rPr lang="en-US" dirty="0" err="1" smtClean="0"/>
              <a:t>atau</a:t>
            </a:r>
            <a:r>
              <a:rPr lang="en-US" dirty="0" smtClean="0"/>
              <a:t>                                         </a:t>
            </a:r>
            <a:r>
              <a:rPr lang="en-US" dirty="0" err="1" smtClean="0"/>
              <a:t>berhingga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            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b="1" dirty="0" err="1" smtClean="0"/>
              <a:t>divergen</a:t>
            </a:r>
            <a:r>
              <a:rPr lang="en-US" dirty="0" smtClean="0"/>
              <a:t>.</a:t>
            </a:r>
          </a:p>
          <a:p>
            <a:pPr marL="514350" lvl="0" indent="-514350">
              <a:buClr>
                <a:schemeClr val="tx1"/>
              </a:buClr>
              <a:buFont typeface="+mj-lt"/>
              <a:buAutoNum type="arabicPeriod" startAt="3"/>
            </a:pPr>
            <a:endParaRPr lang="en-US" dirty="0" smtClean="0"/>
          </a:p>
          <a:p>
            <a:pPr marL="514350" lvl="0" indent="-514350">
              <a:buClrTx/>
              <a:buFont typeface="+mj-lt"/>
              <a:buAutoNum type="arabicPeriod" startAt="4"/>
            </a:pP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     </a:t>
            </a:r>
            <a:r>
              <a:rPr lang="en-US" dirty="0" err="1" smtClean="0"/>
              <a:t>konvergen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sisa</a:t>
            </a:r>
            <a:r>
              <a:rPr lang="en-US" i="1" dirty="0" smtClean="0"/>
              <a:t>”</a:t>
            </a:r>
            <a:r>
              <a:rPr lang="en-US" dirty="0" smtClean="0"/>
              <a:t> </a:t>
            </a:r>
          </a:p>
          <a:p>
            <a:pPr marL="514350" lvl="0" indent="-514350">
              <a:buClr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-n.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marL="514350" lvl="0" indent="-514350">
              <a:buClr>
                <a:schemeClr val="tx1"/>
              </a:buClr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523999"/>
            <a:ext cx="1752600" cy="476435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2353" y="1524000"/>
            <a:ext cx="4661647" cy="609600"/>
          </a:xfrm>
          <a:prstGeom prst="rect">
            <a:avLst/>
          </a:prstGeom>
          <a:noFill/>
        </p:spPr>
      </p:pic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1879600"/>
            <a:ext cx="533400" cy="787400"/>
          </a:xfrm>
          <a:prstGeom prst="rect">
            <a:avLst/>
          </a:prstGeom>
          <a:noFill/>
        </p:spPr>
      </p:pic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124200"/>
            <a:ext cx="533400" cy="787400"/>
          </a:xfrm>
          <a:prstGeom prst="rect">
            <a:avLst/>
          </a:prstGeom>
          <a:noFill/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3276600"/>
            <a:ext cx="1676400" cy="488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Contoh :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konvergen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Divergen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Deret</a:t>
            </a:r>
            <a:r>
              <a:rPr lang="en-US" b="1" dirty="0" smtClean="0"/>
              <a:t> </a:t>
            </a:r>
            <a:r>
              <a:rPr lang="en-US" b="1" dirty="0" err="1" smtClean="0"/>
              <a:t>Geometri</a:t>
            </a:r>
            <a:r>
              <a:rPr lang="en-US" b="1" dirty="0" smtClean="0"/>
              <a:t>/</a:t>
            </a:r>
            <a:r>
              <a:rPr lang="en-US" b="1" dirty="0" err="1" smtClean="0"/>
              <a:t>Deret</a:t>
            </a:r>
            <a:r>
              <a:rPr lang="en-US" b="1" dirty="0" smtClean="0"/>
              <a:t> </a:t>
            </a:r>
            <a:r>
              <a:rPr lang="en-US" b="1" dirty="0" err="1" smtClean="0"/>
              <a:t>Ukur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2514600"/>
            <a:ext cx="4153711" cy="1066800"/>
          </a:xfrm>
          <a:prstGeom prst="rect">
            <a:avLst/>
          </a:prstGeom>
          <a:noFill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724400"/>
            <a:ext cx="4876800" cy="1024351"/>
          </a:xfrm>
          <a:prstGeom prst="rect">
            <a:avLst/>
          </a:prstGeom>
          <a:noFill/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deret</a:t>
            </a:r>
            <a:r>
              <a:rPr lang="en-US" b="1" dirty="0" smtClean="0"/>
              <a:t> </a:t>
            </a:r>
            <a:r>
              <a:rPr lang="en-US" b="1" dirty="0" err="1" smtClean="0"/>
              <a:t>ukur</a:t>
            </a:r>
            <a:r>
              <a:rPr lang="en-US" dirty="0" smtClean="0"/>
              <a:t>;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r &lt; 1</a:t>
            </a:r>
          </a:p>
          <a:p>
            <a:pPr marL="514350" indent="-514350">
              <a:buClrTx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Tx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Tx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Tx/>
              <a:buNone/>
            </a:pPr>
            <a:r>
              <a:rPr lang="en-US" dirty="0" smtClean="0"/>
              <a:t>	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r &lt; 1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konvergen</a:t>
            </a:r>
            <a:endParaRPr lang="en-US" b="1" dirty="0" smtClean="0"/>
          </a:p>
          <a:p>
            <a:pPr marL="514350" indent="-514350">
              <a:buClrTx/>
              <a:buFont typeface="+mj-lt"/>
              <a:buAutoNum type="arabicPeriod" startAt="2"/>
            </a:pPr>
            <a:r>
              <a:rPr lang="en-US" dirty="0" err="1" smtClean="0"/>
              <a:t>Jika</a:t>
            </a:r>
            <a:r>
              <a:rPr lang="en-US" dirty="0" smtClean="0"/>
              <a:t> r &gt; 1,</a:t>
            </a:r>
          </a:p>
          <a:p>
            <a:pPr marL="514350" indent="-514350">
              <a:buClrTx/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ClrTx/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ClrTx/>
              <a:buNone/>
            </a:pPr>
            <a:r>
              <a:rPr lang="en-US" dirty="0" smtClean="0"/>
              <a:t>	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r &gt; 1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divergen</a:t>
            </a:r>
            <a:endParaRPr 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667000"/>
            <a:ext cx="5308600" cy="838200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495800"/>
            <a:ext cx="378940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arabicPeriod" startAt="3"/>
            </a:pPr>
            <a:r>
              <a:rPr lang="en-US" dirty="0" err="1" smtClean="0"/>
              <a:t>Jika</a:t>
            </a:r>
            <a:r>
              <a:rPr lang="en-US" dirty="0" smtClean="0"/>
              <a:t> r = 1,</a:t>
            </a:r>
          </a:p>
          <a:p>
            <a:pPr marL="514350" indent="-514350">
              <a:buClrTx/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ClrTx/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ClrTx/>
              <a:buNone/>
            </a:pPr>
            <a:r>
              <a:rPr lang="en-US" dirty="0" smtClean="0"/>
              <a:t>	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</a:t>
            </a:r>
          </a:p>
          <a:p>
            <a:pPr marL="514350" indent="-514350">
              <a:buClrTx/>
              <a:buNone/>
            </a:pPr>
            <a:endParaRPr lang="en-US" dirty="0" smtClean="0"/>
          </a:p>
          <a:p>
            <a:pPr marL="514350" indent="-514350">
              <a:buClrTx/>
              <a:buNone/>
            </a:pPr>
            <a:endParaRPr lang="en-US" dirty="0" smtClean="0"/>
          </a:p>
          <a:p>
            <a:pPr marL="514350" indent="-514350">
              <a:buClrTx/>
              <a:buNone/>
            </a:pPr>
            <a:r>
              <a:rPr lang="en-US" dirty="0" smtClean="0"/>
              <a:t>	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r =1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i="1" dirty="0" err="1" smtClean="0"/>
              <a:t>divergen</a:t>
            </a:r>
            <a:r>
              <a:rPr lang="en-US" dirty="0" smtClean="0"/>
              <a:t>.</a:t>
            </a:r>
          </a:p>
          <a:p>
            <a:pPr marL="514350" indent="-514350">
              <a:buClrTx/>
              <a:buNone/>
            </a:pPr>
            <a:endParaRPr lang="en-US" dirty="0" smtClean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99" y="2057400"/>
            <a:ext cx="5050971" cy="609600"/>
          </a:xfrm>
          <a:prstGeom prst="rect">
            <a:avLst/>
          </a:prstGeom>
          <a:noFill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581400"/>
            <a:ext cx="3124200" cy="717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295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Hitung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jumlah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memanfaatkan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sifat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kekonvergenan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ukur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Jawab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667000"/>
            <a:ext cx="3053443" cy="419100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200400"/>
            <a:ext cx="2164773" cy="381000"/>
          </a:xfrm>
          <a:prstGeom prst="rect">
            <a:avLst/>
          </a:prstGeom>
          <a:noFill/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4163" marR="0" lvl="0" indent="-284163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85000"/>
              <a:buFont typeface="+mj-lt"/>
              <a:buAutoNum type="alphaLcPeriod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Rasio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Rasio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4943" y="1524000"/>
            <a:ext cx="2775857" cy="3810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09114" y="1524000"/>
            <a:ext cx="391886" cy="45720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438400"/>
            <a:ext cx="3188154" cy="838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810000"/>
            <a:ext cx="6939643" cy="4572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5900" y="4343400"/>
            <a:ext cx="800100" cy="533400"/>
          </a:xfrm>
          <a:prstGeom prst="rect">
            <a:avLst/>
          </a:prstGeom>
          <a:noFill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5105400"/>
            <a:ext cx="6705600" cy="1066800"/>
          </a:xfrm>
          <a:prstGeom prst="rect">
            <a:avLst/>
          </a:prstGeom>
          <a:noFill/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652201"/>
            <a:ext cx="2584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7200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Tinjau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a=1,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/</a:t>
            </a:r>
            <a:r>
              <a:rPr lang="en-US" dirty="0" err="1" smtClean="0"/>
              <a:t>pembanding</a:t>
            </a:r>
            <a:r>
              <a:rPr lang="en-US" dirty="0" smtClean="0"/>
              <a:t> r=1/3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981200"/>
            <a:ext cx="4053840" cy="106680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4724400"/>
            <a:ext cx="7475837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DERET TAK HINGGA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;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352800"/>
            <a:ext cx="6710516" cy="16002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05400"/>
            <a:ext cx="5597979" cy="8382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               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dapatkan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Jadi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yang </a:t>
            </a:r>
            <a:r>
              <a:rPr lang="en-US" u="sng" dirty="0" err="1" smtClean="0"/>
              <a:t>konvergen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524000"/>
            <a:ext cx="762000" cy="474133"/>
          </a:xfrm>
          <a:prstGeom prst="rect">
            <a:avLst/>
          </a:prstGeom>
          <a:noFill/>
        </p:spPr>
      </p:pic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209800"/>
            <a:ext cx="2116667" cy="952500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886200"/>
            <a:ext cx="4242352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DERET TAK HINGGA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Tinjau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057400"/>
            <a:ext cx="2751667" cy="990600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1" y="4114800"/>
            <a:ext cx="5257800" cy="1451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DERET TAK HINGGA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Bila</a:t>
            </a:r>
            <a:r>
              <a:rPr lang="en-US" dirty="0" smtClean="0"/>
              <a:t> 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aseline="30000" dirty="0" smtClean="0"/>
              <a:t>                                 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3800" y="2971800"/>
            <a:ext cx="1371600" cy="1588"/>
          </a:xfrm>
          <a:prstGeom prst="straightConnector1">
            <a:avLst/>
          </a:prstGeom>
          <a:ln w="317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3752850"/>
            <a:ext cx="914400" cy="971550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323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667000"/>
            <a:ext cx="457200" cy="753035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257800" y="2590800"/>
            <a:ext cx="2438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Sangat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3800" y="4114800"/>
            <a:ext cx="1371600" cy="1588"/>
          </a:xfrm>
          <a:prstGeom prst="straightConnector1">
            <a:avLst/>
          </a:prstGeom>
          <a:ln w="317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5410200" y="3733800"/>
            <a:ext cx="2438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Sangat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kecil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DERET TAK HINGGA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sedekat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2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,  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1524000"/>
            <a:ext cx="857250" cy="533400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1524000"/>
            <a:ext cx="990600" cy="534610"/>
          </a:xfrm>
          <a:prstGeom prst="rect">
            <a:avLst/>
          </a:prstGeom>
          <a:noFill/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23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743200"/>
            <a:ext cx="6553200" cy="732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DERET TAK HINGGA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deret</a:t>
            </a:r>
            <a:r>
              <a:rPr lang="en-US" sz="3200" dirty="0" smtClean="0"/>
              <a:t> </a:t>
            </a:r>
            <a:r>
              <a:rPr lang="en-US" sz="3200" dirty="0" err="1" smtClean="0"/>
              <a:t>aritmetika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Sekarang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perhatikan</a:t>
            </a:r>
            <a:r>
              <a:rPr lang="en-US" sz="3200" dirty="0" smtClean="0"/>
              <a:t> </a:t>
            </a:r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deret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;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suku</a:t>
            </a:r>
            <a:r>
              <a:rPr lang="en-US" sz="3200" dirty="0" smtClean="0"/>
              <a:t> </a:t>
            </a:r>
            <a:r>
              <a:rPr lang="en-US" sz="3200" dirty="0" err="1" smtClean="0"/>
              <a:t>awal</a:t>
            </a:r>
            <a:r>
              <a:rPr lang="en-US" sz="3200" dirty="0" smtClean="0"/>
              <a:t>, a=1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beda</a:t>
            </a:r>
            <a:r>
              <a:rPr lang="en-US" sz="3200" dirty="0" smtClean="0"/>
              <a:t>, d=2</a:t>
            </a:r>
            <a:endParaRPr lang="en-US" sz="32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657600"/>
            <a:ext cx="3510643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DERET TAK HINGGA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Kita </a:t>
            </a:r>
            <a:r>
              <a:rPr lang="en-US" dirty="0" err="1" smtClean="0"/>
              <a:t>ketahui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tesebut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,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Bila</a:t>
            </a:r>
            <a:r>
              <a:rPr lang="en-US" dirty="0" smtClean="0"/>
              <a:t> n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Bila</a:t>
            </a:r>
            <a:r>
              <a:rPr lang="en-US" dirty="0" smtClean="0"/>
              <a:t>                 , </a:t>
            </a:r>
            <a:r>
              <a:rPr lang="en-US" dirty="0" err="1" smtClean="0"/>
              <a:t>maka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133600"/>
            <a:ext cx="8089900" cy="990600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267200"/>
            <a:ext cx="762000" cy="474133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4267200"/>
            <a:ext cx="849086" cy="457200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62000" y="4800600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62500" lnSpcReduction="20000"/>
          </a:bodyPr>
          <a:lstStyle/>
          <a:p>
            <a:r>
              <a:rPr lang="en-US" sz="4000" dirty="0"/>
              <a:t>Hal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selalu</a:t>
            </a:r>
            <a:r>
              <a:rPr lang="en-US" sz="4000" dirty="0"/>
              <a:t> </a:t>
            </a:r>
            <a:r>
              <a:rPr lang="en-US" sz="4000" dirty="0" err="1"/>
              <a:t>terjadi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deret</a:t>
            </a:r>
            <a:r>
              <a:rPr lang="en-US" sz="4000" dirty="0"/>
              <a:t> </a:t>
            </a:r>
            <a:r>
              <a:rPr lang="en-US" sz="4000" dirty="0" err="1"/>
              <a:t>hitung</a:t>
            </a:r>
            <a:r>
              <a:rPr lang="en-US" sz="4000" dirty="0"/>
              <a:t>, </a:t>
            </a:r>
            <a:r>
              <a:rPr lang="en-US" sz="4000" dirty="0" err="1"/>
              <a:t>dimana</a:t>
            </a:r>
            <a:r>
              <a:rPr lang="en-US" sz="4000" dirty="0"/>
              <a:t> </a:t>
            </a:r>
            <a:r>
              <a:rPr lang="en-US" sz="4000" dirty="0" err="1"/>
              <a:t>bila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mencoba</a:t>
            </a:r>
            <a:r>
              <a:rPr lang="en-US" sz="4000" dirty="0"/>
              <a:t> </a:t>
            </a:r>
            <a:r>
              <a:rPr lang="en-US" sz="4000" dirty="0" err="1"/>
              <a:t>mencari</a:t>
            </a:r>
            <a:r>
              <a:rPr lang="en-US" sz="4000" dirty="0"/>
              <a:t> “</a:t>
            </a:r>
            <a:r>
              <a:rPr lang="en-US" sz="4000" dirty="0" err="1"/>
              <a:t>jumlah</a:t>
            </a:r>
            <a:r>
              <a:rPr lang="en-US" sz="4000" dirty="0"/>
              <a:t> </a:t>
            </a:r>
            <a:r>
              <a:rPr lang="en-US" sz="4000" dirty="0" err="1"/>
              <a:t>tak</a:t>
            </a:r>
            <a:r>
              <a:rPr lang="en-US" sz="4000" dirty="0"/>
              <a:t> </a:t>
            </a:r>
            <a:r>
              <a:rPr lang="en-US" sz="4000" dirty="0" err="1"/>
              <a:t>berhingga-nya</a:t>
            </a:r>
            <a:r>
              <a:rPr lang="en-US" sz="4000" dirty="0"/>
              <a:t>”, </a:t>
            </a:r>
            <a:r>
              <a:rPr lang="en-US" sz="4000" dirty="0" err="1"/>
              <a:t>maka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memperoleh</a:t>
            </a:r>
            <a:r>
              <a:rPr lang="en-US" sz="4000" dirty="0"/>
              <a:t> </a:t>
            </a:r>
            <a:r>
              <a:rPr lang="en-US" sz="4000" dirty="0" err="1"/>
              <a:t>harga</a:t>
            </a:r>
            <a:r>
              <a:rPr lang="en-US" sz="4000" dirty="0"/>
              <a:t>  </a:t>
            </a:r>
            <a:r>
              <a:rPr lang="en-US" sz="4000" dirty="0" smtClean="0"/>
              <a:t>     </a:t>
            </a:r>
            <a:r>
              <a:rPr lang="en-US" sz="4000" dirty="0" err="1" smtClean="0"/>
              <a:t>atau</a:t>
            </a:r>
            <a:r>
              <a:rPr lang="en-US" sz="4000" dirty="0" smtClean="0"/>
              <a:t>      </a:t>
            </a:r>
            <a:r>
              <a:rPr lang="en-US" sz="4000" dirty="0"/>
              <a:t>, </a:t>
            </a:r>
            <a:r>
              <a:rPr lang="en-US" sz="4000" dirty="0" err="1"/>
              <a:t>bergantung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pola</a:t>
            </a:r>
            <a:r>
              <a:rPr lang="en-US" sz="4000" dirty="0"/>
              <a:t> </a:t>
            </a:r>
            <a:r>
              <a:rPr lang="en-US" sz="4000" dirty="0" err="1"/>
              <a:t>deretnya</a:t>
            </a:r>
            <a:r>
              <a:rPr lang="en-US" sz="4000" dirty="0"/>
              <a:t>.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533292"/>
            <a:ext cx="381000" cy="410308"/>
          </a:xfrm>
          <a:prstGeom prst="rect">
            <a:avLst/>
          </a:prstGeom>
          <a:noFill/>
        </p:spPr>
      </p:pic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533292"/>
            <a:ext cx="381000" cy="410308"/>
          </a:xfrm>
          <a:prstGeom prst="rect">
            <a:avLst/>
          </a:prstGeom>
          <a:noFill/>
        </p:spPr>
      </p:pic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DERET TAK HINGGA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Kita </a:t>
            </a:r>
            <a:r>
              <a:rPr lang="en-US" dirty="0" err="1" smtClean="0"/>
              <a:t>tidak</a:t>
            </a:r>
            <a:r>
              <a:rPr lang="en-US" dirty="0" smtClean="0"/>
              <a:t> menghitung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Adakalanya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menghitung “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r>
              <a:rPr lang="en-US" dirty="0" smtClean="0"/>
              <a:t>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.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           , </a:t>
            </a:r>
            <a:r>
              <a:rPr lang="en-US" dirty="0" err="1" smtClean="0"/>
              <a:t>maka</a:t>
            </a:r>
            <a:r>
              <a:rPr lang="en-US" dirty="0" smtClean="0"/>
              <a:t>        ,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maka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3886200"/>
            <a:ext cx="2081719" cy="914400"/>
          </a:xfrm>
          <a:prstGeom prst="rect">
            <a:avLst/>
          </a:prstGeom>
          <a:noFill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5105400"/>
            <a:ext cx="783771" cy="457200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5105400"/>
            <a:ext cx="783771" cy="457200"/>
          </a:xfrm>
          <a:prstGeom prst="rect">
            <a:avLst/>
          </a:prstGeom>
          <a:noFill/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486400"/>
            <a:ext cx="490274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KEKONVERGENAN DAN KEDIVERGENAN DERET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/</a:t>
            </a:r>
            <a:r>
              <a:rPr lang="en-US" dirty="0" err="1" smtClean="0"/>
              <a:t>jumlahnya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jumlahkan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yang </a:t>
            </a:r>
            <a:r>
              <a:rPr lang="en-US" dirty="0" err="1" smtClean="0"/>
              <a:t>tersisa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menghitung </a:t>
            </a:r>
            <a:r>
              <a:rPr lang="en-US" dirty="0" err="1" smtClean="0"/>
              <a:t>jumlahnya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362</TotalTime>
  <Words>509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BARISAN DAN DERET</vt:lpstr>
      <vt:lpstr>DERET TAK HINGGA</vt:lpstr>
      <vt:lpstr>DERET TAK HINGGA</vt:lpstr>
      <vt:lpstr>DERET TAK HINGGA</vt:lpstr>
      <vt:lpstr>DERET TAK HINGGA</vt:lpstr>
      <vt:lpstr>DERET TAK HINGGA</vt:lpstr>
      <vt:lpstr>DERET TAK HINGGA</vt:lpstr>
      <vt:lpstr>DERET TAK HINGGA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  <vt:lpstr>KEKONVERGENAN DAN KEDIVERGENAN DERET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BARISAN DAN DERET</dc:title>
  <dc:creator>HP</dc:creator>
  <cp:lastModifiedBy>HP</cp:lastModifiedBy>
  <cp:revision>8</cp:revision>
  <dcterms:created xsi:type="dcterms:W3CDTF">2014-05-19T01:17:16Z</dcterms:created>
  <dcterms:modified xsi:type="dcterms:W3CDTF">2014-05-19T14:43:35Z</dcterms:modified>
</cp:coreProperties>
</file>