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6" r:id="rId10"/>
    <p:sldId id="264" r:id="rId11"/>
    <p:sldId id="265" r:id="rId12"/>
    <p:sldId id="266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8" r:id="rId21"/>
    <p:sldId id="275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F739C30-D3E1-4B58-AC11-6B59990FA84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8"/>
            <p14:sldId id="276"/>
            <p14:sldId id="264"/>
            <p14:sldId id="265"/>
            <p14:sldId id="266"/>
            <p14:sldId id="269"/>
            <p14:sldId id="277"/>
            <p14:sldId id="270"/>
            <p14:sldId id="271"/>
            <p14:sldId id="272"/>
            <p14:sldId id="273"/>
            <p14:sldId id="274"/>
            <p14:sldId id="278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330"/>
    <a:srgbClr val="00CC00"/>
    <a:srgbClr val="0C7CD2"/>
    <a:srgbClr val="1F7EE7"/>
    <a:srgbClr val="AE1517"/>
    <a:srgbClr val="CC0000"/>
    <a:srgbClr val="2D8EAE"/>
    <a:srgbClr val="282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>
      <p:cViewPr>
        <p:scale>
          <a:sx n="69" d="100"/>
          <a:sy n="69" d="100"/>
        </p:scale>
        <p:origin x="-126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EE4EE-B5E4-4477-A1EF-215EDB778C34}" type="doc">
      <dgm:prSet loTypeId="urn:microsoft.com/office/officeart/2005/8/layout/process1" loCatId="process" qsTypeId="urn:microsoft.com/office/officeart/2005/8/quickstyle/3d5" qsCatId="3D" csTypeId="urn:microsoft.com/office/officeart/2005/8/colors/accent6_2" csCatId="accent6" phldr="1"/>
      <dgm:spPr/>
    </dgm:pt>
    <dgm:pt modelId="{968CEBA0-560E-485B-8662-F65D658583C6}">
      <dgm:prSet phldrT="[Text]"/>
      <dgm:spPr/>
      <dgm:t>
        <a:bodyPr/>
        <a:lstStyle/>
        <a:p>
          <a:r>
            <a:rPr lang="id-ID" dirty="0" smtClean="0"/>
            <a:t>Input</a:t>
          </a:r>
          <a:endParaRPr lang="id-ID" dirty="0"/>
        </a:p>
      </dgm:t>
    </dgm:pt>
    <dgm:pt modelId="{D17068D6-479F-4A85-BD25-EBB4E7BEFC44}" type="parTrans" cxnId="{366E9CEC-FF6E-495F-94A2-725BD9975D7B}">
      <dgm:prSet/>
      <dgm:spPr/>
      <dgm:t>
        <a:bodyPr/>
        <a:lstStyle/>
        <a:p>
          <a:endParaRPr lang="id-ID"/>
        </a:p>
      </dgm:t>
    </dgm:pt>
    <dgm:pt modelId="{167D08B9-F173-492C-9B1A-14E88B89F685}" type="sibTrans" cxnId="{366E9CEC-FF6E-495F-94A2-725BD9975D7B}">
      <dgm:prSet/>
      <dgm:spPr/>
      <dgm:t>
        <a:bodyPr/>
        <a:lstStyle/>
        <a:p>
          <a:endParaRPr lang="id-ID"/>
        </a:p>
      </dgm:t>
    </dgm:pt>
    <dgm:pt modelId="{C78F1B83-F6E3-442A-9234-A6C81A0F6825}">
      <dgm:prSet phldrT="[Text]"/>
      <dgm:spPr/>
      <dgm:t>
        <a:bodyPr/>
        <a:lstStyle/>
        <a:p>
          <a:r>
            <a:rPr lang="id-ID" dirty="0" smtClean="0"/>
            <a:t>Processing</a:t>
          </a:r>
          <a:endParaRPr lang="id-ID" dirty="0"/>
        </a:p>
      </dgm:t>
    </dgm:pt>
    <dgm:pt modelId="{2D4EC09B-CCD9-4457-B530-8EECF361B528}" type="parTrans" cxnId="{01E0130B-DDEF-40D8-9AC9-C09B0E5FDEEB}">
      <dgm:prSet/>
      <dgm:spPr/>
      <dgm:t>
        <a:bodyPr/>
        <a:lstStyle/>
        <a:p>
          <a:endParaRPr lang="id-ID"/>
        </a:p>
      </dgm:t>
    </dgm:pt>
    <dgm:pt modelId="{82FA47C2-E56A-4317-96AF-686D00242B01}" type="sibTrans" cxnId="{01E0130B-DDEF-40D8-9AC9-C09B0E5FDEEB}">
      <dgm:prSet/>
      <dgm:spPr/>
      <dgm:t>
        <a:bodyPr/>
        <a:lstStyle/>
        <a:p>
          <a:endParaRPr lang="id-ID"/>
        </a:p>
      </dgm:t>
    </dgm:pt>
    <dgm:pt modelId="{67E27B39-6C2A-4F6D-B00B-AE8D738BDE99}">
      <dgm:prSet phldrT="[Text]"/>
      <dgm:spPr/>
      <dgm:t>
        <a:bodyPr/>
        <a:lstStyle/>
        <a:p>
          <a:r>
            <a:rPr lang="id-ID" dirty="0" smtClean="0"/>
            <a:t>Output</a:t>
          </a:r>
          <a:endParaRPr lang="id-ID" dirty="0"/>
        </a:p>
      </dgm:t>
    </dgm:pt>
    <dgm:pt modelId="{E6D573C1-2C82-4655-A888-3E3EEBF499EB}" type="parTrans" cxnId="{FC971A5A-00AD-40D8-AF96-93D81AF07EB6}">
      <dgm:prSet/>
      <dgm:spPr/>
      <dgm:t>
        <a:bodyPr/>
        <a:lstStyle/>
        <a:p>
          <a:endParaRPr lang="id-ID"/>
        </a:p>
      </dgm:t>
    </dgm:pt>
    <dgm:pt modelId="{FCC77E4E-7173-47EB-95DA-B5C773E54EA8}" type="sibTrans" cxnId="{FC971A5A-00AD-40D8-AF96-93D81AF07EB6}">
      <dgm:prSet/>
      <dgm:spPr/>
      <dgm:t>
        <a:bodyPr/>
        <a:lstStyle/>
        <a:p>
          <a:endParaRPr lang="id-ID"/>
        </a:p>
      </dgm:t>
    </dgm:pt>
    <dgm:pt modelId="{A3EF123D-4B3C-48B1-A618-A960A6071AC5}" type="pres">
      <dgm:prSet presAssocID="{090EE4EE-B5E4-4477-A1EF-215EDB778C34}" presName="Name0" presStyleCnt="0">
        <dgm:presLayoutVars>
          <dgm:dir/>
          <dgm:resizeHandles val="exact"/>
        </dgm:presLayoutVars>
      </dgm:prSet>
      <dgm:spPr/>
    </dgm:pt>
    <dgm:pt modelId="{CF174CEB-10A1-4458-AFB1-3DE10219D223}" type="pres">
      <dgm:prSet presAssocID="{968CEBA0-560E-485B-8662-F65D658583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CA11B9-212F-4D23-BFED-B7C6E5081BF7}" type="pres">
      <dgm:prSet presAssocID="{167D08B9-F173-492C-9B1A-14E88B89F685}" presName="sibTrans" presStyleLbl="sibTrans2D1" presStyleIdx="0" presStyleCnt="2"/>
      <dgm:spPr/>
      <dgm:t>
        <a:bodyPr/>
        <a:lstStyle/>
        <a:p>
          <a:endParaRPr lang="id-ID"/>
        </a:p>
      </dgm:t>
    </dgm:pt>
    <dgm:pt modelId="{7CCB20CA-9B20-4D1B-B7C9-7DFDC233D4A8}" type="pres">
      <dgm:prSet presAssocID="{167D08B9-F173-492C-9B1A-14E88B89F685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62828ADD-A9AE-44E4-A265-274B761CA82C}" type="pres">
      <dgm:prSet presAssocID="{C78F1B83-F6E3-442A-9234-A6C81A0F68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9663CF-FDE6-4B05-9FA1-B503468D2398}" type="pres">
      <dgm:prSet presAssocID="{82FA47C2-E56A-4317-96AF-686D00242B01}" presName="sibTrans" presStyleLbl="sibTrans2D1" presStyleIdx="1" presStyleCnt="2"/>
      <dgm:spPr/>
      <dgm:t>
        <a:bodyPr/>
        <a:lstStyle/>
        <a:p>
          <a:endParaRPr lang="id-ID"/>
        </a:p>
      </dgm:t>
    </dgm:pt>
    <dgm:pt modelId="{9C1FB503-967C-4121-AEB1-D2ABF08FF74C}" type="pres">
      <dgm:prSet presAssocID="{82FA47C2-E56A-4317-96AF-686D00242B01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4709E7D2-FEC8-4766-9139-EE348852A63C}" type="pres">
      <dgm:prSet presAssocID="{67E27B39-6C2A-4F6D-B00B-AE8D738BDE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1E0130B-DDEF-40D8-9AC9-C09B0E5FDEEB}" srcId="{090EE4EE-B5E4-4477-A1EF-215EDB778C34}" destId="{C78F1B83-F6E3-442A-9234-A6C81A0F6825}" srcOrd="1" destOrd="0" parTransId="{2D4EC09B-CCD9-4457-B530-8EECF361B528}" sibTransId="{82FA47C2-E56A-4317-96AF-686D00242B01}"/>
    <dgm:cxn modelId="{FC971A5A-00AD-40D8-AF96-93D81AF07EB6}" srcId="{090EE4EE-B5E4-4477-A1EF-215EDB778C34}" destId="{67E27B39-6C2A-4F6D-B00B-AE8D738BDE99}" srcOrd="2" destOrd="0" parTransId="{E6D573C1-2C82-4655-A888-3E3EEBF499EB}" sibTransId="{FCC77E4E-7173-47EB-95DA-B5C773E54EA8}"/>
    <dgm:cxn modelId="{8164B841-828B-4669-B6ED-4CA7C1A11D75}" type="presOf" srcId="{82FA47C2-E56A-4317-96AF-686D00242B01}" destId="{9C1FB503-967C-4121-AEB1-D2ABF08FF74C}" srcOrd="1" destOrd="0" presId="urn:microsoft.com/office/officeart/2005/8/layout/process1"/>
    <dgm:cxn modelId="{CD2EA955-EBFD-4B02-A838-647DE14EBAE0}" type="presOf" srcId="{167D08B9-F173-492C-9B1A-14E88B89F685}" destId="{5CCA11B9-212F-4D23-BFED-B7C6E5081BF7}" srcOrd="0" destOrd="0" presId="urn:microsoft.com/office/officeart/2005/8/layout/process1"/>
    <dgm:cxn modelId="{B66732D4-62D8-4B9F-BA63-FFD8C9433A36}" type="presOf" srcId="{090EE4EE-B5E4-4477-A1EF-215EDB778C34}" destId="{A3EF123D-4B3C-48B1-A618-A960A6071AC5}" srcOrd="0" destOrd="0" presId="urn:microsoft.com/office/officeart/2005/8/layout/process1"/>
    <dgm:cxn modelId="{ED1C2397-B4FA-466F-BBB4-C24DEADFC839}" type="presOf" srcId="{167D08B9-F173-492C-9B1A-14E88B89F685}" destId="{7CCB20CA-9B20-4D1B-B7C9-7DFDC233D4A8}" srcOrd="1" destOrd="0" presId="urn:microsoft.com/office/officeart/2005/8/layout/process1"/>
    <dgm:cxn modelId="{366E9CEC-FF6E-495F-94A2-725BD9975D7B}" srcId="{090EE4EE-B5E4-4477-A1EF-215EDB778C34}" destId="{968CEBA0-560E-485B-8662-F65D658583C6}" srcOrd="0" destOrd="0" parTransId="{D17068D6-479F-4A85-BD25-EBB4E7BEFC44}" sibTransId="{167D08B9-F173-492C-9B1A-14E88B89F685}"/>
    <dgm:cxn modelId="{741E9E43-AEC7-4B6D-B9CA-BB51686AB802}" type="presOf" srcId="{968CEBA0-560E-485B-8662-F65D658583C6}" destId="{CF174CEB-10A1-4458-AFB1-3DE10219D223}" srcOrd="0" destOrd="0" presId="urn:microsoft.com/office/officeart/2005/8/layout/process1"/>
    <dgm:cxn modelId="{FBDE179B-4A8F-4EEC-8503-937DDCB7690F}" type="presOf" srcId="{C78F1B83-F6E3-442A-9234-A6C81A0F6825}" destId="{62828ADD-A9AE-44E4-A265-274B761CA82C}" srcOrd="0" destOrd="0" presId="urn:microsoft.com/office/officeart/2005/8/layout/process1"/>
    <dgm:cxn modelId="{EBE37B04-A941-4133-8810-2607E8E5B3CA}" type="presOf" srcId="{67E27B39-6C2A-4F6D-B00B-AE8D738BDE99}" destId="{4709E7D2-FEC8-4766-9139-EE348852A63C}" srcOrd="0" destOrd="0" presId="urn:microsoft.com/office/officeart/2005/8/layout/process1"/>
    <dgm:cxn modelId="{F933AC43-A25C-4753-8E51-4256D158FC35}" type="presOf" srcId="{82FA47C2-E56A-4317-96AF-686D00242B01}" destId="{F19663CF-FDE6-4B05-9FA1-B503468D2398}" srcOrd="0" destOrd="0" presId="urn:microsoft.com/office/officeart/2005/8/layout/process1"/>
    <dgm:cxn modelId="{E2328757-8901-4476-ADF3-85224342BCE9}" type="presParOf" srcId="{A3EF123D-4B3C-48B1-A618-A960A6071AC5}" destId="{CF174CEB-10A1-4458-AFB1-3DE10219D223}" srcOrd="0" destOrd="0" presId="urn:microsoft.com/office/officeart/2005/8/layout/process1"/>
    <dgm:cxn modelId="{A33518ED-77FD-40C5-8C33-FC7E162746FA}" type="presParOf" srcId="{A3EF123D-4B3C-48B1-A618-A960A6071AC5}" destId="{5CCA11B9-212F-4D23-BFED-B7C6E5081BF7}" srcOrd="1" destOrd="0" presId="urn:microsoft.com/office/officeart/2005/8/layout/process1"/>
    <dgm:cxn modelId="{5A060FD9-143F-4298-AEBD-F3EB244767C5}" type="presParOf" srcId="{5CCA11B9-212F-4D23-BFED-B7C6E5081BF7}" destId="{7CCB20CA-9B20-4D1B-B7C9-7DFDC233D4A8}" srcOrd="0" destOrd="0" presId="urn:microsoft.com/office/officeart/2005/8/layout/process1"/>
    <dgm:cxn modelId="{D8A94175-E7C2-428A-A73B-E672C57DA0C4}" type="presParOf" srcId="{A3EF123D-4B3C-48B1-A618-A960A6071AC5}" destId="{62828ADD-A9AE-44E4-A265-274B761CA82C}" srcOrd="2" destOrd="0" presId="urn:microsoft.com/office/officeart/2005/8/layout/process1"/>
    <dgm:cxn modelId="{403A2470-9EFB-4318-BE99-79D61645F33D}" type="presParOf" srcId="{A3EF123D-4B3C-48B1-A618-A960A6071AC5}" destId="{F19663CF-FDE6-4B05-9FA1-B503468D2398}" srcOrd="3" destOrd="0" presId="urn:microsoft.com/office/officeart/2005/8/layout/process1"/>
    <dgm:cxn modelId="{5BFDDC37-6075-4D2F-A209-6F8E2674A350}" type="presParOf" srcId="{F19663CF-FDE6-4B05-9FA1-B503468D2398}" destId="{9C1FB503-967C-4121-AEB1-D2ABF08FF74C}" srcOrd="0" destOrd="0" presId="urn:microsoft.com/office/officeart/2005/8/layout/process1"/>
    <dgm:cxn modelId="{9D8BB889-B08A-491E-8EF0-BE422B529464}" type="presParOf" srcId="{A3EF123D-4B3C-48B1-A618-A960A6071AC5}" destId="{4709E7D2-FEC8-4766-9139-EE348852A6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4CEB-10A1-4458-AFB1-3DE10219D223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Input</a:t>
          </a:r>
          <a:endParaRPr lang="id-ID" sz="2100" kern="1200" dirty="0"/>
        </a:p>
      </dsp:txBody>
      <dsp:txXfrm>
        <a:off x="33499" y="1579724"/>
        <a:ext cx="1545106" cy="904550"/>
      </dsp:txXfrm>
    </dsp:sp>
    <dsp:sp modelId="{5CCA11B9-212F-4D23-BFED-B7C6E5081BF7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1766887" y="1912856"/>
        <a:ext cx="237646" cy="238286"/>
      </dsp:txXfrm>
    </dsp:sp>
    <dsp:sp modelId="{62828ADD-A9AE-44E4-A265-274B761CA82C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Processing</a:t>
          </a:r>
          <a:endParaRPr lang="id-ID" sz="2100" kern="1200" dirty="0"/>
        </a:p>
      </dsp:txBody>
      <dsp:txXfrm>
        <a:off x="2275446" y="1579724"/>
        <a:ext cx="1545106" cy="904550"/>
      </dsp:txXfrm>
    </dsp:sp>
    <dsp:sp modelId="{F19663CF-FDE6-4B05-9FA1-B503468D2398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4008834" y="1912856"/>
        <a:ext cx="237646" cy="238286"/>
      </dsp:txXfrm>
    </dsp:sp>
    <dsp:sp modelId="{4709E7D2-FEC8-4766-9139-EE348852A63C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Output</a:t>
          </a:r>
          <a:endParaRPr lang="id-ID" sz="21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535305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2310206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62098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888249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8936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165370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0897840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5179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35536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46087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80002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hlinkClick r:id="rId13"/>
              </a:rPr>
              <a:t>Powerpoint Templates</a:t>
            </a:r>
            <a:endParaRPr lang="fr-FR"/>
          </a:p>
        </p:txBody>
      </p:sp>
      <p:pic>
        <p:nvPicPr>
          <p:cNvPr id="1053" name="Picture 29" descr="fds a ml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235825" y="630237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/>
              <a:t>Page </a:t>
            </a:r>
            <a:fld id="{50950AA6-AB2A-44E5-A3A5-D195FC507981}" type="slidenum">
              <a:rPr lang="fr-FR" b="1"/>
              <a:pPr/>
              <a:t>‹#›</a:t>
            </a:fld>
            <a:endParaRPr lang="fr-FR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Powerpoint Templates</a:t>
            </a:r>
            <a:endParaRPr lang="fr-FR"/>
          </a:p>
        </p:txBody>
      </p:sp>
      <p:pic>
        <p:nvPicPr>
          <p:cNvPr id="2072" name="Picture 24" descr="gfd gd a z 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411760" y="5398871"/>
            <a:ext cx="65165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  <a:latin typeface="Verdana" pitchFamily="34" charset="0"/>
              </a:rPr>
              <a:t>KONSEP DASAR KOMPUTER</a:t>
            </a:r>
          </a:p>
          <a:p>
            <a:r>
              <a:rPr lang="id-ID" sz="2000" i="1" dirty="0" smtClean="0">
                <a:solidFill>
                  <a:schemeClr val="bg1"/>
                </a:solidFill>
              </a:rPr>
              <a:t>Pertemuan ke -1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Rani </a:t>
            </a:r>
            <a:r>
              <a:rPr lang="en-US" sz="2000" i="1" dirty="0" err="1" smtClean="0">
                <a:solidFill>
                  <a:schemeClr val="bg1"/>
                </a:solidFill>
              </a:rPr>
              <a:t>Susanto</a:t>
            </a:r>
            <a:r>
              <a:rPr lang="en-US" sz="2000" i="1" dirty="0" smtClean="0">
                <a:solidFill>
                  <a:schemeClr val="bg1"/>
                </a:solidFill>
              </a:rPr>
              <a:t>, </a:t>
            </a:r>
            <a:r>
              <a:rPr lang="en-US" sz="2000" i="1" dirty="0" err="1" smtClean="0">
                <a:solidFill>
                  <a:schemeClr val="bg1"/>
                </a:solidFill>
              </a:rPr>
              <a:t>S.Kom</a:t>
            </a:r>
            <a:r>
              <a:rPr lang="en-US" sz="2000" i="1" dirty="0" smtClean="0">
                <a:solidFill>
                  <a:schemeClr val="bg1"/>
                </a:solidFill>
              </a:rPr>
              <a:t>., </a:t>
            </a:r>
            <a:r>
              <a:rPr lang="en-US" sz="2000" i="1" dirty="0" err="1" smtClean="0">
                <a:solidFill>
                  <a:schemeClr val="bg1"/>
                </a:solidFill>
              </a:rPr>
              <a:t>M.Kom</a:t>
            </a:r>
            <a:endParaRPr lang="fr-FR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115616" y="476672"/>
            <a:ext cx="4601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u="sng" dirty="0" smtClean="0">
                <a:latin typeface="Cambria" pitchFamily="18" charset="0"/>
              </a:rPr>
              <a:t>Siklus Pengolahan Data</a:t>
            </a:r>
            <a:endParaRPr lang="fr-FR" sz="3200" b="1" u="sng" dirty="0">
              <a:latin typeface="Cambria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03648" y="1339850"/>
            <a:ext cx="6624736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algn="just"/>
            <a:endParaRPr lang="fr-FR" sz="2000" b="1" dirty="0">
              <a:latin typeface="SimSun-ExtB" pitchFamily="49" charset="-122"/>
              <a:ea typeface="SimSun-ExtB" pitchFamily="49" charset="-122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551423"/>
              </p:ext>
            </p:extLst>
          </p:nvPr>
        </p:nvGraphicFramePr>
        <p:xfrm>
          <a:off x="1668016" y="14589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358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1523" y="410397"/>
            <a:ext cx="7451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d-ID" sz="2800" b="1" u="sng" dirty="0" smtClean="0">
                <a:latin typeface="Cambria" pitchFamily="18" charset="0"/>
              </a:rPr>
              <a:t>Siklus Pengolahan Data yang dikembangkan</a:t>
            </a:r>
            <a:endParaRPr lang="fr-FR" sz="2800" b="1" u="sng" dirty="0">
              <a:latin typeface="Cambria" pitchFamily="18" charset="0"/>
            </a:endParaRPr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95536" y="2692121"/>
            <a:ext cx="1800200" cy="5760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</a:rPr>
              <a:t>ORIGINATION</a:t>
            </a:r>
            <a:endParaRPr lang="id-ID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4288" y="2708920"/>
            <a:ext cx="1800200" cy="5760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</a:rPr>
              <a:t>DISTRIBUTION</a:t>
            </a:r>
            <a:endParaRPr lang="id-ID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912" y="3933056"/>
            <a:ext cx="1800200" cy="5760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</a:rPr>
              <a:t>STORAGE</a:t>
            </a:r>
            <a:endParaRPr lang="id-ID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1360" y="2708920"/>
            <a:ext cx="1034896" cy="5760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id-ID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2692121"/>
            <a:ext cx="1800200" cy="5760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</a:rPr>
              <a:t>PROCESSING</a:t>
            </a:r>
            <a:endParaRPr lang="id-ID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3768" y="2708920"/>
            <a:ext cx="1008112" cy="5760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</a:rPr>
              <a:t>INPUT</a:t>
            </a:r>
            <a:endParaRPr lang="id-ID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195736" y="298015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91880" y="29677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80112" y="301365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6256" y="301365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9992" y="32849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32040" y="32849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95636" y="2132856"/>
            <a:ext cx="0" cy="5592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64388" y="2132856"/>
            <a:ext cx="0" cy="5592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95636" y="2132856"/>
            <a:ext cx="676875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75656" y="559957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hlinkClick r:id="" action="ppaction://hlinkshowjump?jump=nextslide"/>
              </a:rPr>
              <a:t>Keterangan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5260673"/>
      </p:ext>
    </p:extLst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id-ID" sz="2800" b="1" dirty="0" smtClean="0">
                <a:solidFill>
                  <a:srgbClr val="FF0000"/>
                </a:solidFill>
                <a:latin typeface="Agency FB" pitchFamily="34" charset="0"/>
              </a:rPr>
              <a:t>Origination</a:t>
            </a:r>
            <a:r>
              <a:rPr lang="id-ID" sz="2800" dirty="0" smtClean="0">
                <a:latin typeface="Agency FB" pitchFamily="34" charset="0"/>
              </a:rPr>
              <a:t>:proses dari pengumpulan data yang merupakan proses pencatatan (</a:t>
            </a:r>
            <a:r>
              <a:rPr lang="id-ID" sz="2800" i="1" dirty="0" smtClean="0">
                <a:latin typeface="Agency FB" pitchFamily="34" charset="0"/>
              </a:rPr>
              <a:t>recording</a:t>
            </a:r>
            <a:r>
              <a:rPr lang="id-ID" sz="2800" dirty="0" smtClean="0">
                <a:latin typeface="Agency FB" pitchFamily="34" charset="0"/>
              </a:rPr>
              <a:t>) data ke dokumen dasar.</a:t>
            </a:r>
          </a:p>
          <a:p>
            <a:r>
              <a:rPr lang="id-ID" sz="2800" b="1" dirty="0">
                <a:solidFill>
                  <a:srgbClr val="FF0000"/>
                </a:solidFill>
                <a:latin typeface="Agency FB" pitchFamily="34" charset="0"/>
              </a:rPr>
              <a:t>Input</a:t>
            </a:r>
            <a:r>
              <a:rPr lang="id-ID" sz="2800" dirty="0" smtClean="0">
                <a:latin typeface="Agency FB" pitchFamily="34" charset="0"/>
              </a:rPr>
              <a:t>:proses pemasukan data kedalam proses komputer lewat alat input (</a:t>
            </a:r>
            <a:r>
              <a:rPr lang="id-ID" sz="2800" i="1" dirty="0" smtClean="0">
                <a:latin typeface="Agency FB" pitchFamily="34" charset="0"/>
              </a:rPr>
              <a:t>input device</a:t>
            </a:r>
            <a:r>
              <a:rPr lang="id-ID" sz="2800" dirty="0" smtClean="0">
                <a:latin typeface="Agency FB" pitchFamily="34" charset="0"/>
              </a:rPr>
              <a:t>)</a:t>
            </a:r>
          </a:p>
          <a:p>
            <a:r>
              <a:rPr lang="id-ID" sz="2800" b="1" dirty="0">
                <a:solidFill>
                  <a:srgbClr val="FF0000"/>
                </a:solidFill>
                <a:latin typeface="Agency FB" pitchFamily="34" charset="0"/>
              </a:rPr>
              <a:t>Processin</a:t>
            </a:r>
            <a:r>
              <a:rPr lang="id-ID" sz="2800" b="1" dirty="0" smtClean="0">
                <a:solidFill>
                  <a:srgbClr val="FF0000"/>
                </a:solidFill>
                <a:latin typeface="Agency FB" pitchFamily="34" charset="0"/>
              </a:rPr>
              <a:t>g</a:t>
            </a:r>
            <a:r>
              <a:rPr lang="id-ID" sz="2800" dirty="0" smtClean="0">
                <a:latin typeface="Agency FB" pitchFamily="34" charset="0"/>
              </a:rPr>
              <a:t>:proses pengolahan data oleh alat pemroses(</a:t>
            </a:r>
            <a:r>
              <a:rPr lang="id-ID" sz="2800" i="1" dirty="0" smtClean="0">
                <a:latin typeface="Agency FB" pitchFamily="34" charset="0"/>
              </a:rPr>
              <a:t>processing device</a:t>
            </a:r>
            <a:r>
              <a:rPr lang="id-ID" sz="2800" dirty="0" smtClean="0">
                <a:latin typeface="Agency FB" pitchFamily="34" charset="0"/>
              </a:rPr>
              <a:t>). Data disimpan di</a:t>
            </a:r>
            <a:r>
              <a:rPr lang="id-ID" sz="2800" i="1" dirty="0" smtClean="0">
                <a:latin typeface="Agency FB" pitchFamily="34" charset="0"/>
              </a:rPr>
              <a:t>storage</a:t>
            </a:r>
          </a:p>
          <a:p>
            <a:r>
              <a:rPr lang="id-ID" sz="2800" b="1" dirty="0" smtClean="0">
                <a:solidFill>
                  <a:srgbClr val="FF0000"/>
                </a:solidFill>
                <a:latin typeface="Agency FB" pitchFamily="34" charset="0"/>
              </a:rPr>
              <a:t>Output</a:t>
            </a:r>
            <a:r>
              <a:rPr lang="id-ID" sz="2800" dirty="0" smtClean="0">
                <a:latin typeface="Agency FB" pitchFamily="34" charset="0"/>
              </a:rPr>
              <a:t>:proses menghasilkan output dari hasil pengolahan data ke alat output, berupa informasi</a:t>
            </a:r>
          </a:p>
          <a:p>
            <a:r>
              <a:rPr lang="id-ID" sz="2800" b="1" dirty="0" smtClean="0">
                <a:solidFill>
                  <a:srgbClr val="FF0000"/>
                </a:solidFill>
                <a:latin typeface="Agency FB" pitchFamily="34" charset="0"/>
              </a:rPr>
              <a:t>Distribution</a:t>
            </a:r>
            <a:r>
              <a:rPr lang="id-ID" sz="2800" dirty="0" smtClean="0">
                <a:latin typeface="Agency FB" pitchFamily="34" charset="0"/>
              </a:rPr>
              <a:t>:proses dari distribusi output kepada pihak yang berhak &amp; membutuhkan informasi</a:t>
            </a:r>
          </a:p>
          <a:p>
            <a:r>
              <a:rPr lang="id-ID" sz="2800" b="1" dirty="0" smtClean="0">
                <a:solidFill>
                  <a:srgbClr val="FF0000"/>
                </a:solidFill>
                <a:latin typeface="Agency FB" pitchFamily="34" charset="0"/>
              </a:rPr>
              <a:t>Storage</a:t>
            </a:r>
            <a:r>
              <a:rPr lang="id-ID" sz="2800" dirty="0" smtClean="0">
                <a:latin typeface="Agency FB" pitchFamily="34" charset="0"/>
              </a:rPr>
              <a:t>:proses perekaman hasil pengolahan. Hasil pengolahan digunakan sebagai input untuk proses selanjutnya.</a:t>
            </a:r>
            <a:endParaRPr lang="id-ID" sz="28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60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id-ID" sz="3200" b="1" u="sng" kern="1200" dirty="0">
                <a:solidFill>
                  <a:schemeClr val="tx1"/>
                </a:solidFill>
                <a:latin typeface="Cambria" pitchFamily="18" charset="0"/>
                <a:ea typeface="+mn-ea"/>
                <a:cs typeface="Arial" charset="0"/>
              </a:rPr>
              <a:t>Sistem Komputer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931224" cy="5145435"/>
          </a:xfrm>
        </p:spPr>
        <p:txBody>
          <a:bodyPr/>
          <a:lstStyle/>
          <a:p>
            <a:r>
              <a:rPr lang="id-ID" sz="6000" b="1" dirty="0" smtClean="0">
                <a:solidFill>
                  <a:srgbClr val="FF0000"/>
                </a:solidFill>
                <a:latin typeface="SimSun-ExtB" pitchFamily="49" charset="-122"/>
                <a:ea typeface="SimSun-ExtB" pitchFamily="49" charset="-122"/>
              </a:rPr>
              <a:t>Sistem ?</a:t>
            </a:r>
          </a:p>
          <a:p>
            <a:endParaRPr lang="id-ID" sz="2800" dirty="0">
              <a:latin typeface="SimSun-ExtB" pitchFamily="49" charset="-122"/>
              <a:ea typeface="SimSun-ExtB" pitchFamily="49" charset="-122"/>
            </a:endParaRPr>
          </a:p>
          <a:p>
            <a:pPr marL="0" indent="0" algn="just">
              <a:buNone/>
            </a:pPr>
            <a:r>
              <a:rPr lang="id-ID" sz="2800" dirty="0" smtClean="0">
                <a:latin typeface="SimSun-ExtB" pitchFamily="49" charset="-122"/>
                <a:ea typeface="SimSun-ExtB" pitchFamily="49" charset="-122"/>
              </a:rPr>
              <a:t>	Kumpulan elemen yang saling 	berhubungan 	membentuk suatu 	kesatuan untuk mencapai 	tujuan pokok 	dari sistem tersebut.</a:t>
            </a:r>
            <a:endParaRPr lang="id-ID" sz="2800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709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Hardware</a:t>
            </a:r>
          </a:p>
          <a:p>
            <a:r>
              <a:rPr lang="id-ID" dirty="0" smtClean="0"/>
              <a:t>Software</a:t>
            </a:r>
          </a:p>
          <a:p>
            <a:r>
              <a:rPr lang="id-ID" dirty="0" smtClean="0"/>
              <a:t>Brainware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03556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sz="3200" b="1" u="sng" kern="1200" dirty="0">
                <a:solidFill>
                  <a:schemeClr val="tx1"/>
                </a:solidFill>
                <a:latin typeface="Cambria" pitchFamily="18" charset="0"/>
                <a:ea typeface="+mn-ea"/>
                <a:cs typeface="Arial" charset="0"/>
              </a:rPr>
              <a:t>Elemen Sistem Komputer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859216" cy="5073427"/>
          </a:xfrm>
        </p:spPr>
        <p:txBody>
          <a:bodyPr/>
          <a:lstStyle/>
          <a:p>
            <a:pPr algn="just"/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hlinkClick r:id="rId2" action="ppaction://hlinksldjump"/>
              </a:rPr>
              <a:t>Hardware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</a:rPr>
              <a:t> 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sym typeface="Wingdings" pitchFamily="2" charset="2"/>
              </a:rPr>
              <a:t> </a:t>
            </a:r>
            <a:r>
              <a:rPr lang="id-ID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sym typeface="Wingdings" pitchFamily="2" charset="2"/>
              </a:rPr>
              <a:t>peralatan di sistem komputer yang secara fisik dapat terlihat dan terjamah</a:t>
            </a:r>
          </a:p>
          <a:p>
            <a:pPr algn="just"/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hlinkClick r:id="rId3" action="ppaction://hlinksldjump"/>
              </a:rPr>
              <a:t>Software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</a:rPr>
              <a:t> 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sym typeface="Wingdings" pitchFamily="2" charset="2"/>
              </a:rPr>
              <a:t> </a:t>
            </a:r>
            <a:r>
              <a:rPr lang="id-ID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sym typeface="Wingdings" pitchFamily="2" charset="2"/>
              </a:rPr>
              <a:t>program yang berisi perintah untuk mengolah data</a:t>
            </a:r>
          </a:p>
          <a:p>
            <a:pPr algn="just"/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sym typeface="Wingdings" pitchFamily="2" charset="2"/>
                <a:hlinkClick r:id="rId4" action="ppaction://hlinksldjump"/>
              </a:rPr>
              <a:t>Brainware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sym typeface="Wingdings" pitchFamily="2" charset="2"/>
              </a:rPr>
              <a:t>  </a:t>
            </a:r>
            <a:r>
              <a:rPr lang="id-ID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  <a:sym typeface="Wingdings" pitchFamily="2" charset="2"/>
              </a:rPr>
              <a:t>manusia yang terlibat didalam pengoperasian serta mengatur sistem komputer</a:t>
            </a:r>
            <a:endParaRPr lang="id-ID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4" name="Action Button: Forward or Next 3">
            <a:hlinkClick r:id="rId5" action="ppaction://hlinksldjump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81544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sz="3200" b="1" u="sng" kern="1200" dirty="0">
                <a:solidFill>
                  <a:schemeClr val="tx1"/>
                </a:solidFill>
                <a:latin typeface="Cambria" pitchFamily="18" charset="0"/>
                <a:ea typeface="+mn-ea"/>
                <a:cs typeface="Arial" charset="0"/>
              </a:rPr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80728"/>
            <a:ext cx="7632848" cy="5145435"/>
          </a:xfrm>
        </p:spPr>
        <p:txBody>
          <a:bodyPr/>
          <a:lstStyle/>
          <a:p>
            <a:pPr algn="just"/>
            <a:r>
              <a:rPr lang="id-ID" sz="2800" dirty="0" smtClean="0">
                <a:latin typeface="SimSun-ExtB" pitchFamily="49" charset="-122"/>
                <a:ea typeface="SimSun-ExtB" pitchFamily="49" charset="-122"/>
              </a:rPr>
              <a:t>Peralatan Input </a:t>
            </a:r>
            <a:r>
              <a:rPr lang="id-ID" sz="2800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 media/alat untuk memasukan data &amp; program yang akan diproses</a:t>
            </a:r>
          </a:p>
          <a:p>
            <a:pPr algn="just"/>
            <a:r>
              <a:rPr lang="id-ID" sz="2800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Peralatan Proses  menerima data dari luar berupa sinyal listrik lalu diolah sesuai dengan perintah</a:t>
            </a:r>
          </a:p>
          <a:p>
            <a:pPr algn="just"/>
            <a:r>
              <a:rPr lang="id-ID" sz="2800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Peralatan Output  menampilkan hasil dari CPU</a:t>
            </a:r>
          </a:p>
          <a:p>
            <a:pPr algn="just"/>
            <a:r>
              <a:rPr lang="id-ID" sz="2800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Storage  menyimpan data dari komputer, disimpan permanen dalam waktu lama &amp; dapat dibaca kembali</a:t>
            </a:r>
            <a:endParaRPr lang="id-ID" sz="2800" dirty="0">
              <a:latin typeface="SimSun-ExtB" pitchFamily="49" charset="-122"/>
              <a:ea typeface="SimSun-ExtB" pitchFamily="49" charset="-122"/>
              <a:sym typeface="Wingdings" pitchFamily="2" charset="2"/>
            </a:endParaRPr>
          </a:p>
          <a:p>
            <a:pPr algn="just"/>
            <a:r>
              <a:rPr lang="id-ID" sz="2800" dirty="0" smtClean="0">
                <a:latin typeface="SimSun-ExtB" pitchFamily="49" charset="-122"/>
                <a:ea typeface="SimSun-ExtB" pitchFamily="49" charset="-122"/>
                <a:sym typeface="Wingdings" pitchFamily="2" charset="2"/>
                <a:hlinkClick r:id="rId2" action="ppaction://hlinksldjump"/>
              </a:rPr>
              <a:t>Back</a:t>
            </a:r>
            <a:endParaRPr lang="id-ID" sz="2800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1778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sz="3600" b="1" u="sng" kern="1200" dirty="0" smtClean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Software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Operating System : bertugas mengawasi kegiatan dalam komputer.</a:t>
            </a:r>
          </a:p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Bahasa pemrograman : memberikan instruksi kepada komputer.</a:t>
            </a:r>
            <a:endParaRPr lang="id-ID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4420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sz="3600" b="1" u="sng" kern="12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3 Tingkatan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80728"/>
            <a:ext cx="8003232" cy="5145435"/>
          </a:xfrm>
        </p:spPr>
        <p:txBody>
          <a:bodyPr/>
          <a:lstStyle/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Low Level language/Machine Orinted Language</a:t>
            </a:r>
          </a:p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High Level language/Problem Oriented Language</a:t>
            </a:r>
          </a:p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4</a:t>
            </a:r>
            <a:r>
              <a:rPr lang="id-ID" baseline="30000" dirty="0" smtClean="0">
                <a:latin typeface="SimSun-ExtB" pitchFamily="49" charset="-122"/>
                <a:ea typeface="SimSun-ExtB" pitchFamily="49" charset="-122"/>
              </a:rPr>
              <a:t>th </a:t>
            </a:r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generation language</a:t>
            </a:r>
          </a:p>
          <a:p>
            <a:endParaRPr lang="id-ID" dirty="0">
              <a:latin typeface="SimSun-ExtB" pitchFamily="49" charset="-122"/>
              <a:ea typeface="SimSun-ExtB" pitchFamily="49" charset="-122"/>
            </a:endParaRPr>
          </a:p>
          <a:p>
            <a:endParaRPr lang="id-ID" dirty="0" smtClean="0">
              <a:latin typeface="SimSun-ExtB" pitchFamily="49" charset="-122"/>
              <a:ea typeface="SimSun-ExtB" pitchFamily="49" charset="-122"/>
            </a:endParaRPr>
          </a:p>
          <a:p>
            <a:r>
              <a:rPr lang="id-ID" sz="2800" dirty="0">
                <a:latin typeface="SimSun-ExtB" pitchFamily="49" charset="-122"/>
                <a:ea typeface="SimSun-ExtB" pitchFamily="49" charset="-122"/>
                <a:hlinkClick r:id="rId2" action="ppaction://hlinksldjump"/>
              </a:rPr>
              <a:t>Back</a:t>
            </a:r>
            <a:r>
              <a:rPr lang="id-ID" sz="2800" dirty="0">
                <a:latin typeface="SimSun-ExtB" pitchFamily="49" charset="-122"/>
                <a:ea typeface="SimSun-ExtB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665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sz="3600" b="1" u="sng" kern="1200" dirty="0" smtClean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Brainware</a:t>
            </a:r>
            <a:endParaRPr lang="id-ID" sz="3600" b="1" u="sng" kern="1200" dirty="0">
              <a:solidFill>
                <a:schemeClr val="tx1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797552" cy="5040560"/>
          </a:xfrm>
        </p:spPr>
        <p:txBody>
          <a:bodyPr/>
          <a:lstStyle/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Sistem Analyst</a:t>
            </a:r>
          </a:p>
          <a:p>
            <a:r>
              <a:rPr lang="id-ID" smtClean="0">
                <a:latin typeface="SimSun-ExtB" pitchFamily="49" charset="-122"/>
                <a:ea typeface="SimSun-ExtB" pitchFamily="49" charset="-122"/>
              </a:rPr>
              <a:t>Programmer</a:t>
            </a:r>
            <a:endParaRPr lang="id-ID" dirty="0" smtClean="0">
              <a:latin typeface="SimSun-ExtB" pitchFamily="49" charset="-122"/>
              <a:ea typeface="SimSun-ExtB" pitchFamily="49" charset="-122"/>
            </a:endParaRPr>
          </a:p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Operator</a:t>
            </a:r>
          </a:p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Computer Enginner/Maintanance</a:t>
            </a:r>
            <a:endParaRPr lang="id-ID" dirty="0"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252" y="465313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SimSun-ExtB" pitchFamily="49" charset="-122"/>
                <a:ea typeface="SimSun-ExtB" pitchFamily="49" charset="-122"/>
                <a:hlinkClick r:id="rId2" action="ppaction://hlinksldjump"/>
              </a:rPr>
              <a:t>Back</a:t>
            </a:r>
            <a:r>
              <a:rPr lang="id-ID" dirty="0">
                <a:latin typeface="SimSun-ExtB" pitchFamily="49" charset="-122"/>
                <a:ea typeface="SimSun-ExtB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8612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929964" y="476672"/>
            <a:ext cx="37399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3200" b="1" u="sng" dirty="0" smtClean="0">
                <a:latin typeface="Cambria" pitchFamily="18" charset="0"/>
              </a:rPr>
              <a:t>Tujuan Pengajaran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043608" y="1339850"/>
            <a:ext cx="756084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id-ID" sz="3600" b="1" dirty="0" smtClean="0">
                <a:latin typeface="SimSun-ExtB" pitchFamily="49" charset="-122"/>
                <a:ea typeface="SimSun-ExtB" pitchFamily="49" charset="-122"/>
              </a:rPr>
              <a:t>Definisi Komputer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id-ID" sz="3600" b="1" dirty="0" smtClean="0">
                <a:latin typeface="SimSun-ExtB" pitchFamily="49" charset="-122"/>
                <a:ea typeface="SimSun-ExtB" pitchFamily="49" charset="-122"/>
              </a:rPr>
              <a:t>Pengolahan Data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id-ID" sz="3600" b="1" dirty="0" smtClean="0">
                <a:latin typeface="SimSun-ExtB" pitchFamily="49" charset="-122"/>
                <a:ea typeface="SimSun-ExtB" pitchFamily="49" charset="-122"/>
              </a:rPr>
              <a:t>Sistem dan Kemampuan Komputer</a:t>
            </a:r>
            <a:endParaRPr lang="fr-FR" sz="3600" b="1" dirty="0"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25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3795784" cy="390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6394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sz="4000" b="1" u="sng" kern="1200" dirty="0" smtClean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Kemampuan Komputer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003232" cy="4929411"/>
          </a:xfrm>
        </p:spPr>
        <p:txBody>
          <a:bodyPr/>
          <a:lstStyle/>
          <a:p>
            <a:r>
              <a:rPr lang="id-ID" dirty="0" smtClean="0">
                <a:latin typeface="SimSun-ExtB" pitchFamily="49" charset="-122"/>
                <a:ea typeface="SimSun-ExtB" pitchFamily="49" charset="-122"/>
              </a:rPr>
              <a:t>Kecepatan dalam melakukan operasi dasar.</a:t>
            </a:r>
          </a:p>
          <a:p>
            <a:r>
              <a:rPr lang="id-ID" sz="2800" dirty="0" smtClean="0">
                <a:latin typeface="SimSun-ExtB" pitchFamily="49" charset="-122"/>
                <a:ea typeface="SimSun-ExtB" pitchFamily="49" charset="-122"/>
              </a:rPr>
              <a:t>Satuan waktu kecepatan proses komputer :</a:t>
            </a:r>
          </a:p>
          <a:p>
            <a:pPr marL="0" indent="0">
              <a:buNone/>
            </a:pPr>
            <a:endParaRPr lang="id-ID" sz="2800" dirty="0">
              <a:latin typeface="SimSun-ExtB" pitchFamily="49" charset="-122"/>
              <a:ea typeface="SimSun-ExtB" pitchFamily="49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03871"/>
              </p:ext>
            </p:extLst>
          </p:nvPr>
        </p:nvGraphicFramePr>
        <p:xfrm>
          <a:off x="827584" y="3212976"/>
          <a:ext cx="7488832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576064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Satuan Waktu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Kecepatan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Milisecond (ms)</a:t>
                      </a:r>
                    </a:p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Microsecond</a:t>
                      </a:r>
                      <a:r>
                        <a:rPr lang="id-ID" baseline="0" dirty="0" smtClean="0">
                          <a:solidFill>
                            <a:schemeClr val="tx1"/>
                          </a:solidFill>
                        </a:rPr>
                        <a:t> (µs)</a:t>
                      </a:r>
                    </a:p>
                    <a:p>
                      <a:r>
                        <a:rPr lang="id-ID" baseline="0" dirty="0" smtClean="0">
                          <a:solidFill>
                            <a:schemeClr val="tx1"/>
                          </a:solidFill>
                        </a:rPr>
                        <a:t>Nanosecond (ms)</a:t>
                      </a:r>
                    </a:p>
                    <a:p>
                      <a:r>
                        <a:rPr lang="id-ID" baseline="0" dirty="0" smtClean="0">
                          <a:solidFill>
                            <a:schemeClr val="tx1"/>
                          </a:solidFill>
                        </a:rPr>
                        <a:t>Picosecond (ps)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1/1000 (ribu)</a:t>
                      </a:r>
                    </a:p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1/1000000 (juta)</a:t>
                      </a:r>
                    </a:p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1/1000000000 (milyard)</a:t>
                      </a:r>
                    </a:p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1/1000000000000 (trilyun)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53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74379" y="404664"/>
            <a:ext cx="43286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3200" b="1" u="sng" dirty="0" smtClean="0">
                <a:latin typeface="Cambria" pitchFamily="18" charset="0"/>
              </a:rPr>
              <a:t>Definisi Komputer (1)</a:t>
            </a:r>
            <a:endParaRPr lang="fr-FR" sz="3200" b="1" u="sng" dirty="0">
              <a:latin typeface="Cambria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619250" y="1339850"/>
            <a:ext cx="61214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algn="just"/>
            <a:r>
              <a:rPr lang="id-ID" sz="2800" b="1" dirty="0" smtClean="0">
                <a:latin typeface="SimSun-ExtB" pitchFamily="49" charset="-122"/>
                <a:ea typeface="SimSun-ExtB" pitchFamily="49" charset="-122"/>
              </a:rPr>
              <a:t>Bahasa Latin </a:t>
            </a: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 </a:t>
            </a:r>
            <a:r>
              <a:rPr lang="id-ID" sz="2800" b="1" i="1" dirty="0" smtClean="0">
                <a:solidFill>
                  <a:srgbClr val="FF0000"/>
                </a:solidFill>
                <a:latin typeface="SimSun-ExtB" pitchFamily="49" charset="-122"/>
                <a:ea typeface="SimSun-ExtB" pitchFamily="49" charset="-122"/>
                <a:sym typeface="Wingdings" pitchFamily="2" charset="2"/>
              </a:rPr>
              <a:t>computare</a:t>
            </a:r>
            <a:r>
              <a:rPr lang="id-ID" sz="2800" b="1" i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 </a:t>
            </a: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yaitu menghitung (</a:t>
            </a:r>
            <a:r>
              <a:rPr lang="id-ID" sz="2800" b="1" i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to compute </a:t>
            </a: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atau </a:t>
            </a:r>
            <a:r>
              <a:rPr lang="id-ID" sz="2800" b="1" i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to reckon)</a:t>
            </a:r>
          </a:p>
          <a:p>
            <a:pPr algn="just"/>
            <a:endParaRPr lang="fr-FR" sz="2000" b="1" dirty="0"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25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476672"/>
            <a:ext cx="4328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u="sng" dirty="0">
                <a:latin typeface="Cambria" pitchFamily="18" charset="0"/>
              </a:rPr>
              <a:t>Definisi Komputer </a:t>
            </a:r>
            <a:r>
              <a:rPr lang="id-ID" sz="3200" b="1" u="sng" dirty="0" smtClean="0">
                <a:latin typeface="Cambria" pitchFamily="18" charset="0"/>
              </a:rPr>
              <a:t>(2)</a:t>
            </a:r>
            <a:endParaRPr lang="fr-FR" sz="3200" b="1" u="sng" dirty="0">
              <a:latin typeface="Cambria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19250" y="1339850"/>
            <a:ext cx="61214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457200" indent="-457200" algn="just">
              <a:buFontTx/>
              <a:buChar char="-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</a:rPr>
              <a:t>Robert H. Blissmer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Menerima Input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Memproses Input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Menyimpan perintah &amp; Hasil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Menyediakan Output dalam bentuk Informasi</a:t>
            </a:r>
            <a:r>
              <a:rPr lang="id-ID" sz="2800" b="1" dirty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	</a:t>
            </a:r>
            <a:endParaRPr lang="id-ID" sz="2800" b="1" dirty="0" smtClean="0">
              <a:latin typeface="SimSun-ExtB" pitchFamily="49" charset="-122"/>
              <a:ea typeface="SimSun-ExtB" pitchFamily="49" charset="-122"/>
              <a:sym typeface="Wingdings" pitchFamily="2" charset="2"/>
            </a:endParaRPr>
          </a:p>
          <a:p>
            <a:pPr algn="just"/>
            <a:endParaRPr lang="fr-FR" sz="2000" b="1" dirty="0"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7064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476672"/>
            <a:ext cx="4328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u="sng" dirty="0">
                <a:latin typeface="Cambria" pitchFamily="18" charset="0"/>
              </a:rPr>
              <a:t>Definisi Komputer </a:t>
            </a:r>
            <a:r>
              <a:rPr lang="id-ID" sz="3200" b="1" u="sng" dirty="0" smtClean="0">
                <a:latin typeface="Cambria" pitchFamily="18" charset="0"/>
              </a:rPr>
              <a:t>(3)</a:t>
            </a:r>
            <a:endParaRPr lang="fr-FR" sz="3200" b="1" u="sng" dirty="0">
              <a:latin typeface="Cambria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19250" y="1339850"/>
            <a:ext cx="61214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457200" indent="-457200" algn="just">
              <a:buFontTx/>
              <a:buChar char="-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</a:rPr>
              <a:t>Sanders</a:t>
            </a:r>
          </a:p>
          <a:p>
            <a:pPr algn="just"/>
            <a:r>
              <a:rPr lang="id-ID" sz="2800" b="1" dirty="0" smtClean="0">
                <a:latin typeface="SimSun-ExtB" pitchFamily="49" charset="-122"/>
                <a:ea typeface="SimSun-ExtB" pitchFamily="49" charset="-122"/>
              </a:rPr>
              <a:t>Sistem elektronik yang mampu :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Manipulasi data dengan cepat &amp; tepat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Otomatis menerima &amp; menyimpan data input proses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Menghasilkan output berdasarkan instruksi yang tersimpan di memory.</a:t>
            </a:r>
          </a:p>
          <a:p>
            <a:pPr algn="just"/>
            <a:endParaRPr lang="fr-FR" sz="2000" b="1" dirty="0"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45531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115616" y="476672"/>
            <a:ext cx="4328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u="sng" dirty="0">
                <a:latin typeface="Cambria" pitchFamily="18" charset="0"/>
              </a:rPr>
              <a:t>Definisi Komputer </a:t>
            </a:r>
            <a:r>
              <a:rPr lang="id-ID" sz="3200" b="1" u="sng" dirty="0" smtClean="0">
                <a:latin typeface="Cambria" pitchFamily="18" charset="0"/>
              </a:rPr>
              <a:t>(4)</a:t>
            </a:r>
            <a:endParaRPr lang="fr-FR" sz="3200" b="1" u="sng" dirty="0">
              <a:latin typeface="Cambria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03648" y="1339850"/>
            <a:ext cx="6624736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457200" indent="-457200" algn="just">
              <a:buFontTx/>
              <a:buChar char="-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</a:rPr>
              <a:t>Kesimpulan :</a:t>
            </a:r>
          </a:p>
          <a:p>
            <a:pPr algn="just"/>
            <a:r>
              <a:rPr lang="id-ID" sz="2800" b="1" dirty="0" smtClean="0">
                <a:latin typeface="SimSun-ExtB" pitchFamily="49" charset="-122"/>
                <a:ea typeface="SimSun-ExtB" pitchFamily="49" charset="-122"/>
                <a:sym typeface="Wingdings" pitchFamily="2" charset="2"/>
              </a:rPr>
              <a:t>Peralatan Elektronik yang bekerja secara otomatis yang dapat menerima &amp; mengolah input, memberikan informasi, menggunakan suatu program yang ada di memory dan menyimpan program serta hasil pengolahannya.</a:t>
            </a:r>
          </a:p>
          <a:p>
            <a:pPr algn="just"/>
            <a:endParaRPr lang="fr-FR" sz="2000" b="1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3459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Forward or Next 1">
            <a:hlinkClick r:id="rId2" action="ppaction://hlinksldjump" highlightClick="1"/>
          </p:cNvPr>
          <p:cNvSpPr/>
          <p:nvPr/>
        </p:nvSpPr>
        <p:spPr>
          <a:xfrm>
            <a:off x="7389944" y="5877272"/>
            <a:ext cx="521208" cy="360040"/>
          </a:xfrm>
          <a:prstGeom prst="actionButtonForwardNex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115616" y="476672"/>
            <a:ext cx="5472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u="sng" dirty="0" smtClean="0">
                <a:latin typeface="Cambria" pitchFamily="18" charset="0"/>
              </a:rPr>
              <a:t>Pengolahan Data Elektronik</a:t>
            </a:r>
            <a:endParaRPr lang="fr-FR" sz="3200" b="1" u="sng" dirty="0">
              <a:latin typeface="Cambria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03648" y="1339850"/>
            <a:ext cx="6624736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</a:rPr>
              <a:t>Data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</a:rPr>
              <a:t>Pengolahan Data (data processing)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id-ID" sz="2800" b="1" dirty="0" smtClean="0">
                <a:latin typeface="SimSun-ExtB" pitchFamily="49" charset="-122"/>
                <a:ea typeface="SimSun-ExtB" pitchFamily="49" charset="-122"/>
              </a:rPr>
              <a:t>Pengolahan Data Elektronik</a:t>
            </a:r>
            <a:endParaRPr lang="fr-FR" sz="2800" b="1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9833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003232" cy="5505475"/>
          </a:xfrm>
        </p:spPr>
        <p:txBody>
          <a:bodyPr/>
          <a:lstStyle/>
          <a:p>
            <a:pPr algn="just"/>
            <a:r>
              <a:rPr lang="id-ID" sz="2600" b="1" dirty="0" smtClean="0">
                <a:latin typeface="SimSun-ExtB" pitchFamily="49" charset="-122"/>
                <a:ea typeface="SimSun-ExtB" pitchFamily="49" charset="-122"/>
              </a:rPr>
              <a:t>Data </a:t>
            </a:r>
            <a:r>
              <a:rPr lang="id-ID" sz="2600" dirty="0" smtClean="0">
                <a:latin typeface="SimSun-ExtB" pitchFamily="49" charset="-122"/>
                <a:ea typeface="SimSun-ExtB" pitchFamily="49" charset="-122"/>
              </a:rPr>
              <a:t>: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kumpulan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kejadian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yang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diangkat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dari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suatu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kenyataan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. </a:t>
            </a:r>
            <a:r>
              <a:rPr lang="en-US" sz="2600" dirty="0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Data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dapat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berupa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angka</a:t>
            </a:r>
            <a:r>
              <a:rPr lang="en-US" sz="2600" dirty="0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huruf</a:t>
            </a:r>
            <a:r>
              <a:rPr lang="en-US" sz="2600" dirty="0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atau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simbol</a:t>
            </a:r>
            <a:r>
              <a:rPr lang="en-US" sz="2600" dirty="0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khusus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atau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gabungan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darinya</a:t>
            </a:r>
            <a:endParaRPr lang="id-ID" sz="2600" dirty="0" smtClean="0">
              <a:solidFill>
                <a:schemeClr val="tx1"/>
              </a:solidFill>
              <a:latin typeface="SimSun-ExtB" pitchFamily="49" charset="-122"/>
              <a:ea typeface="SimSun-ExtB" pitchFamily="49" charset="-122"/>
            </a:endParaRPr>
          </a:p>
          <a:p>
            <a:pPr algn="just"/>
            <a:endParaRPr lang="id-ID" sz="2600" dirty="0" smtClean="0">
              <a:solidFill>
                <a:schemeClr val="tx1"/>
              </a:solidFill>
              <a:latin typeface="SimSun-ExtB" pitchFamily="49" charset="-122"/>
              <a:ea typeface="SimSun-ExtB" pitchFamily="49" charset="-122"/>
            </a:endParaRPr>
          </a:p>
          <a:p>
            <a:pPr algn="just"/>
            <a:r>
              <a:rPr lang="en-US" sz="2600" b="1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Pengolahan</a:t>
            </a:r>
            <a:r>
              <a:rPr lang="en-US" sz="2600" b="1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data (data </a:t>
            </a:r>
            <a:r>
              <a:rPr lang="en-US" sz="2600" b="1" dirty="0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processing)</a:t>
            </a:r>
            <a:r>
              <a:rPr lang="id-ID" sz="2600" dirty="0" smtClean="0">
                <a:latin typeface="SimSun-ExtB" pitchFamily="49" charset="-122"/>
                <a:ea typeface="SimSun-ExtB" pitchFamily="49" charset="-122"/>
              </a:rPr>
              <a:t>:</a:t>
            </a:r>
            <a:r>
              <a:rPr lang="id-ID" sz="2600" dirty="0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m</a:t>
            </a:r>
            <a:r>
              <a:rPr lang="en-US" sz="2600" dirty="0" err="1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anipulasi</a:t>
            </a:r>
            <a:r>
              <a:rPr lang="en-US" sz="2600" dirty="0" smtClean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dari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data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ke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dalam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bentuk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yang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lebih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berguna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dan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lebih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berarti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berupa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suatu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informasi</a:t>
            </a:r>
            <a:r>
              <a:rPr lang="en-US" sz="2600" dirty="0">
                <a:solidFill>
                  <a:schemeClr val="tx1"/>
                </a:solidFill>
                <a:latin typeface="SimSun-ExtB" pitchFamily="49" charset="-122"/>
                <a:ea typeface="SimSun-ExtB" pitchFamily="49" charset="-122"/>
              </a:rPr>
              <a:t>.</a:t>
            </a:r>
            <a:endParaRPr lang="id-ID" sz="2600" dirty="0">
              <a:solidFill>
                <a:schemeClr val="tx1"/>
              </a:solidFill>
              <a:latin typeface="SimSun-ExtB" pitchFamily="49" charset="-122"/>
              <a:ea typeface="SimSun-ExtB" pitchFamily="49" charset="-122"/>
            </a:endParaRPr>
          </a:p>
          <a:p>
            <a:pPr algn="just"/>
            <a:endParaRPr lang="id-ID" sz="2400" dirty="0" smtClean="0">
              <a:solidFill>
                <a:schemeClr val="tx1"/>
              </a:solidFill>
              <a:latin typeface="SimSun-ExtB" pitchFamily="49" charset="-122"/>
              <a:ea typeface="SimSun-ExtB" pitchFamily="49" charset="-122"/>
            </a:endParaRPr>
          </a:p>
          <a:p>
            <a:pPr algn="just"/>
            <a:endParaRPr lang="id-ID" sz="2400" dirty="0">
              <a:solidFill>
                <a:schemeClr val="tx1"/>
              </a:solidFill>
              <a:latin typeface="SimSun-ExtB" pitchFamily="49" charset="-122"/>
              <a:ea typeface="SimSun-ExtB" pitchFamily="49" charset="-122"/>
            </a:endParaRPr>
          </a:p>
          <a:p>
            <a:pPr algn="just"/>
            <a:endParaRPr lang="id-ID" sz="2400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6275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92696"/>
            <a:ext cx="7920880" cy="4525963"/>
          </a:xfrm>
        </p:spPr>
        <p:txBody>
          <a:bodyPr/>
          <a:lstStyle/>
          <a:p>
            <a:pPr algn="just"/>
            <a:r>
              <a:rPr lang="en-US" b="1" dirty="0" err="1">
                <a:latin typeface="SimSun-ExtB" pitchFamily="49" charset="-122"/>
                <a:ea typeface="SimSun-ExtB" pitchFamily="49" charset="-122"/>
              </a:rPr>
              <a:t>Informasi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adalah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hasil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dari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kegiatan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pengolahan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data yang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memberikan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bentuk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yang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lebih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berarti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dari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suatu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n-US" dirty="0" err="1">
                <a:latin typeface="SimSun-ExtB" pitchFamily="49" charset="-122"/>
                <a:ea typeface="SimSun-ExtB" pitchFamily="49" charset="-122"/>
              </a:rPr>
              <a:t>kejadian</a:t>
            </a:r>
            <a:r>
              <a:rPr lang="en-US" dirty="0">
                <a:latin typeface="SimSun-ExtB" pitchFamily="49" charset="-122"/>
                <a:ea typeface="SimSun-ExtB" pitchFamily="49" charset="-122"/>
              </a:rPr>
              <a:t>.</a:t>
            </a:r>
            <a:endParaRPr lang="id-ID" dirty="0">
              <a:latin typeface="SimSun-ExtB" pitchFamily="49" charset="-122"/>
              <a:ea typeface="SimSun-ExtB" pitchFamily="49" charset="-122"/>
            </a:endParaRPr>
          </a:p>
          <a:p>
            <a:pPr algn="just"/>
            <a:r>
              <a:rPr lang="id-ID" b="1" dirty="0">
                <a:latin typeface="SimSun-ExtB" pitchFamily="49" charset="-122"/>
                <a:ea typeface="SimSun-ExtB" pitchFamily="49" charset="-122"/>
              </a:rPr>
              <a:t>Pengolahan Data Elektronik</a:t>
            </a:r>
            <a:r>
              <a:rPr lang="id-ID" dirty="0">
                <a:latin typeface="SimSun-ExtB" pitchFamily="49" charset="-122"/>
                <a:ea typeface="SimSun-ExtB" pitchFamily="49" charset="-122"/>
              </a:rPr>
              <a:t> : manipulasi dari data ke dalam bentuk yang lebih berguna dan lebih berarti, berupa suatu informasi dengan menggunakan suatu alat elektronik, yaitu komputer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2551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526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Modèle par défaut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 Komputer</vt:lpstr>
      <vt:lpstr>Elemen Sistem</vt:lpstr>
      <vt:lpstr>Elemen Sistem Komputer</vt:lpstr>
      <vt:lpstr>Hardware</vt:lpstr>
      <vt:lpstr>Software</vt:lpstr>
      <vt:lpstr>3 Tingkatan Programming Language</vt:lpstr>
      <vt:lpstr>Brainware</vt:lpstr>
      <vt:lpstr>PowerPoint Presentation</vt:lpstr>
      <vt:lpstr>Kemampuan Komputer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 in a laptop</dc:title>
  <dc:creator>Rani Cantik</dc:creator>
  <dc:description>Image credit to FreeDigitalPhotos.net</dc:description>
  <cp:lastModifiedBy>Rani Susanto</cp:lastModifiedBy>
  <cp:revision>79</cp:revision>
  <dcterms:created xsi:type="dcterms:W3CDTF">2009-03-23T15:23:24Z</dcterms:created>
  <dcterms:modified xsi:type="dcterms:W3CDTF">2016-09-20T04:14:13Z</dcterms:modified>
</cp:coreProperties>
</file>