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CCFAFBD-60C9-4C59-9014-33FD5718F688}" type="datetimeFigureOut">
              <a:rPr lang="id-ID" smtClean="0"/>
              <a:t>16/12/2014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91CC30A-5E9D-458F-A978-466408B14B6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Kode yang Mewakili Data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By.</a:t>
            </a:r>
          </a:p>
          <a:p>
            <a:pPr algn="ctr"/>
            <a:r>
              <a:rPr lang="en-US" b="1" dirty="0" smtClean="0"/>
              <a:t>Rani </a:t>
            </a:r>
            <a:r>
              <a:rPr lang="en-US" b="1" dirty="0" err="1" smtClean="0"/>
              <a:t>Susanto</a:t>
            </a:r>
            <a:r>
              <a:rPr lang="en-US" b="1" dirty="0" smtClean="0"/>
              <a:t>, </a:t>
            </a:r>
            <a:r>
              <a:rPr lang="en-US" b="1" dirty="0" err="1" smtClean="0"/>
              <a:t>M.Kom</a:t>
            </a:r>
            <a:endParaRPr lang="id-ID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0"/>
            <a:ext cx="3528000" cy="264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4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ASCII (</a:t>
            </a:r>
            <a:r>
              <a:rPr lang="en-US" sz="2800" i="1" dirty="0"/>
              <a:t>American Standard Code for Information </a:t>
            </a:r>
            <a:r>
              <a:rPr lang="en-US" sz="2800" i="1" dirty="0" smtClean="0"/>
              <a:t>Interchange</a:t>
            </a:r>
            <a:r>
              <a:rPr lang="en-US" sz="2800" dirty="0" smtClean="0"/>
              <a:t>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50897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i="1" dirty="0" smtClean="0"/>
              <a:t>American </a:t>
            </a:r>
            <a:r>
              <a:rPr lang="en-US" i="1" dirty="0"/>
              <a:t>Standard </a:t>
            </a:r>
            <a:r>
              <a:rPr lang="en-US" i="1" dirty="0" err="1"/>
              <a:t>Comitte</a:t>
            </a:r>
            <a:r>
              <a:rPr lang="en-US" i="1" dirty="0"/>
              <a:t> on Information Interchange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ANSI (</a:t>
            </a:r>
            <a:r>
              <a:rPr lang="en-US" i="1" dirty="0"/>
              <a:t>American National Standard Institute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 smtClean="0"/>
              <a:t>standar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/>
              <a:t>Kode</a:t>
            </a:r>
            <a:r>
              <a:rPr lang="en-US" dirty="0"/>
              <a:t> ASCII yang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7 bit,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127 </a:t>
            </a:r>
            <a:r>
              <a:rPr lang="en-US" dirty="0" err="1"/>
              <a:t>dari</a:t>
            </a:r>
            <a:r>
              <a:rPr lang="en-US" dirty="0"/>
              <a:t> 128 (2</a:t>
            </a:r>
            <a:r>
              <a:rPr lang="en-US" baseline="30000" dirty="0"/>
              <a:t>7</a:t>
            </a:r>
            <a:r>
              <a:rPr lang="en-US" dirty="0"/>
              <a:t>=128)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33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US" dirty="0" smtClean="0"/>
              <a:t>ASCII 7 bit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60848"/>
            <a:ext cx="7416940" cy="417646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26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kapital</a:t>
            </a:r>
            <a:r>
              <a:rPr lang="en-US" dirty="0"/>
              <a:t> (upper case) </a:t>
            </a:r>
            <a:r>
              <a:rPr lang="en-US" dirty="0" err="1"/>
              <a:t>dari</a:t>
            </a:r>
            <a:r>
              <a:rPr lang="en-US" dirty="0"/>
              <a:t> A s/d Z</a:t>
            </a:r>
            <a:endParaRPr lang="id-ID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26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(lower case) </a:t>
            </a:r>
            <a:r>
              <a:rPr lang="en-US" dirty="0" err="1"/>
              <a:t>dari</a:t>
            </a:r>
            <a:r>
              <a:rPr lang="en-US" dirty="0"/>
              <a:t> a s/d z</a:t>
            </a:r>
            <a:endParaRPr lang="id-ID" dirty="0"/>
          </a:p>
          <a:p>
            <a:pPr lvl="1" algn="just">
              <a:lnSpc>
                <a:spcPct val="120000"/>
              </a:lnSpc>
            </a:pPr>
            <a:r>
              <a:rPr lang="pt-BR" dirty="0"/>
              <a:t>10 buah desimal dari 0 s/d 9</a:t>
            </a:r>
            <a:endParaRPr lang="id-ID" dirty="0"/>
          </a:p>
          <a:p>
            <a:pPr lvl="1" algn="just">
              <a:lnSpc>
                <a:spcPct val="120000"/>
              </a:lnSpc>
            </a:pPr>
            <a:r>
              <a:rPr lang="id-ID" dirty="0"/>
              <a:t>34 karakter kontrol yang tidak dapat dicetak hanya digunakan untuk </a:t>
            </a:r>
            <a:r>
              <a:rPr lang="id-ID" dirty="0" smtClean="0"/>
              <a:t>informasi </a:t>
            </a:r>
            <a:r>
              <a:rPr lang="id-ID" dirty="0"/>
              <a:t>status operasi komputer</a:t>
            </a:r>
          </a:p>
          <a:p>
            <a:pPr lvl="1" algn="just">
              <a:lnSpc>
                <a:spcPct val="120000"/>
              </a:lnSpc>
            </a:pPr>
            <a:r>
              <a:rPr lang="id-ID" dirty="0"/>
              <a:t>32 karakter khusus (special characters).</a:t>
            </a:r>
          </a:p>
          <a:p>
            <a:pPr algn="just">
              <a:lnSpc>
                <a:spcPct val="120000"/>
              </a:lnSpc>
            </a:pPr>
            <a:r>
              <a:rPr lang="id-ID" dirty="0"/>
              <a:t>ASCII 7 bit banyak digunakan untuk komputer-komputer generasi sekarang, termasuk komputer mikro, misalnya komputer Apple II.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59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http://www.keywild.com/Six_Mountains/Images/ASCII_Table_7bit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4664"/>
            <a:ext cx="6480720" cy="612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Pengodean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id-ID" dirty="0" smtClean="0"/>
              <a:t>Data disimpan di main memory untuk diproses.</a:t>
            </a:r>
          </a:p>
          <a:p>
            <a:pPr algn="just">
              <a:lnSpc>
                <a:spcPct val="150000"/>
              </a:lnSpc>
            </a:pPr>
            <a:r>
              <a:rPr lang="id-ID" dirty="0" smtClean="0"/>
              <a:t>Semua Karakter dikodekan sesuai dengan kode yang dikenal oleh terminal.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data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main </a:t>
            </a:r>
            <a:r>
              <a:rPr lang="id-ID" dirty="0" smtClean="0"/>
              <a:t>m</a:t>
            </a:r>
            <a:r>
              <a:rPr lang="en-US" dirty="0" err="1" smtClean="0"/>
              <a:t>emory</a:t>
            </a:r>
            <a:r>
              <a:rPr lang="en-US" dirty="0" smtClean="0"/>
              <a:t>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1 </a:t>
            </a:r>
            <a:r>
              <a:rPr lang="en-US" dirty="0" err="1" smtClean="0"/>
              <a:t>byt</a:t>
            </a:r>
            <a:r>
              <a:rPr lang="id-ID" dirty="0" smtClean="0"/>
              <a:t>e</a:t>
            </a:r>
          </a:p>
          <a:p>
            <a:pPr algn="just">
              <a:lnSpc>
                <a:spcPct val="15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21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35810"/>
              </p:ext>
            </p:extLst>
          </p:nvPr>
        </p:nvGraphicFramePr>
        <p:xfrm>
          <a:off x="1042988" y="1484313"/>
          <a:ext cx="6777038" cy="221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id-ID" dirty="0" smtClean="0"/>
                        <a:t>Generasi Komputer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id-ID" dirty="0" smtClean="0"/>
                        <a:t>1 byte =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200000"/>
                        </a:lnSpc>
                      </a:pPr>
                      <a:r>
                        <a:rPr lang="id-ID" dirty="0" smtClean="0"/>
                        <a:t>Pertama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200000"/>
                        </a:lnSpc>
                      </a:pPr>
                      <a:r>
                        <a:rPr lang="id-ID" dirty="0" smtClean="0"/>
                        <a:t>4 bit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200000"/>
                        </a:lnSpc>
                      </a:pPr>
                      <a:r>
                        <a:rPr lang="id-ID" dirty="0" smtClean="0"/>
                        <a:t>Kedua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200000"/>
                        </a:lnSpc>
                      </a:pPr>
                      <a:r>
                        <a:rPr lang="id-ID" dirty="0" smtClean="0"/>
                        <a:t>6 bit 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200000"/>
                        </a:lnSpc>
                      </a:pPr>
                      <a:r>
                        <a:rPr lang="id-ID" dirty="0" smtClean="0"/>
                        <a:t>Ketiga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200000"/>
                        </a:lnSpc>
                      </a:pPr>
                      <a:r>
                        <a:rPr lang="id-ID" dirty="0" smtClean="0"/>
                        <a:t>8 bit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Kode yang Mewakili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560956" cy="4057676"/>
          </a:xfrm>
        </p:spPr>
        <p:txBody>
          <a:bodyPr>
            <a:normAutofit fontScale="92500" lnSpcReduction="20000"/>
          </a:bodyPr>
          <a:lstStyle/>
          <a:p>
            <a:pPr marL="525780" indent="-4572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dirty="0" smtClean="0"/>
              <a:t>BCD </a:t>
            </a:r>
            <a:r>
              <a:rPr lang="en-US" dirty="0"/>
              <a:t>(Binary Coded Decimal)</a:t>
            </a:r>
          </a:p>
          <a:p>
            <a:pPr marL="525780" indent="-4572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id-ID" dirty="0"/>
              <a:t>S</a:t>
            </a:r>
            <a:r>
              <a:rPr lang="en-US" dirty="0" smtClean="0"/>
              <a:t>BCDIC </a:t>
            </a:r>
            <a:r>
              <a:rPr lang="en-US" dirty="0"/>
              <a:t>(Standard Binary Coded </a:t>
            </a:r>
            <a:r>
              <a:rPr lang="en-US" dirty="0" smtClean="0"/>
              <a:t>Decimal</a:t>
            </a:r>
            <a:r>
              <a:rPr lang="id-ID" dirty="0" smtClean="0"/>
              <a:t> </a:t>
            </a:r>
            <a:r>
              <a:rPr lang="en-US" dirty="0" smtClean="0"/>
              <a:t>Interchange </a:t>
            </a:r>
            <a:r>
              <a:rPr lang="en-US" dirty="0"/>
              <a:t>Code)</a:t>
            </a:r>
          </a:p>
          <a:p>
            <a:pPr marL="525780" indent="-4572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dirty="0" smtClean="0"/>
              <a:t>EBCDIC </a:t>
            </a:r>
            <a:r>
              <a:rPr lang="en-US" dirty="0"/>
              <a:t>(Extended Binary Coded </a:t>
            </a:r>
            <a:r>
              <a:rPr lang="en-US" dirty="0" smtClean="0"/>
              <a:t>Decimal</a:t>
            </a:r>
            <a:r>
              <a:rPr lang="id-ID" dirty="0" smtClean="0"/>
              <a:t> </a:t>
            </a:r>
            <a:r>
              <a:rPr lang="en-US" dirty="0" smtClean="0"/>
              <a:t>Interchange </a:t>
            </a:r>
            <a:r>
              <a:rPr lang="en-US" dirty="0"/>
              <a:t>Code)</a:t>
            </a:r>
          </a:p>
          <a:p>
            <a:pPr marL="525780" indent="-4572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id-ID" dirty="0"/>
              <a:t>B</a:t>
            </a:r>
            <a:r>
              <a:rPr lang="en-US" dirty="0" smtClean="0"/>
              <a:t>OUDDOT</a:t>
            </a:r>
            <a:endParaRPr lang="en-US" dirty="0"/>
          </a:p>
          <a:p>
            <a:pPr marL="525780" indent="-4572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dirty="0" smtClean="0"/>
              <a:t>ASCII </a:t>
            </a:r>
            <a:r>
              <a:rPr lang="en-US" dirty="0"/>
              <a:t>(American </a:t>
            </a:r>
            <a:r>
              <a:rPr lang="en-US" dirty="0" err="1"/>
              <a:t>Satndard</a:t>
            </a:r>
            <a:r>
              <a:rPr lang="en-US" dirty="0"/>
              <a:t> Code for </a:t>
            </a:r>
            <a:r>
              <a:rPr lang="en-US" dirty="0" smtClean="0"/>
              <a:t>Information</a:t>
            </a:r>
            <a:r>
              <a:rPr lang="id-ID" dirty="0" smtClean="0"/>
              <a:t> </a:t>
            </a:r>
            <a:r>
              <a:rPr lang="en-US" dirty="0" smtClean="0"/>
              <a:t>Interchange</a:t>
            </a:r>
            <a:r>
              <a:rPr lang="en-US" dirty="0"/>
              <a:t>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47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BCD (</a:t>
            </a:r>
            <a:r>
              <a:rPr lang="id-ID" i="1" dirty="0" smtClean="0"/>
              <a:t>Binary Code Decimal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Hanya mewakili nilai digit Desimal saja, yaitu 0 – 9</a:t>
            </a:r>
          </a:p>
          <a:p>
            <a:pPr algn="just"/>
            <a:r>
              <a:rPr lang="id-ID" dirty="0" smtClean="0"/>
              <a:t>Menggunakan Kombinasi 4 bit</a:t>
            </a:r>
          </a:p>
          <a:p>
            <a:pPr algn="just"/>
            <a:r>
              <a:rPr lang="id-ID" dirty="0" smtClean="0"/>
              <a:t>Kemungkinan kombinasi bit sebanyak 16  (2</a:t>
            </a:r>
            <a:r>
              <a:rPr lang="id-ID" baseline="30000" dirty="0" smtClean="0"/>
              <a:t>4</a:t>
            </a:r>
            <a:r>
              <a:rPr lang="id-ID" dirty="0" smtClean="0"/>
              <a:t>=16)</a:t>
            </a:r>
          </a:p>
          <a:p>
            <a:pPr algn="just"/>
            <a:r>
              <a:rPr lang="id-ID" dirty="0" smtClean="0"/>
              <a:t>Hanya 10 kombinasi saja yang digunakan.</a:t>
            </a:r>
          </a:p>
        </p:txBody>
      </p:sp>
    </p:spTree>
    <p:extLst>
      <p:ext uri="{BB962C8B-B14F-4D97-AF65-F5344CB8AC3E}">
        <p14:creationId xmlns:p14="http://schemas.microsoft.com/office/powerpoint/2010/main" val="41306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52" y="1340768"/>
            <a:ext cx="6096000" cy="48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1143000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SBCDIC (</a:t>
            </a:r>
            <a:r>
              <a:rPr lang="en-US" sz="2800" i="1" dirty="0" smtClean="0"/>
              <a:t>Standard </a:t>
            </a:r>
            <a:r>
              <a:rPr lang="en-US" sz="2800" i="1" dirty="0"/>
              <a:t>Binary Coded Decimal Interchange </a:t>
            </a:r>
            <a:r>
              <a:rPr lang="en-US" sz="2800" i="1" dirty="0" smtClean="0"/>
              <a:t>Code</a:t>
            </a:r>
            <a:r>
              <a:rPr lang="en-US" sz="2800" dirty="0" smtClean="0"/>
              <a:t>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err="1"/>
              <a:t>Kombinasi</a:t>
            </a:r>
            <a:r>
              <a:rPr lang="en-US" dirty="0"/>
              <a:t> 6 bit </a:t>
            </a:r>
          </a:p>
          <a:p>
            <a:pPr algn="just">
              <a:lnSpc>
                <a:spcPct val="200000"/>
              </a:lnSpc>
            </a:pP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/>
              <a:t>64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id-ID" dirty="0"/>
              <a:t>(</a:t>
            </a:r>
            <a:r>
              <a:rPr lang="id-ID" dirty="0" smtClean="0"/>
              <a:t>2</a:t>
            </a:r>
            <a:r>
              <a:rPr lang="en-US" baseline="30000" dirty="0" smtClean="0"/>
              <a:t>6</a:t>
            </a:r>
            <a:r>
              <a:rPr lang="id-ID" dirty="0" smtClean="0"/>
              <a:t>=</a:t>
            </a:r>
            <a:r>
              <a:rPr lang="en-US" dirty="0" smtClean="0"/>
              <a:t>64</a:t>
            </a:r>
            <a:r>
              <a:rPr lang="id-ID" dirty="0" smtClean="0"/>
              <a:t>)</a:t>
            </a:r>
            <a:endParaRPr lang="id-ID" dirty="0"/>
          </a:p>
          <a:p>
            <a:pPr algn="just">
              <a:lnSpc>
                <a:spcPct val="200000"/>
              </a:lnSpc>
            </a:pPr>
            <a:r>
              <a:rPr lang="en-US" dirty="0" smtClean="0"/>
              <a:t>10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26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lain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23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4" y="1554162"/>
            <a:ext cx="8231832" cy="35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3200" dirty="0"/>
              <a:t>EBCDIC </a:t>
            </a:r>
            <a:r>
              <a:rPr lang="en-US" sz="3200" dirty="0" smtClean="0"/>
              <a:t>(</a:t>
            </a:r>
            <a:r>
              <a:rPr lang="id-ID" sz="3200" i="1" dirty="0" smtClean="0"/>
              <a:t>Extended </a:t>
            </a:r>
            <a:r>
              <a:rPr lang="id-ID" sz="3200" i="1" dirty="0"/>
              <a:t>Binary Coded Decimal Interchange </a:t>
            </a:r>
            <a:r>
              <a:rPr lang="id-ID" sz="3200" i="1" dirty="0" smtClean="0"/>
              <a:t>Code</a:t>
            </a:r>
            <a:r>
              <a:rPr lang="en-US" sz="3200" i="1" dirty="0" smtClean="0"/>
              <a:t>)</a:t>
            </a:r>
            <a:r>
              <a:rPr lang="id-ID" sz="3200" dirty="0" smtClean="0"/>
              <a:t> 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Kombinasi</a:t>
            </a:r>
            <a:r>
              <a:rPr lang="en-US" dirty="0" smtClean="0"/>
              <a:t> 8 bit</a:t>
            </a:r>
          </a:p>
          <a:p>
            <a:r>
              <a:rPr lang="id-ID" dirty="0" smtClean="0"/>
              <a:t>Mewakili karakter </a:t>
            </a:r>
            <a:r>
              <a:rPr lang="id-ID" dirty="0"/>
              <a:t>sebanyak 256 (2</a:t>
            </a:r>
            <a:r>
              <a:rPr lang="id-ID" baseline="30000" dirty="0"/>
              <a:t>8</a:t>
            </a:r>
            <a:r>
              <a:rPr lang="id-ID" dirty="0"/>
              <a:t>=256) kombinasi karakter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smtClean="0"/>
              <a:t>High order </a:t>
            </a:r>
            <a:r>
              <a:rPr lang="en-US" dirty="0"/>
              <a:t>bits </a:t>
            </a:r>
            <a:r>
              <a:rPr lang="en-US" dirty="0" err="1"/>
              <a:t>atau</a:t>
            </a:r>
            <a:r>
              <a:rPr lang="en-US" dirty="0"/>
              <a:t> 4-bit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zone bits </a:t>
            </a:r>
            <a:r>
              <a:rPr lang="en-US" dirty="0" err="1"/>
              <a:t>dan</a:t>
            </a:r>
            <a:r>
              <a:rPr lang="en-US" dirty="0"/>
              <a:t> low order bits </a:t>
            </a:r>
            <a:r>
              <a:rPr lang="en-US" dirty="0" err="1"/>
              <a:t>atau</a:t>
            </a:r>
            <a:r>
              <a:rPr lang="en-US" dirty="0"/>
              <a:t> 4 bit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numeric bits.</a:t>
            </a:r>
            <a:endParaRPr lang="id-ID" dirty="0"/>
          </a:p>
          <a:p>
            <a:endParaRPr lang="id-ID" dirty="0"/>
          </a:p>
          <a:p>
            <a:pPr marL="6858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90117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72</TotalTime>
  <Words>345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Kode yang Mewakili Data</vt:lpstr>
      <vt:lpstr>Pengodean Data</vt:lpstr>
      <vt:lpstr>PowerPoint Presentation</vt:lpstr>
      <vt:lpstr>Kode yang Mewakili Data</vt:lpstr>
      <vt:lpstr>BCD (Binary Code Decimal)</vt:lpstr>
      <vt:lpstr>PowerPoint Presentation</vt:lpstr>
      <vt:lpstr>SBCDIC (Standard Binary Coded Decimal Interchange Code)</vt:lpstr>
      <vt:lpstr>PowerPoint Presentation</vt:lpstr>
      <vt:lpstr>EBCDIC (Extended Binary Coded Decimal Interchange Code) </vt:lpstr>
      <vt:lpstr>ASCII (American Standard Code for Information Interchange)</vt:lpstr>
      <vt:lpstr>ASCII 7 bit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Kode yang Mewakili Data</dc:title>
  <dc:creator>Rani Susanto</dc:creator>
  <cp:lastModifiedBy>Rani Susanto</cp:lastModifiedBy>
  <cp:revision>8</cp:revision>
  <dcterms:created xsi:type="dcterms:W3CDTF">2014-12-16T11:15:47Z</dcterms:created>
  <dcterms:modified xsi:type="dcterms:W3CDTF">2014-12-16T12:28:11Z</dcterms:modified>
</cp:coreProperties>
</file>