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60" r:id="rId4"/>
    <p:sldId id="261" r:id="rId5"/>
    <p:sldId id="262" r:id="rId6"/>
    <p:sldId id="265" r:id="rId7"/>
    <p:sldId id="267" r:id="rId8"/>
    <p:sldId id="272" r:id="rId9"/>
    <p:sldId id="268" r:id="rId10"/>
    <p:sldId id="274" r:id="rId11"/>
    <p:sldId id="273" r:id="rId12"/>
    <p:sldId id="269" r:id="rId13"/>
    <p:sldId id="270" r:id="rId14"/>
    <p:sldId id="271" r:id="rId15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78B64-86A3-41C0-BF84-7E6076AF48F6}" type="doc">
      <dgm:prSet loTypeId="urn:microsoft.com/office/officeart/2005/8/layout/v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A57C61-A6FB-47D6-98B4-3789F8DDDC78}">
      <dgm:prSet phldrT="[Text]" custT="1"/>
      <dgm:spPr/>
      <dgm:t>
        <a:bodyPr/>
        <a:lstStyle/>
        <a:p>
          <a:r>
            <a:rPr lang="en-US" sz="2800" b="1" dirty="0" err="1" smtClean="0"/>
            <a:t>Logika</a:t>
          </a:r>
          <a:r>
            <a:rPr lang="en-US" sz="2800" b="1" dirty="0" smtClean="0"/>
            <a:t> </a:t>
          </a:r>
          <a:r>
            <a:rPr lang="en-US" sz="2800" b="1" dirty="0" err="1" smtClean="0"/>
            <a:t>Positif</a:t>
          </a:r>
          <a:endParaRPr lang="en-US" sz="2800" b="1" dirty="0"/>
        </a:p>
      </dgm:t>
    </dgm:pt>
    <dgm:pt modelId="{4119F95D-50B8-4983-8276-87A025BD459D}" type="parTrans" cxnId="{AA39333E-B458-49AD-B74E-F480D9E74B55}">
      <dgm:prSet/>
      <dgm:spPr/>
      <dgm:t>
        <a:bodyPr/>
        <a:lstStyle/>
        <a:p>
          <a:endParaRPr lang="en-US"/>
        </a:p>
      </dgm:t>
    </dgm:pt>
    <dgm:pt modelId="{ECF35449-E903-481A-98A7-01C80A9714B6}" type="sibTrans" cxnId="{AA39333E-B458-49AD-B74E-F480D9E74B55}">
      <dgm:prSet/>
      <dgm:spPr/>
      <dgm:t>
        <a:bodyPr/>
        <a:lstStyle/>
        <a:p>
          <a:endParaRPr lang="en-US"/>
        </a:p>
      </dgm:t>
    </dgm:pt>
    <dgm:pt modelId="{1EF71E50-42EF-4814-BD0E-C13041098404}">
      <dgm:prSet phldrT="[Text]" custT="1"/>
      <dgm:spPr/>
      <dgm:t>
        <a:bodyPr/>
        <a:lstStyle/>
        <a:p>
          <a:r>
            <a:rPr lang="en-US" sz="2400" dirty="0" smtClean="0"/>
            <a:t>Low = L = 0</a:t>
          </a:r>
          <a:endParaRPr lang="en-US" sz="2400" dirty="0"/>
        </a:p>
      </dgm:t>
    </dgm:pt>
    <dgm:pt modelId="{ECA18875-BD03-4BA5-A781-AFF2C74CE952}" type="parTrans" cxnId="{8F48E989-8D41-4304-B118-56B1E41B9EF5}">
      <dgm:prSet/>
      <dgm:spPr/>
      <dgm:t>
        <a:bodyPr/>
        <a:lstStyle/>
        <a:p>
          <a:endParaRPr lang="en-US"/>
        </a:p>
      </dgm:t>
    </dgm:pt>
    <dgm:pt modelId="{C6A8DEE7-5DE0-4917-99BF-9D2680E97861}" type="sibTrans" cxnId="{8F48E989-8D41-4304-B118-56B1E41B9EF5}">
      <dgm:prSet/>
      <dgm:spPr/>
      <dgm:t>
        <a:bodyPr/>
        <a:lstStyle/>
        <a:p>
          <a:endParaRPr lang="en-US"/>
        </a:p>
      </dgm:t>
    </dgm:pt>
    <dgm:pt modelId="{51C380DC-648F-4D49-89B5-47D1B493DBF6}">
      <dgm:prSet phldrT="[Text]" custT="1"/>
      <dgm:spPr/>
      <dgm:t>
        <a:bodyPr/>
        <a:lstStyle/>
        <a:p>
          <a:r>
            <a:rPr lang="en-US" sz="2400" dirty="0" smtClean="0"/>
            <a:t>High = H = 1</a:t>
          </a:r>
          <a:endParaRPr lang="en-US" sz="2400" dirty="0"/>
        </a:p>
      </dgm:t>
    </dgm:pt>
    <dgm:pt modelId="{10AF6817-CA68-4DF2-8DA9-D45948AAB307}" type="parTrans" cxnId="{34C98FF0-2703-4713-9F16-44171FBD5EDD}">
      <dgm:prSet/>
      <dgm:spPr/>
      <dgm:t>
        <a:bodyPr/>
        <a:lstStyle/>
        <a:p>
          <a:endParaRPr lang="en-US"/>
        </a:p>
      </dgm:t>
    </dgm:pt>
    <dgm:pt modelId="{7FAE351B-80CD-4CBF-9A63-0EFF7A14D151}" type="sibTrans" cxnId="{34C98FF0-2703-4713-9F16-44171FBD5EDD}">
      <dgm:prSet/>
      <dgm:spPr/>
      <dgm:t>
        <a:bodyPr/>
        <a:lstStyle/>
        <a:p>
          <a:endParaRPr lang="en-US"/>
        </a:p>
      </dgm:t>
    </dgm:pt>
    <dgm:pt modelId="{2BAF9DDE-C4F9-4532-BE44-9AFEEF8259D7}">
      <dgm:prSet phldrT="[Text]" custT="1"/>
      <dgm:spPr/>
      <dgm:t>
        <a:bodyPr/>
        <a:lstStyle/>
        <a:p>
          <a:r>
            <a:rPr lang="en-US" sz="2800" b="1" dirty="0" err="1" smtClean="0"/>
            <a:t>Logika</a:t>
          </a:r>
          <a:r>
            <a:rPr lang="en-US" sz="2800" b="1" dirty="0" smtClean="0"/>
            <a:t> </a:t>
          </a:r>
          <a:r>
            <a:rPr lang="en-US" sz="2800" b="1" dirty="0" err="1" smtClean="0"/>
            <a:t>negatif</a:t>
          </a:r>
          <a:endParaRPr lang="en-US" sz="2800" b="1" dirty="0"/>
        </a:p>
      </dgm:t>
    </dgm:pt>
    <dgm:pt modelId="{123B0FF8-C88E-4C64-8251-8543EAD4241B}" type="parTrans" cxnId="{286661F0-DFAB-4097-B9F4-9B9D9DB21E4B}">
      <dgm:prSet/>
      <dgm:spPr/>
      <dgm:t>
        <a:bodyPr/>
        <a:lstStyle/>
        <a:p>
          <a:endParaRPr lang="en-US"/>
        </a:p>
      </dgm:t>
    </dgm:pt>
    <dgm:pt modelId="{000E7B11-204C-45CF-AE0B-C09CB6573363}" type="sibTrans" cxnId="{286661F0-DFAB-4097-B9F4-9B9D9DB21E4B}">
      <dgm:prSet/>
      <dgm:spPr/>
      <dgm:t>
        <a:bodyPr/>
        <a:lstStyle/>
        <a:p>
          <a:endParaRPr lang="en-US"/>
        </a:p>
      </dgm:t>
    </dgm:pt>
    <dgm:pt modelId="{5A3B7D9A-2562-400B-831C-D98B9764E461}">
      <dgm:prSet phldrT="[Text]" custT="1"/>
      <dgm:spPr/>
      <dgm:t>
        <a:bodyPr/>
        <a:lstStyle/>
        <a:p>
          <a:r>
            <a:rPr lang="en-US" sz="2400" dirty="0" smtClean="0"/>
            <a:t>Low = L = 1</a:t>
          </a:r>
          <a:endParaRPr lang="en-US" sz="2400" dirty="0"/>
        </a:p>
      </dgm:t>
    </dgm:pt>
    <dgm:pt modelId="{0658530B-DF8D-44DF-AF20-4A88749A61EC}" type="parTrans" cxnId="{A00DF0CF-C200-4669-85BF-96E01AED36A3}">
      <dgm:prSet/>
      <dgm:spPr/>
      <dgm:t>
        <a:bodyPr/>
        <a:lstStyle/>
        <a:p>
          <a:endParaRPr lang="en-US"/>
        </a:p>
      </dgm:t>
    </dgm:pt>
    <dgm:pt modelId="{A24A2C8A-16F8-4139-B42A-A6CFE37513F6}" type="sibTrans" cxnId="{A00DF0CF-C200-4669-85BF-96E01AED36A3}">
      <dgm:prSet/>
      <dgm:spPr/>
      <dgm:t>
        <a:bodyPr/>
        <a:lstStyle/>
        <a:p>
          <a:endParaRPr lang="en-US"/>
        </a:p>
      </dgm:t>
    </dgm:pt>
    <dgm:pt modelId="{30E61767-B49D-4075-B17A-FFEB9596D405}">
      <dgm:prSet custT="1"/>
      <dgm:spPr/>
      <dgm:t>
        <a:bodyPr/>
        <a:lstStyle/>
        <a:p>
          <a:r>
            <a:rPr lang="en-US" sz="2400" dirty="0" smtClean="0"/>
            <a:t>High = H = 0</a:t>
          </a:r>
          <a:endParaRPr lang="en-US" sz="2400" dirty="0"/>
        </a:p>
      </dgm:t>
    </dgm:pt>
    <dgm:pt modelId="{6DE44077-2480-4E4E-86B6-29B3CFCBE806}" type="parTrans" cxnId="{D849054F-0A31-4622-8A12-63A7C9C44AF0}">
      <dgm:prSet/>
      <dgm:spPr/>
      <dgm:t>
        <a:bodyPr/>
        <a:lstStyle/>
        <a:p>
          <a:endParaRPr lang="en-US"/>
        </a:p>
      </dgm:t>
    </dgm:pt>
    <dgm:pt modelId="{CBD1F758-AD0B-4568-89A0-5F1ACC652964}" type="sibTrans" cxnId="{D849054F-0A31-4622-8A12-63A7C9C44AF0}">
      <dgm:prSet/>
      <dgm:spPr/>
      <dgm:t>
        <a:bodyPr/>
        <a:lstStyle/>
        <a:p>
          <a:endParaRPr lang="en-US"/>
        </a:p>
      </dgm:t>
    </dgm:pt>
    <dgm:pt modelId="{C8B15F63-BB19-4A88-9052-9BAD8BA4B00E}" type="pres">
      <dgm:prSet presAssocID="{96F78B64-86A3-41C0-BF84-7E6076AF48F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248E89F-42DB-4214-91F1-2B5A95038AA6}" type="pres">
      <dgm:prSet presAssocID="{00A57C61-A6FB-47D6-98B4-3789F8DDDC78}" presName="linNode" presStyleCnt="0"/>
      <dgm:spPr/>
    </dgm:pt>
    <dgm:pt modelId="{30B53372-3A87-4F14-9992-EDAA2AB89C67}" type="pres">
      <dgm:prSet presAssocID="{00A57C61-A6FB-47D6-98B4-3789F8DDDC78}" presName="parentShp" presStyleLbl="node1" presStyleIdx="0" presStyleCnt="2" custLinFactNeighborX="-274" custLinFactNeighborY="-155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9C047-5E29-4FEC-B80E-8B559207E647}" type="pres">
      <dgm:prSet presAssocID="{00A57C61-A6FB-47D6-98B4-3789F8DDDC78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DE33F-1042-4502-AC6E-5503C334F8EF}" type="pres">
      <dgm:prSet presAssocID="{ECF35449-E903-481A-98A7-01C80A9714B6}" presName="spacing" presStyleCnt="0"/>
      <dgm:spPr/>
    </dgm:pt>
    <dgm:pt modelId="{78EBC19E-EE25-47BE-A19D-D71DB5563FF7}" type="pres">
      <dgm:prSet presAssocID="{2BAF9DDE-C4F9-4532-BE44-9AFEEF8259D7}" presName="linNode" presStyleCnt="0"/>
      <dgm:spPr/>
    </dgm:pt>
    <dgm:pt modelId="{56C3C812-4EA7-43AF-AAAD-00F308789DFC}" type="pres">
      <dgm:prSet presAssocID="{2BAF9DDE-C4F9-4532-BE44-9AFEEF8259D7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3968E-6FFA-4918-A1A5-6009F0EA55AC}" type="pres">
      <dgm:prSet presAssocID="{2BAF9DDE-C4F9-4532-BE44-9AFEEF8259D7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67E45F-B083-4238-886B-63E539AF1DAB}" type="presOf" srcId="{30E61767-B49D-4075-B17A-FFEB9596D405}" destId="{08F3968E-6FFA-4918-A1A5-6009F0EA55AC}" srcOrd="0" destOrd="1" presId="urn:microsoft.com/office/officeart/2005/8/layout/vList6"/>
    <dgm:cxn modelId="{A00DF0CF-C200-4669-85BF-96E01AED36A3}" srcId="{2BAF9DDE-C4F9-4532-BE44-9AFEEF8259D7}" destId="{5A3B7D9A-2562-400B-831C-D98B9764E461}" srcOrd="0" destOrd="0" parTransId="{0658530B-DF8D-44DF-AF20-4A88749A61EC}" sibTransId="{A24A2C8A-16F8-4139-B42A-A6CFE37513F6}"/>
    <dgm:cxn modelId="{286661F0-DFAB-4097-B9F4-9B9D9DB21E4B}" srcId="{96F78B64-86A3-41C0-BF84-7E6076AF48F6}" destId="{2BAF9DDE-C4F9-4532-BE44-9AFEEF8259D7}" srcOrd="1" destOrd="0" parTransId="{123B0FF8-C88E-4C64-8251-8543EAD4241B}" sibTransId="{000E7B11-204C-45CF-AE0B-C09CB6573363}"/>
    <dgm:cxn modelId="{CB4924FA-E2AA-4010-97D3-D2EA51927965}" type="presOf" srcId="{5A3B7D9A-2562-400B-831C-D98B9764E461}" destId="{08F3968E-6FFA-4918-A1A5-6009F0EA55AC}" srcOrd="0" destOrd="0" presId="urn:microsoft.com/office/officeart/2005/8/layout/vList6"/>
    <dgm:cxn modelId="{D849054F-0A31-4622-8A12-63A7C9C44AF0}" srcId="{2BAF9DDE-C4F9-4532-BE44-9AFEEF8259D7}" destId="{30E61767-B49D-4075-B17A-FFEB9596D405}" srcOrd="1" destOrd="0" parTransId="{6DE44077-2480-4E4E-86B6-29B3CFCBE806}" sibTransId="{CBD1F758-AD0B-4568-89A0-5F1ACC652964}"/>
    <dgm:cxn modelId="{CFF94781-5F61-417C-8688-BF949CFBFBFE}" type="presOf" srcId="{00A57C61-A6FB-47D6-98B4-3789F8DDDC78}" destId="{30B53372-3A87-4F14-9992-EDAA2AB89C67}" srcOrd="0" destOrd="0" presId="urn:microsoft.com/office/officeart/2005/8/layout/vList6"/>
    <dgm:cxn modelId="{FF4A9C09-25E8-4F49-A9A2-1B3D6A647C8F}" type="presOf" srcId="{2BAF9DDE-C4F9-4532-BE44-9AFEEF8259D7}" destId="{56C3C812-4EA7-43AF-AAAD-00F308789DFC}" srcOrd="0" destOrd="0" presId="urn:microsoft.com/office/officeart/2005/8/layout/vList6"/>
    <dgm:cxn modelId="{8F48E989-8D41-4304-B118-56B1E41B9EF5}" srcId="{00A57C61-A6FB-47D6-98B4-3789F8DDDC78}" destId="{1EF71E50-42EF-4814-BD0E-C13041098404}" srcOrd="0" destOrd="0" parTransId="{ECA18875-BD03-4BA5-A781-AFF2C74CE952}" sibTransId="{C6A8DEE7-5DE0-4917-99BF-9D2680E97861}"/>
    <dgm:cxn modelId="{32909213-B145-446E-A8CA-EB636E6BA5BD}" type="presOf" srcId="{1EF71E50-42EF-4814-BD0E-C13041098404}" destId="{9989C047-5E29-4FEC-B80E-8B559207E647}" srcOrd="0" destOrd="0" presId="urn:microsoft.com/office/officeart/2005/8/layout/vList6"/>
    <dgm:cxn modelId="{AA39333E-B458-49AD-B74E-F480D9E74B55}" srcId="{96F78B64-86A3-41C0-BF84-7E6076AF48F6}" destId="{00A57C61-A6FB-47D6-98B4-3789F8DDDC78}" srcOrd="0" destOrd="0" parTransId="{4119F95D-50B8-4983-8276-87A025BD459D}" sibTransId="{ECF35449-E903-481A-98A7-01C80A9714B6}"/>
    <dgm:cxn modelId="{7E785D3E-7E1F-4888-ABFA-C3A6DE126E6B}" type="presOf" srcId="{51C380DC-648F-4D49-89B5-47D1B493DBF6}" destId="{9989C047-5E29-4FEC-B80E-8B559207E647}" srcOrd="0" destOrd="1" presId="urn:microsoft.com/office/officeart/2005/8/layout/vList6"/>
    <dgm:cxn modelId="{307857CB-71D8-499A-A46B-22490B6C4DDE}" type="presOf" srcId="{96F78B64-86A3-41C0-BF84-7E6076AF48F6}" destId="{C8B15F63-BB19-4A88-9052-9BAD8BA4B00E}" srcOrd="0" destOrd="0" presId="urn:microsoft.com/office/officeart/2005/8/layout/vList6"/>
    <dgm:cxn modelId="{34C98FF0-2703-4713-9F16-44171FBD5EDD}" srcId="{00A57C61-A6FB-47D6-98B4-3789F8DDDC78}" destId="{51C380DC-648F-4D49-89B5-47D1B493DBF6}" srcOrd="1" destOrd="0" parTransId="{10AF6817-CA68-4DF2-8DA9-D45948AAB307}" sibTransId="{7FAE351B-80CD-4CBF-9A63-0EFF7A14D151}"/>
    <dgm:cxn modelId="{8B470241-E660-4F76-9DDF-4F07404F18C3}" type="presParOf" srcId="{C8B15F63-BB19-4A88-9052-9BAD8BA4B00E}" destId="{D248E89F-42DB-4214-91F1-2B5A95038AA6}" srcOrd="0" destOrd="0" presId="urn:microsoft.com/office/officeart/2005/8/layout/vList6"/>
    <dgm:cxn modelId="{38658A56-76F1-4F91-A6D9-E93EEAF399A7}" type="presParOf" srcId="{D248E89F-42DB-4214-91F1-2B5A95038AA6}" destId="{30B53372-3A87-4F14-9992-EDAA2AB89C67}" srcOrd="0" destOrd="0" presId="urn:microsoft.com/office/officeart/2005/8/layout/vList6"/>
    <dgm:cxn modelId="{FAB28228-A760-42A5-9751-547B0D7B5DB0}" type="presParOf" srcId="{D248E89F-42DB-4214-91F1-2B5A95038AA6}" destId="{9989C047-5E29-4FEC-B80E-8B559207E647}" srcOrd="1" destOrd="0" presId="urn:microsoft.com/office/officeart/2005/8/layout/vList6"/>
    <dgm:cxn modelId="{4ED950D9-0DED-4385-B7E5-071569DCD765}" type="presParOf" srcId="{C8B15F63-BB19-4A88-9052-9BAD8BA4B00E}" destId="{C42DE33F-1042-4502-AC6E-5503C334F8EF}" srcOrd="1" destOrd="0" presId="urn:microsoft.com/office/officeart/2005/8/layout/vList6"/>
    <dgm:cxn modelId="{CB6BEF20-6941-483D-9918-33D569096A4A}" type="presParOf" srcId="{C8B15F63-BB19-4A88-9052-9BAD8BA4B00E}" destId="{78EBC19E-EE25-47BE-A19D-D71DB5563FF7}" srcOrd="2" destOrd="0" presId="urn:microsoft.com/office/officeart/2005/8/layout/vList6"/>
    <dgm:cxn modelId="{6770019C-B631-4A10-9472-1290B8CAE0D6}" type="presParOf" srcId="{78EBC19E-EE25-47BE-A19D-D71DB5563FF7}" destId="{56C3C812-4EA7-43AF-AAAD-00F308789DFC}" srcOrd="0" destOrd="0" presId="urn:microsoft.com/office/officeart/2005/8/layout/vList6"/>
    <dgm:cxn modelId="{931B0CEB-533D-4419-A6B3-20DF9AF55E99}" type="presParOf" srcId="{78EBC19E-EE25-47BE-A19D-D71DB5563FF7}" destId="{08F3968E-6FFA-4918-A1A5-6009F0EA55A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28DFF8-D843-4A44-B742-694BAD7FC24A}" type="datetimeFigureOut">
              <a:rPr lang="en-US" smtClean="0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>
              <a:defRPr/>
            </a:pPr>
            <a:fld id="{40D5EE64-299F-4BC4-B717-2E03686C1D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14B53B-DB64-4C75-B1C7-F4EEA6949935}" type="datetimeFigureOut">
              <a:rPr lang="en-US" smtClean="0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C64EB-9704-42C9-A316-755055CBFE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7D55B0-2FC7-4285-A5E2-4CC3D8C6A66C}" type="datetimeFigureOut">
              <a:rPr lang="en-US" smtClean="0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pPr>
              <a:defRPr/>
            </a:pPr>
            <a:fld id="{FDB653FF-6D68-43EB-8D46-485C17D7D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3979C-8902-4005-A0A8-BC79C49B4DA6}" type="datetimeFigureOut">
              <a:rPr lang="en-US" smtClean="0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D0674E-8D21-4786-B132-CF599BC418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B1844-379E-46EF-8869-B9313DB74E0F}" type="datetimeFigureOut">
              <a:rPr lang="en-US" smtClean="0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ECBF3A6-6EBA-4800-B97D-49DBBBF09B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1C8D7C-64C7-4376-B73F-22161A78DA90}" type="datetimeFigureOut">
              <a:rPr lang="en-US" smtClean="0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642FB-8629-4DD2-BB6C-9078D60CC5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83C438-E764-4D15-89E3-3F2681C18A88}" type="datetimeFigureOut">
              <a:rPr lang="en-US" smtClean="0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B93C2-9663-4699-8F8E-66DAF83FC2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3B95CB-50DA-4A7C-B7CF-AC9C4847E6E2}" type="datetimeFigureOut">
              <a:rPr lang="en-US" smtClean="0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B20D-1837-47DE-8BAA-E56CF964FF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34704E-4DCC-4091-9D29-8AE15FF446A6}" type="datetimeFigureOut">
              <a:rPr lang="en-US" smtClean="0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0B7D7-EEEA-4915-9ABD-FD764E059C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42E6D0-12C5-4E87-A9DA-FEEF124FFB9C}" type="datetimeFigureOut">
              <a:rPr lang="en-US" smtClean="0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0646D-9EEE-4ED2-874D-D890522E0C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7BF560-B764-41A9-87FC-D872FEB35BCA}" type="datetimeFigureOut">
              <a:rPr lang="en-US" smtClean="0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D6B98D-76A0-439A-A2CD-094EF15F55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1E4DC97-0442-431F-86A3-E8654E4D2DDD}" type="datetimeFigureOut">
              <a:rPr lang="en-US" smtClean="0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5AEABEF-157A-41B7-AA39-59704FEB94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emf"/><Relationship Id="rId4" Type="http://schemas.openxmlformats.org/officeDocument/2006/relationships/image" Target="../media/image14.tm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6.tmp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200400"/>
          </a:xfrm>
        </p:spPr>
        <p:txBody>
          <a:bodyPr rtlCol="0">
            <a:normAutofit/>
          </a:bodyPr>
          <a:lstStyle/>
          <a:p>
            <a:pPr marL="182880" indent="0" eaLnBrk="1" fontAlgn="auto" hangingPunct="1">
              <a:spcAft>
                <a:spcPts val="0"/>
              </a:spcAft>
              <a:buNone/>
              <a:defRPr/>
            </a:pPr>
            <a:r>
              <a:rPr lang="id-ID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 SISTEM 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</a:t>
            </a:r>
            <a:b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Sesi I</a:t>
            </a:r>
            <a:br>
              <a:rPr lang="id-ID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Pendahuluan</a:t>
            </a:r>
            <a:endParaRPr lang="en-US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DOSEN PENGAMPU: 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Iskandar </a:t>
            </a:r>
            <a:r>
              <a:rPr lang="en-US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Ikbal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S.T., </a:t>
            </a:r>
            <a:r>
              <a:rPr lang="en-US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M.Kom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otomatisasi</a:t>
            </a:r>
            <a:endParaRPr lang="id-ID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3657600" cy="271549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19600"/>
            <a:ext cx="2800741" cy="201958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98" y="3276600"/>
            <a:ext cx="2684561" cy="19239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91400" cy="990600"/>
          </a:xfrm>
        </p:spPr>
        <p:txBody>
          <a:bodyPr>
            <a:noAutofit/>
          </a:bodyPr>
          <a:lstStyle/>
          <a:p>
            <a:pPr eaLnBrk="1" hangingPunct="1"/>
            <a:r>
              <a:rPr lang="id-ID" altLang="id-ID" sz="3600" dirty="0" smtClean="0"/>
              <a:t>Beda rang. digital dan rang. analog</a:t>
            </a:r>
            <a:endParaRPr lang="en-US" altLang="id-ID" sz="3600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93118" y="1752600"/>
            <a:ext cx="7917482" cy="3886200"/>
          </a:xfrm>
        </p:spPr>
        <p:txBody>
          <a:bodyPr>
            <a:normAutofit fontScale="92500" lnSpcReduction="20000"/>
          </a:bodyPr>
          <a:lstStyle/>
          <a:p>
            <a:r>
              <a:rPr lang="id-ID" altLang="id-ID" sz="3200" dirty="0" smtClean="0"/>
              <a:t>Ada dua tipe sinyal, yaitu: </a:t>
            </a:r>
          </a:p>
          <a:p>
            <a:pPr lvl="1"/>
            <a:r>
              <a:rPr lang="id-ID" altLang="id-ID" sz="3000" dirty="0" smtClean="0"/>
              <a:t>Sinyal analog atau kontinue</a:t>
            </a:r>
          </a:p>
          <a:p>
            <a:pPr lvl="1"/>
            <a:r>
              <a:rPr lang="id-ID" altLang="id-ID" sz="3000" dirty="0" smtClean="0"/>
              <a:t>Sinyal digital atau diskrit</a:t>
            </a:r>
          </a:p>
          <a:p>
            <a:r>
              <a:rPr lang="id-ID" altLang="id-ID" sz="3200" dirty="0" smtClean="0"/>
              <a:t>Rangkaian yang menggunakan sinyal analog diklasifikasikan sebagai rangkaian analog</a:t>
            </a:r>
          </a:p>
          <a:p>
            <a:r>
              <a:rPr lang="id-ID" altLang="id-ID" sz="3200" dirty="0"/>
              <a:t>Rangkaian yang menggunakan </a:t>
            </a:r>
            <a:r>
              <a:rPr lang="id-ID" altLang="id-ID" sz="3200" dirty="0" smtClean="0"/>
              <a:t>sinyal digital diklasifikasikan sebagai rangkaian digital</a:t>
            </a:r>
            <a:endParaRPr lang="id-ID" altLang="id-ID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51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91400" cy="990600"/>
          </a:xfrm>
        </p:spPr>
        <p:txBody>
          <a:bodyPr>
            <a:noAutofit/>
          </a:bodyPr>
          <a:lstStyle/>
          <a:p>
            <a:pPr eaLnBrk="1" hangingPunct="1"/>
            <a:r>
              <a:rPr lang="id-ID" altLang="id-ID" sz="3600" dirty="0" smtClean="0"/>
              <a:t>Beda rang. digital dan rang. analog</a:t>
            </a:r>
            <a:endParaRPr lang="en-US" altLang="id-ID" sz="3600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93118" y="1752600"/>
            <a:ext cx="7917482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id-ID" sz="3200" dirty="0" err="1" smtClean="0"/>
              <a:t>Contoh</a:t>
            </a:r>
            <a:r>
              <a:rPr lang="en-US" altLang="id-ID" sz="3200" dirty="0" smtClean="0"/>
              <a:t> </a:t>
            </a:r>
            <a:r>
              <a:rPr lang="en-US" altLang="id-ID" sz="3200" dirty="0" err="1" smtClean="0"/>
              <a:t>bentuk</a:t>
            </a:r>
            <a:r>
              <a:rPr lang="en-US" altLang="id-ID" sz="3200" dirty="0" smtClean="0"/>
              <a:t> </a:t>
            </a:r>
            <a:r>
              <a:rPr lang="en-US" altLang="id-ID" sz="3200" dirty="0" err="1" smtClean="0"/>
              <a:t>sinyal</a:t>
            </a:r>
            <a:r>
              <a:rPr lang="en-US" altLang="id-ID" sz="3200" dirty="0" smtClean="0"/>
              <a:t> analog </a:t>
            </a:r>
            <a:r>
              <a:rPr lang="en-US" altLang="id-ID" sz="3200" dirty="0" err="1" smtClean="0"/>
              <a:t>dan</a:t>
            </a:r>
            <a:r>
              <a:rPr lang="en-US" altLang="id-ID" sz="3200" dirty="0" smtClean="0"/>
              <a:t> digital </a:t>
            </a:r>
            <a:r>
              <a:rPr lang="en-US" altLang="id-ID" sz="3200" dirty="0" err="1" smtClean="0"/>
              <a:t>pada</a:t>
            </a:r>
            <a:r>
              <a:rPr lang="en-US" altLang="id-ID" sz="3200" dirty="0" smtClean="0"/>
              <a:t> </a:t>
            </a:r>
            <a:r>
              <a:rPr lang="en-US" altLang="id-ID" sz="3200" dirty="0" err="1" smtClean="0"/>
              <a:t>detak</a:t>
            </a:r>
            <a:r>
              <a:rPr lang="en-US" altLang="id-ID" sz="3200" dirty="0" smtClean="0"/>
              <a:t> </a:t>
            </a:r>
            <a:r>
              <a:rPr lang="en-US" altLang="id-ID" sz="3200" dirty="0" err="1" smtClean="0"/>
              <a:t>jantung</a:t>
            </a:r>
            <a:r>
              <a:rPr lang="en-US" altLang="id-ID" sz="3200" dirty="0" smtClean="0"/>
              <a:t> </a:t>
            </a:r>
            <a:r>
              <a:rPr lang="en-US" altLang="id-ID" sz="3200" dirty="0" err="1" smtClean="0"/>
              <a:t>manusia</a:t>
            </a:r>
            <a:endParaRPr lang="en-US" altLang="id-ID" sz="3200" dirty="0" smtClean="0"/>
          </a:p>
          <a:p>
            <a:pPr marL="0" indent="0">
              <a:buNone/>
            </a:pPr>
            <a:endParaRPr lang="en-US" altLang="id-ID" sz="3200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921570"/>
            <a:ext cx="3352800" cy="3282532"/>
          </a:xfrm>
          <a:prstGeom prst="rect">
            <a:avLst/>
          </a:prstGeom>
        </p:spPr>
      </p:pic>
      <p:pic>
        <p:nvPicPr>
          <p:cNvPr id="3" name="Mal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159027"/>
            <a:ext cx="1430138" cy="2464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ight Arrow 4"/>
          <p:cNvSpPr/>
          <p:nvPr/>
        </p:nvSpPr>
        <p:spPr>
          <a:xfrm>
            <a:off x="3381631" y="3581400"/>
            <a:ext cx="9906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340" y="3581400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Sinyal</a:t>
            </a:r>
            <a:r>
              <a:rPr lang="en-US" dirty="0" smtClean="0"/>
              <a:t> Analog, </a:t>
            </a:r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kisaran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Vmin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Vmax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381631" y="5181600"/>
            <a:ext cx="990600" cy="4191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3340" y="5170714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Sinyal</a:t>
            </a:r>
            <a:r>
              <a:rPr lang="en-US" dirty="0" smtClean="0"/>
              <a:t> Digital, </a:t>
            </a:r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Low </a:t>
            </a:r>
            <a:r>
              <a:rPr lang="en-US" dirty="0" err="1" smtClean="0"/>
              <a:t>dan</a:t>
            </a:r>
            <a:r>
              <a:rPr lang="en-US" dirty="0" smtClean="0"/>
              <a:t> High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227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91400" cy="990600"/>
          </a:xfrm>
        </p:spPr>
        <p:txBody>
          <a:bodyPr>
            <a:noAutofit/>
          </a:bodyPr>
          <a:lstStyle/>
          <a:p>
            <a:pPr eaLnBrk="1" hangingPunct="1"/>
            <a:r>
              <a:rPr lang="id-ID" altLang="id-ID" sz="3200" dirty="0" smtClean="0"/>
              <a:t>Beda rang</a:t>
            </a:r>
            <a:r>
              <a:rPr lang="en-US" altLang="id-ID" sz="3200" dirty="0" smtClean="0"/>
              <a:t>k</a:t>
            </a:r>
            <a:r>
              <a:rPr lang="id-ID" altLang="id-ID" sz="3200" dirty="0" smtClean="0"/>
              <a:t>. digital dan rang</a:t>
            </a:r>
            <a:r>
              <a:rPr lang="en-US" altLang="id-ID" sz="3200" dirty="0" smtClean="0"/>
              <a:t>k</a:t>
            </a:r>
            <a:r>
              <a:rPr lang="id-ID" altLang="id-ID" sz="3200" dirty="0" smtClean="0"/>
              <a:t>. analog</a:t>
            </a:r>
            <a:endParaRPr lang="en-US" altLang="id-ID" sz="32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57919911"/>
              </p:ext>
            </p:extLst>
          </p:nvPr>
        </p:nvGraphicFramePr>
        <p:xfrm>
          <a:off x="1233912" y="2438400"/>
          <a:ext cx="5852688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Mal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667000"/>
            <a:ext cx="2034200" cy="3429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050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Selesai</a:t>
            </a:r>
            <a:endParaRPr lang="id-ID" dirty="0"/>
          </a:p>
        </p:txBody>
      </p:sp>
      <p:pic>
        <p:nvPicPr>
          <p:cNvPr id="4" name="Male 12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76400"/>
            <a:ext cx="3962400" cy="39328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89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marL="182880" indent="0" eaLnBrk="1" fontAlgn="auto" hangingPunct="1">
              <a:spcAft>
                <a:spcPts val="0"/>
              </a:spcAft>
              <a:buNone/>
              <a:defRPr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 Sistem Digital : </a:t>
            </a:r>
            <a:r>
              <a:rPr lang="id-ID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id-ID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sks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 :  sks</a:t>
            </a:r>
            <a:b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Tambahan Praktikum : 0 sks</a:t>
            </a:r>
            <a:b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id-ID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id-ID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Komposisi </a:t>
            </a:r>
            <a:r>
              <a:rPr lang="id-ID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Penilaian</a:t>
            </a:r>
            <a:br>
              <a:rPr lang="id-ID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 : </a:t>
            </a:r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...%</a:t>
            </a: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Praktikum : </a:t>
            </a:r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...%</a:t>
            </a: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 Mutu diperoleh setelah digabungkan</a:t>
            </a:r>
            <a:b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id-ID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4063" y="430213"/>
            <a:ext cx="7861300" cy="720725"/>
          </a:xfrm>
        </p:spPr>
        <p:txBody>
          <a:bodyPr/>
          <a:lstStyle/>
          <a:p>
            <a:pPr marL="0" indent="0" algn="l" eaLnBrk="1" hangingPunct="1">
              <a:buNone/>
            </a:pPr>
            <a:r>
              <a:rPr lang="id-ID" altLang="id-ID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Aturan Perkuliahan</a:t>
            </a:r>
            <a:endParaRPr lang="en-US" altLang="id-ID" sz="32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3434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400" dirty="0" smtClean="0"/>
              <a:t>Jumlah sesi </a:t>
            </a:r>
            <a:r>
              <a:rPr lang="id-ID" sz="2400" dirty="0" smtClean="0">
                <a:sym typeface="Wingdings" panose="05000000000000000000" pitchFamily="2" charset="2"/>
              </a:rPr>
              <a:t></a:t>
            </a:r>
            <a:r>
              <a:rPr lang="id-ID" sz="2400" dirty="0" smtClean="0"/>
              <a:t>  12 Sesi </a:t>
            </a:r>
            <a:r>
              <a:rPr lang="en-US" sz="2400" dirty="0" smtClean="0"/>
              <a:t>(</a:t>
            </a:r>
            <a:r>
              <a:rPr lang="id-ID" sz="2400" dirty="0" err="1"/>
              <a:t>s</a:t>
            </a:r>
            <a:r>
              <a:rPr lang="en-US" sz="2400" dirty="0" err="1" smtClean="0"/>
              <a:t>elain</a:t>
            </a:r>
            <a:r>
              <a:rPr lang="id-ID" sz="2400" dirty="0" smtClean="0"/>
              <a:t> Quiz,</a:t>
            </a:r>
            <a:r>
              <a:rPr lang="en-US" sz="2400" dirty="0" smtClean="0"/>
              <a:t> UTS </a:t>
            </a:r>
            <a:r>
              <a:rPr lang="id-ID" sz="2400" dirty="0" smtClean="0"/>
              <a:t>&amp; </a:t>
            </a:r>
            <a:r>
              <a:rPr lang="en-US" sz="2400" dirty="0" smtClean="0"/>
              <a:t>UAS)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M</a:t>
            </a:r>
            <a:r>
              <a:rPr lang="id-ID" sz="2400" dirty="0" smtClean="0"/>
              <a:t>hs w</a:t>
            </a:r>
            <a:r>
              <a:rPr lang="en-US" sz="2400" dirty="0" err="1" smtClean="0"/>
              <a:t>ajib</a:t>
            </a:r>
            <a:r>
              <a:rPr lang="en-US" sz="2400" dirty="0" smtClean="0"/>
              <a:t> </a:t>
            </a:r>
            <a:r>
              <a:rPr lang="id-ID" sz="2400" dirty="0" smtClean="0"/>
              <a:t>mengikuti m</a:t>
            </a:r>
            <a:r>
              <a:rPr lang="en-US" sz="2400" dirty="0" smtClean="0"/>
              <a:t>in</a:t>
            </a:r>
            <a:r>
              <a:rPr lang="id-ID" sz="2400" dirty="0" smtClean="0"/>
              <a:t>.</a:t>
            </a:r>
            <a:r>
              <a:rPr lang="en-US" sz="2400" dirty="0" smtClean="0"/>
              <a:t> 80% </a:t>
            </a:r>
            <a:r>
              <a:rPr lang="id-ID" sz="2400" dirty="0" smtClean="0"/>
              <a:t>dari </a:t>
            </a:r>
            <a:r>
              <a:rPr lang="id-ID" sz="2400" dirty="0"/>
              <a:t> </a:t>
            </a:r>
            <a:r>
              <a:rPr lang="id-ID" sz="2400" dirty="0" smtClean="0"/>
              <a:t>14 </a:t>
            </a:r>
            <a:r>
              <a:rPr lang="id-ID" sz="2400" dirty="0"/>
              <a:t>sesi </a:t>
            </a:r>
            <a:endParaRPr lang="id-ID" sz="24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400" dirty="0" smtClean="0"/>
              <a:t>Nilai Teori: </a:t>
            </a:r>
            <a:endParaRPr lang="en-US" sz="2400" dirty="0" smtClean="0"/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id-ID" sz="2000" dirty="0" smtClean="0"/>
              <a:t>Quis </a:t>
            </a:r>
            <a:r>
              <a:rPr lang="en-US" sz="2000" dirty="0" smtClean="0"/>
              <a:t>(</a:t>
            </a:r>
            <a:r>
              <a:rPr lang="en-US" dirty="0" smtClean="0"/>
              <a:t>40</a:t>
            </a:r>
            <a:r>
              <a:rPr lang="en-US" sz="2000" dirty="0" smtClean="0"/>
              <a:t>%)</a:t>
            </a:r>
            <a:r>
              <a:rPr lang="id-ID" sz="2000" dirty="0" smtClean="0"/>
              <a:t> (±4X); </a:t>
            </a:r>
            <a:r>
              <a:rPr lang="en-US" sz="2000" dirty="0" smtClean="0"/>
              <a:t>U</a:t>
            </a:r>
            <a:r>
              <a:rPr lang="id-ID" sz="2000" dirty="0" smtClean="0"/>
              <a:t>TS (30%); UAS </a:t>
            </a:r>
            <a:r>
              <a:rPr lang="en-US" sz="2000" dirty="0" smtClean="0"/>
              <a:t>(</a:t>
            </a:r>
            <a:r>
              <a:rPr lang="id-ID" sz="2000" dirty="0" smtClean="0"/>
              <a:t>30</a:t>
            </a:r>
            <a:r>
              <a:rPr lang="en-US" sz="2000" dirty="0" smtClean="0"/>
              <a:t>%)  </a:t>
            </a:r>
            <a:endParaRPr lang="id-ID" sz="20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400" dirty="0" smtClean="0"/>
              <a:t>Nilai Praktikum:</a:t>
            </a:r>
            <a:r>
              <a:rPr lang="en-US" sz="2400" dirty="0" smtClean="0"/>
              <a:t>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 smtClean="0"/>
              <a:t>Pengelompokkan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id-ID" sz="2400" dirty="0" smtClean="0"/>
              <a:t>:</a:t>
            </a:r>
            <a:endParaRPr lang="en-US" sz="2400" dirty="0" smtClean="0"/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000" dirty="0" smtClean="0"/>
              <a:t>100 &gt;=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000" dirty="0" smtClean="0"/>
              <a:t> </a:t>
            </a:r>
            <a:r>
              <a:rPr lang="id-ID" sz="2000" dirty="0" smtClean="0"/>
              <a:t>&gt;=</a:t>
            </a:r>
            <a:r>
              <a:rPr lang="en-US" sz="2000" dirty="0" smtClean="0"/>
              <a:t> </a:t>
            </a:r>
            <a:r>
              <a:rPr lang="id-ID" dirty="0" smtClean="0"/>
              <a:t>75 &gt;</a:t>
            </a:r>
            <a:r>
              <a:rPr lang="id-ID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id-ID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dirty="0" smtClean="0"/>
              <a:t>&gt;=</a:t>
            </a:r>
            <a:r>
              <a:rPr lang="id-ID" sz="2000" dirty="0" smtClean="0"/>
              <a:t> </a:t>
            </a:r>
            <a:r>
              <a:rPr lang="id-ID" dirty="0" smtClean="0"/>
              <a:t>60</a:t>
            </a:r>
            <a:r>
              <a:rPr lang="en-US" sz="2000" dirty="0" smtClean="0"/>
              <a:t> </a:t>
            </a:r>
            <a:r>
              <a:rPr lang="id-ID" dirty="0" smtClean="0"/>
              <a:t>&gt;</a:t>
            </a:r>
            <a:r>
              <a:rPr lang="en-US" sz="2000" dirty="0" smtClean="0"/>
              <a:t> </a:t>
            </a:r>
            <a:r>
              <a:rPr lang="id-ID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dirty="0" smtClean="0"/>
              <a:t> </a:t>
            </a:r>
            <a:r>
              <a:rPr lang="id-ID" dirty="0" smtClean="0"/>
              <a:t>&gt;=</a:t>
            </a:r>
            <a:r>
              <a:rPr lang="en-US" sz="2000" dirty="0" smtClean="0"/>
              <a:t> </a:t>
            </a:r>
            <a:r>
              <a:rPr lang="id-ID" sz="2400" b="1" dirty="0" smtClean="0"/>
              <a:t>50</a:t>
            </a:r>
            <a:r>
              <a:rPr lang="en-US" sz="2000" dirty="0" smtClean="0"/>
              <a:t> </a:t>
            </a:r>
            <a:r>
              <a:rPr lang="id-ID" sz="2000" dirty="0" smtClean="0"/>
              <a:t>&gt;</a:t>
            </a: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dirty="0" smtClean="0"/>
              <a:t>&gt;=</a:t>
            </a:r>
            <a:r>
              <a:rPr lang="en-US" sz="2000" dirty="0" smtClean="0"/>
              <a:t> </a:t>
            </a:r>
            <a:r>
              <a:rPr lang="id-ID" sz="2000" dirty="0" smtClean="0"/>
              <a:t>4</a:t>
            </a:r>
            <a:r>
              <a:rPr lang="en-US" sz="2000" dirty="0" smtClean="0"/>
              <a:t>0</a:t>
            </a:r>
            <a:r>
              <a:rPr lang="id-ID" sz="2000" dirty="0" smtClean="0"/>
              <a:t> </a:t>
            </a:r>
            <a:r>
              <a:rPr lang="id-ID" dirty="0" smtClean="0"/>
              <a:t>&gt;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d-ID" sz="2000" dirty="0" smtClean="0"/>
              <a:t>&gt;=</a:t>
            </a:r>
            <a:r>
              <a:rPr lang="en-US" sz="2000" dirty="0" smtClean="0"/>
              <a:t> 0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id-ID" sz="2400" dirty="0" smtClean="0"/>
              <a:t>a</a:t>
            </a:r>
            <a:r>
              <a:rPr lang="en-US" sz="2400" dirty="0" smtClean="0"/>
              <a:t>da </a:t>
            </a:r>
            <a:r>
              <a:rPr lang="id-ID" sz="2400" dirty="0" smtClean="0"/>
              <a:t>Quis Susulan.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dirty="0" smtClean="0"/>
              <a:t>Tidak ada </a:t>
            </a:r>
            <a:r>
              <a:rPr lang="en-US" sz="2400" dirty="0" err="1" smtClean="0"/>
              <a:t>Ujian</a:t>
            </a:r>
            <a:r>
              <a:rPr lang="en-US" sz="2400" dirty="0" smtClean="0"/>
              <a:t> </a:t>
            </a:r>
            <a:r>
              <a:rPr lang="en-US" sz="2400" dirty="0" err="1" smtClean="0"/>
              <a:t>Susulan</a:t>
            </a:r>
            <a:r>
              <a:rPr lang="en-US" sz="2400" dirty="0" smtClean="0"/>
              <a:t> </a:t>
            </a:r>
            <a:r>
              <a:rPr lang="id-ID" sz="2400" dirty="0" smtClean="0"/>
              <a:t>(k</a:t>
            </a:r>
            <a:r>
              <a:rPr lang="en-US" sz="2400" dirty="0" err="1" smtClean="0"/>
              <a:t>ecuali</a:t>
            </a:r>
            <a:r>
              <a:rPr lang="en-US" sz="2400" dirty="0" smtClean="0"/>
              <a:t> </a:t>
            </a:r>
            <a:r>
              <a:rPr lang="en-US" sz="2400" dirty="0" err="1" smtClean="0"/>
              <a:t>Sakit</a:t>
            </a:r>
            <a:r>
              <a:rPr lang="id-ID" sz="2400" dirty="0" smtClean="0"/>
              <a:t> dan </a:t>
            </a:r>
            <a:r>
              <a:rPr lang="en-US" sz="2400" dirty="0" smtClean="0"/>
              <a:t>a</a:t>
            </a:r>
            <a:r>
              <a:rPr lang="id-ID" sz="2400" dirty="0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Surat</a:t>
            </a:r>
            <a:r>
              <a:rPr lang="en-US" sz="2400" dirty="0" smtClean="0"/>
              <a:t> </a:t>
            </a:r>
            <a:r>
              <a:rPr lang="en-US" sz="2400" dirty="0" err="1" smtClean="0"/>
              <a:t>Ket</a:t>
            </a:r>
            <a:r>
              <a:rPr lang="en-US" sz="2400" dirty="0" smtClean="0"/>
              <a:t>. </a:t>
            </a:r>
            <a:r>
              <a:rPr lang="en-US" sz="2400" dirty="0" err="1" smtClean="0"/>
              <a:t>Sakit</a:t>
            </a:r>
            <a:r>
              <a:rPr lang="en-US" sz="2400" dirty="0" smtClean="0"/>
              <a:t> </a:t>
            </a:r>
            <a:r>
              <a:rPr lang="id-ID" sz="2400" dirty="0" smtClean="0"/>
              <a:t>d</a:t>
            </a:r>
            <a:r>
              <a:rPr lang="en-US" sz="2400" dirty="0" err="1" smtClean="0"/>
              <a:t>ari</a:t>
            </a:r>
            <a:r>
              <a:rPr lang="en-US" sz="2400" dirty="0" smtClean="0"/>
              <a:t> </a:t>
            </a:r>
            <a:r>
              <a:rPr lang="en-US" sz="2400" dirty="0" err="1" smtClean="0"/>
              <a:t>Rumah</a:t>
            </a:r>
            <a:r>
              <a:rPr lang="en-US" sz="2400" dirty="0" smtClean="0"/>
              <a:t> </a:t>
            </a:r>
            <a:r>
              <a:rPr lang="en-US" sz="2400" dirty="0" err="1" smtClean="0"/>
              <a:t>Sakit</a:t>
            </a:r>
            <a:r>
              <a:rPr lang="en-US" sz="2400" dirty="0" smtClean="0"/>
              <a:t>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400" dirty="0" smtClean="0"/>
              <a:t>Wajib mengikuti perkuliahan dengan baik dan proses Ujian dengan jujur </a:t>
            </a:r>
            <a:r>
              <a:rPr lang="en-US" sz="2400" dirty="0" smtClean="0"/>
              <a:t>(</a:t>
            </a:r>
            <a:r>
              <a:rPr lang="en-US" sz="2400" dirty="0" err="1" smtClean="0"/>
              <a:t>Sanksi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Lulus </a:t>
            </a:r>
            <a:r>
              <a:rPr lang="en-US" sz="2400" b="1" dirty="0" err="1" smtClean="0"/>
              <a:t>Matakuliah</a:t>
            </a:r>
            <a:r>
              <a:rPr lang="en-US" sz="2400" dirty="0" smtClean="0"/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754063" y="430213"/>
            <a:ext cx="7861300" cy="720725"/>
          </a:xfrm>
        </p:spPr>
        <p:txBody>
          <a:bodyPr/>
          <a:lstStyle/>
          <a:p>
            <a:pPr algn="l" eaLnBrk="1" hangingPunct="1"/>
            <a:r>
              <a:rPr lang="id-ID" altLang="id-ID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Materi Perkuliahan</a:t>
            </a:r>
            <a:endParaRPr lang="en-US" altLang="id-ID" sz="32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81963" cy="4419600"/>
          </a:xfrm>
        </p:spPr>
        <p:txBody>
          <a:bodyPr rtlCol="0">
            <a:noAutofit/>
          </a:bodyPr>
          <a:lstStyle/>
          <a:p>
            <a:pPr marL="514350" indent="-514350" eaLnBrk="1" fontAlgn="auto" hangingPunct="1">
              <a:lnSpc>
                <a:spcPct val="80000"/>
              </a:lnSpc>
              <a:spcAft>
                <a:spcPts val="0"/>
              </a:spcAft>
              <a:buAutoNum type="arabicPeriod"/>
              <a:defRPr/>
            </a:pPr>
            <a:r>
              <a:rPr lang="id-ID" sz="2800" dirty="0" smtClean="0"/>
              <a:t>Pendahuluan</a:t>
            </a:r>
          </a:p>
          <a:p>
            <a:pPr marL="514350" indent="-514350" eaLnBrk="1" fontAlgn="auto" hangingPunct="1">
              <a:lnSpc>
                <a:spcPct val="80000"/>
              </a:lnSpc>
              <a:spcAft>
                <a:spcPts val="0"/>
              </a:spcAft>
              <a:buAutoNum type="arabicPeriod"/>
              <a:defRPr/>
            </a:pPr>
            <a:r>
              <a:rPr lang="id-ID" sz="2800" dirty="0" smtClean="0"/>
              <a:t>Sistem Bilangan</a:t>
            </a:r>
          </a:p>
          <a:p>
            <a:pPr marL="514350" indent="-514350" eaLnBrk="1" fontAlgn="auto" hangingPunct="1">
              <a:lnSpc>
                <a:spcPct val="80000"/>
              </a:lnSpc>
              <a:spcAft>
                <a:spcPts val="0"/>
              </a:spcAft>
              <a:buAutoNum type="arabicPeriod"/>
              <a:defRPr/>
            </a:pPr>
            <a:r>
              <a:rPr lang="id-ID" sz="2800" dirty="0" smtClean="0"/>
              <a:t>Gerbang Logika</a:t>
            </a:r>
          </a:p>
          <a:p>
            <a:pPr marL="514350" indent="-514350" eaLnBrk="1" fontAlgn="auto" hangingPunct="1">
              <a:lnSpc>
                <a:spcPct val="80000"/>
              </a:lnSpc>
              <a:spcAft>
                <a:spcPts val="0"/>
              </a:spcAft>
              <a:buAutoNum type="arabicPeriod"/>
              <a:defRPr/>
            </a:pPr>
            <a:r>
              <a:rPr lang="id-ID" sz="2800" dirty="0" smtClean="0"/>
              <a:t>Aljabar Boolean</a:t>
            </a:r>
          </a:p>
          <a:p>
            <a:pPr marL="514350" indent="-514350" eaLnBrk="1" fontAlgn="auto" hangingPunct="1">
              <a:lnSpc>
                <a:spcPct val="80000"/>
              </a:lnSpc>
              <a:spcAft>
                <a:spcPts val="0"/>
              </a:spcAft>
              <a:buAutoNum type="arabicPeriod"/>
              <a:defRPr/>
            </a:pPr>
            <a:r>
              <a:rPr lang="id-ID" sz="2800" dirty="0" smtClean="0"/>
              <a:t>Peta Karnaugh</a:t>
            </a:r>
          </a:p>
          <a:p>
            <a:pPr marL="514350" indent="-514350" eaLnBrk="1" fontAlgn="auto" hangingPunct="1">
              <a:lnSpc>
                <a:spcPct val="80000"/>
              </a:lnSpc>
              <a:spcAft>
                <a:spcPts val="0"/>
              </a:spcAft>
              <a:buAutoNum type="arabicPeriod"/>
              <a:defRPr/>
            </a:pPr>
            <a:r>
              <a:rPr lang="id-ID" sz="2800" dirty="0" smtClean="0"/>
              <a:t>Rangkaian Aritmatika</a:t>
            </a:r>
          </a:p>
          <a:p>
            <a:pPr marL="514350" indent="-514350">
              <a:lnSpc>
                <a:spcPct val="80000"/>
              </a:lnSpc>
              <a:buAutoNum type="arabicPeriod"/>
              <a:defRPr/>
            </a:pPr>
            <a:r>
              <a:rPr lang="id-ID" sz="2800" dirty="0"/>
              <a:t>Flip-flop</a:t>
            </a:r>
          </a:p>
          <a:p>
            <a:pPr marL="514350" indent="-514350">
              <a:lnSpc>
                <a:spcPct val="80000"/>
              </a:lnSpc>
              <a:buAutoNum type="arabicPeriod"/>
              <a:defRPr/>
            </a:pPr>
            <a:r>
              <a:rPr lang="id-ID" sz="2800" dirty="0"/>
              <a:t>Register</a:t>
            </a:r>
          </a:p>
          <a:p>
            <a:pPr marL="514350" indent="-514350">
              <a:lnSpc>
                <a:spcPct val="80000"/>
              </a:lnSpc>
              <a:buAutoNum type="arabicPeriod"/>
              <a:defRPr/>
            </a:pPr>
            <a:r>
              <a:rPr lang="id-ID" sz="2800" dirty="0"/>
              <a:t>Pencacah</a:t>
            </a:r>
          </a:p>
          <a:p>
            <a:pPr marL="514350" indent="-514350" eaLnBrk="1" fontAlgn="auto" hangingPunct="1">
              <a:lnSpc>
                <a:spcPct val="80000"/>
              </a:lnSpc>
              <a:spcAft>
                <a:spcPts val="0"/>
              </a:spcAft>
              <a:buAutoNum type="arabicPeriod"/>
              <a:defRPr/>
            </a:pPr>
            <a:r>
              <a:rPr lang="id-ID" sz="2800" dirty="0" smtClean="0"/>
              <a:t>Rangkaian Pemroses : MUX dan DEMUX</a:t>
            </a:r>
          </a:p>
          <a:p>
            <a:pPr marL="514350" indent="-514350" eaLnBrk="1" fontAlgn="auto" hangingPunct="1">
              <a:lnSpc>
                <a:spcPct val="80000"/>
              </a:lnSpc>
              <a:spcAft>
                <a:spcPts val="0"/>
              </a:spcAft>
              <a:buAutoNum type="arabicPeriod"/>
              <a:defRPr/>
            </a:pPr>
            <a:r>
              <a:rPr lang="id-ID" sz="2800" dirty="0" smtClean="0"/>
              <a:t>Rangkaian Pemroses : Decoder dan Encoder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754063" y="430213"/>
            <a:ext cx="7861300" cy="720725"/>
          </a:xfrm>
        </p:spPr>
        <p:txBody>
          <a:bodyPr/>
          <a:lstStyle/>
          <a:p>
            <a:pPr algn="l" eaLnBrk="1" hangingPunct="1"/>
            <a:r>
              <a:rPr lang="id-ID" altLang="id-ID" sz="32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Referensi</a:t>
            </a:r>
            <a:endParaRPr lang="en-US" altLang="id-ID" sz="32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081963" cy="4724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sz="2800" dirty="0" smtClean="0">
              <a:latin typeface="Arial Rounded MT Bold" panose="020F0704030504030204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Digital System</a:t>
            </a:r>
          </a:p>
          <a:p>
            <a:pPr marL="341313" indent="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800" dirty="0" err="1" smtClean="0">
                <a:latin typeface="Arial Rounded MT Bold" panose="020F0704030504030204" pitchFamily="34" charset="0"/>
              </a:rPr>
              <a:t>Prinsiples</a:t>
            </a:r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id-ID" sz="2800" dirty="0" smtClean="0">
                <a:latin typeface="Arial Rounded MT Bold" panose="020F0704030504030204" pitchFamily="34" charset="0"/>
              </a:rPr>
              <a:t>a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nd</a:t>
            </a:r>
            <a:r>
              <a:rPr lang="en-US" sz="2800" dirty="0" smtClean="0">
                <a:latin typeface="Arial Rounded MT Bold" panose="020F0704030504030204" pitchFamily="34" charset="0"/>
              </a:rPr>
              <a:t> Applications</a:t>
            </a:r>
          </a:p>
          <a:p>
            <a:pPr marL="341313" indent="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800" dirty="0" smtClean="0">
                <a:latin typeface="Arial Rounded MT Bold" panose="020F0704030504030204" pitchFamily="34" charset="0"/>
              </a:rPr>
              <a:t>Ronald J.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Tocci</a:t>
            </a:r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id-ID" sz="2800" dirty="0" smtClean="0">
                <a:latin typeface="Arial Rounded MT Bold" panose="020F0704030504030204" pitchFamily="34" charset="0"/>
              </a:rPr>
              <a:t>&amp; </a:t>
            </a:r>
            <a:r>
              <a:rPr lang="en-US" sz="2800" dirty="0" smtClean="0">
                <a:latin typeface="Arial Rounded MT Bold" panose="020F0704030504030204" pitchFamily="34" charset="0"/>
              </a:rPr>
              <a:t>Neal S. </a:t>
            </a:r>
            <a:r>
              <a:rPr lang="en-US" sz="2800" dirty="0" err="1" smtClean="0">
                <a:latin typeface="Arial Rounded MT Bold" panose="020F0704030504030204" pitchFamily="34" charset="0"/>
              </a:rPr>
              <a:t>Widmer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pPr marL="341313" indent="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800" dirty="0" smtClean="0">
                <a:latin typeface="Arial Rounded MT Bold" panose="020F0704030504030204" pitchFamily="34" charset="0"/>
              </a:rPr>
              <a:t>Prentice Hall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d-ID" sz="28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Digital Electronics</a:t>
            </a:r>
          </a:p>
          <a:p>
            <a:pPr marL="355600" indent="0" eaLnBrk="1" hangingPunct="1">
              <a:lnSpc>
                <a:spcPct val="80000"/>
              </a:lnSpc>
              <a:buNone/>
              <a:defRPr/>
            </a:pPr>
            <a:r>
              <a:rPr lang="id-ID" sz="2800" dirty="0">
                <a:latin typeface="Arial Rounded MT Bold" panose="020F0704030504030204" pitchFamily="34" charset="0"/>
              </a:rPr>
              <a:t>a</a:t>
            </a:r>
            <a:r>
              <a:rPr lang="id-ID" sz="2800" dirty="0" smtClean="0">
                <a:latin typeface="Arial Rounded MT Bold" panose="020F0704030504030204" pitchFamily="34" charset="0"/>
              </a:rPr>
              <a:t> practical approach with VHDL</a:t>
            </a:r>
          </a:p>
          <a:p>
            <a:pPr marL="355600" indent="0" eaLnBrk="1" hangingPunct="1">
              <a:lnSpc>
                <a:spcPct val="80000"/>
              </a:lnSpc>
              <a:buNone/>
              <a:defRPr/>
            </a:pPr>
            <a:r>
              <a:rPr lang="id-ID" sz="2800" dirty="0" smtClean="0">
                <a:latin typeface="Arial Rounded MT Bold" panose="020F0704030504030204" pitchFamily="34" charset="0"/>
              </a:rPr>
              <a:t>William Kleitz</a:t>
            </a:r>
          </a:p>
          <a:p>
            <a:pPr marL="355600" indent="0" eaLnBrk="1" hangingPunct="1">
              <a:lnSpc>
                <a:spcPct val="80000"/>
              </a:lnSpc>
              <a:buNone/>
              <a:defRPr/>
            </a:pPr>
            <a:r>
              <a:rPr lang="id-ID" sz="2800" dirty="0" smtClean="0">
                <a:latin typeface="Arial Rounded MT Bold" panose="020F0704030504030204" pitchFamily="34" charset="0"/>
              </a:rPr>
              <a:t>Pearson Education, Inc.</a:t>
            </a:r>
            <a:endParaRPr lang="en-US" sz="2800" dirty="0" smtClean="0">
              <a:latin typeface="Arial Rounded MT Bold" panose="020F070403050403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754063" y="430213"/>
            <a:ext cx="7861300" cy="720725"/>
          </a:xfrm>
        </p:spPr>
        <p:txBody>
          <a:bodyPr/>
          <a:lstStyle/>
          <a:p>
            <a:pPr algn="l" eaLnBrk="1" hangingPunct="1"/>
            <a:r>
              <a:rPr lang="en-US" altLang="id-ID" sz="3200" b="1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Kompetensi</a:t>
            </a:r>
            <a:r>
              <a:rPr lang="en-US" altLang="id-ID" sz="32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id-ID" sz="3200" b="1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Kuliah</a:t>
            </a:r>
            <a:endParaRPr lang="en-US" altLang="id-ID" sz="32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81963" cy="42672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Font typeface="Arial" charset="0"/>
              <a:buNone/>
            </a:pPr>
            <a:r>
              <a:rPr lang="id-ID" altLang="id-ID" sz="2800" dirty="0" err="1">
                <a:latin typeface="Arial Rounded MT Bold" panose="020F0704030504030204" pitchFamily="34" charset="0"/>
              </a:rPr>
              <a:t>S</a:t>
            </a:r>
            <a:r>
              <a:rPr lang="en-US" altLang="id-ID" sz="2800" dirty="0" err="1" smtClean="0">
                <a:latin typeface="Arial Rounded MT Bold" panose="020F0704030504030204" pitchFamily="34" charset="0"/>
              </a:rPr>
              <a:t>etelah</a:t>
            </a:r>
            <a:r>
              <a:rPr lang="en-US" altLang="id-ID" sz="2800" dirty="0" smtClean="0">
                <a:latin typeface="Arial Rounded MT Bold" panose="020F0704030504030204" pitchFamily="34" charset="0"/>
              </a:rPr>
              <a:t> </a:t>
            </a:r>
            <a:r>
              <a:rPr lang="en-US" altLang="id-ID" sz="2800" dirty="0" err="1" smtClean="0">
                <a:latin typeface="Arial Rounded MT Bold" panose="020F0704030504030204" pitchFamily="34" charset="0"/>
              </a:rPr>
              <a:t>mengikuti</a:t>
            </a:r>
            <a:r>
              <a:rPr lang="en-US" altLang="id-ID" sz="2800" dirty="0" smtClean="0">
                <a:latin typeface="Arial Rounded MT Bold" panose="020F0704030504030204" pitchFamily="34" charset="0"/>
              </a:rPr>
              <a:t> </a:t>
            </a:r>
            <a:r>
              <a:rPr lang="en-US" altLang="id-ID" sz="2800" dirty="0" err="1" smtClean="0">
                <a:latin typeface="Arial Rounded MT Bold" panose="020F0704030504030204" pitchFamily="34" charset="0"/>
              </a:rPr>
              <a:t>kuliah</a:t>
            </a:r>
            <a:r>
              <a:rPr lang="en-US" altLang="id-ID" sz="2800" dirty="0" smtClean="0">
                <a:latin typeface="Arial Rounded MT Bold" panose="020F0704030504030204" pitchFamily="34" charset="0"/>
              </a:rPr>
              <a:t> </a:t>
            </a:r>
            <a:r>
              <a:rPr lang="en-US" altLang="id-ID" sz="2800" dirty="0" err="1" smtClean="0">
                <a:latin typeface="Arial Rounded MT Bold" panose="020F0704030504030204" pitchFamily="34" charset="0"/>
              </a:rPr>
              <a:t>ini</a:t>
            </a:r>
            <a:r>
              <a:rPr lang="en-US" altLang="id-ID" sz="2800" dirty="0" smtClean="0">
                <a:latin typeface="Arial Rounded MT Bold" panose="020F0704030504030204" pitchFamily="34" charset="0"/>
              </a:rPr>
              <a:t> </a:t>
            </a:r>
            <a:r>
              <a:rPr lang="en-US" altLang="id-ID" sz="2800" dirty="0" err="1" smtClean="0">
                <a:latin typeface="Arial Rounded MT Bold" panose="020F0704030504030204" pitchFamily="34" charset="0"/>
              </a:rPr>
              <a:t>diharapkan</a:t>
            </a:r>
            <a:r>
              <a:rPr lang="en-US" altLang="id-ID" sz="2800" dirty="0" smtClean="0">
                <a:latin typeface="Arial Rounded MT Bold" panose="020F0704030504030204" pitchFamily="34" charset="0"/>
              </a:rPr>
              <a:t> </a:t>
            </a:r>
            <a:endParaRPr lang="id-ID" altLang="id-ID" sz="2800" dirty="0" smtClean="0">
              <a:latin typeface="Arial Rounded MT Bold" panose="020F0704030504030204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altLang="id-ID" sz="2800" dirty="0" err="1" smtClean="0">
                <a:latin typeface="Arial Rounded MT Bold" panose="020F0704030504030204" pitchFamily="34" charset="0"/>
              </a:rPr>
              <a:t>mahasiswa</a:t>
            </a:r>
            <a:r>
              <a:rPr lang="en-US" altLang="id-ID" sz="2800" dirty="0" smtClean="0">
                <a:latin typeface="Arial Rounded MT Bold" panose="020F0704030504030204" pitchFamily="34" charset="0"/>
              </a:rPr>
              <a:t> </a:t>
            </a:r>
            <a:r>
              <a:rPr lang="en-US" altLang="id-ID" sz="2800" dirty="0" err="1" smtClean="0">
                <a:latin typeface="Arial Rounded MT Bold" panose="020F0704030504030204" pitchFamily="34" charset="0"/>
              </a:rPr>
              <a:t>mampu</a:t>
            </a:r>
            <a:r>
              <a:rPr lang="en-US" altLang="id-ID" sz="2800" dirty="0" smtClean="0">
                <a:latin typeface="Arial Rounded MT Bold" panose="020F0704030504030204" pitchFamily="34" charset="0"/>
              </a:rPr>
              <a:t> </a:t>
            </a:r>
            <a:r>
              <a:rPr lang="en-US" altLang="id-ID" sz="2800" dirty="0" err="1" smtClean="0">
                <a:latin typeface="Arial Rounded MT Bold" panose="020F0704030504030204" pitchFamily="34" charset="0"/>
              </a:rPr>
              <a:t>memahami</a:t>
            </a:r>
            <a:r>
              <a:rPr lang="en-US" altLang="id-ID" sz="2800" dirty="0" smtClean="0">
                <a:latin typeface="Arial Rounded MT Bold" panose="020F0704030504030204" pitchFamily="34" charset="0"/>
              </a:rPr>
              <a:t> </a:t>
            </a:r>
            <a:r>
              <a:rPr lang="en-US" altLang="id-ID" sz="2800" dirty="0" err="1" smtClean="0">
                <a:latin typeface="Arial Rounded MT Bold" panose="020F0704030504030204" pitchFamily="34" charset="0"/>
              </a:rPr>
              <a:t>dasar-dasar</a:t>
            </a:r>
            <a:r>
              <a:rPr lang="en-US" altLang="id-ID" sz="2800" dirty="0" smtClean="0">
                <a:latin typeface="Arial Rounded MT Bold" panose="020F0704030504030204" pitchFamily="34" charset="0"/>
              </a:rPr>
              <a:t> </a:t>
            </a:r>
            <a:endParaRPr lang="id-ID" altLang="id-ID" sz="2800" dirty="0" smtClean="0">
              <a:latin typeface="Arial Rounded MT Bold" panose="020F0704030504030204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altLang="id-ID" sz="2800" dirty="0" err="1" smtClean="0">
                <a:latin typeface="Arial Rounded MT Bold" panose="020F0704030504030204" pitchFamily="34" charset="0"/>
              </a:rPr>
              <a:t>sistem</a:t>
            </a:r>
            <a:r>
              <a:rPr lang="en-US" altLang="id-ID" sz="2800" dirty="0" smtClean="0">
                <a:latin typeface="Arial Rounded MT Bold" panose="020F0704030504030204" pitchFamily="34" charset="0"/>
              </a:rPr>
              <a:t> digital </a:t>
            </a:r>
            <a:r>
              <a:rPr lang="en-US" altLang="id-ID" sz="2800" dirty="0" err="1" smtClean="0">
                <a:latin typeface="Arial Rounded MT Bold" panose="020F0704030504030204" pitchFamily="34" charset="0"/>
              </a:rPr>
              <a:t>dan</a:t>
            </a:r>
            <a:r>
              <a:rPr lang="en-US" altLang="id-ID" sz="2800" dirty="0" smtClean="0">
                <a:latin typeface="Arial Rounded MT Bold" panose="020F0704030504030204" pitchFamily="34" charset="0"/>
              </a:rPr>
              <a:t> </a:t>
            </a:r>
            <a:r>
              <a:rPr lang="en-US" altLang="id-ID" sz="2800" dirty="0" err="1" smtClean="0">
                <a:latin typeface="Arial Rounded MT Bold" panose="020F0704030504030204" pitchFamily="34" charset="0"/>
              </a:rPr>
              <a:t>penerapannya</a:t>
            </a:r>
            <a:r>
              <a:rPr lang="en-US" altLang="id-ID" sz="2800" dirty="0" smtClean="0">
                <a:latin typeface="Arial Rounded MT Bold" panose="020F0704030504030204" pitchFamily="34" charset="0"/>
              </a:rPr>
              <a:t> </a:t>
            </a:r>
            <a:r>
              <a:rPr lang="en-US" altLang="id-ID" sz="2800" dirty="0" err="1" smtClean="0">
                <a:latin typeface="Arial Rounded MT Bold" panose="020F0704030504030204" pitchFamily="34" charset="0"/>
              </a:rPr>
              <a:t>dalam</a:t>
            </a:r>
            <a:r>
              <a:rPr lang="en-US" altLang="id-ID" sz="2800" dirty="0" smtClean="0">
                <a:latin typeface="Arial Rounded MT Bold" panose="020F0704030504030204" pitchFamily="34" charset="0"/>
              </a:rPr>
              <a:t> </a:t>
            </a:r>
            <a:endParaRPr lang="id-ID" altLang="id-ID" sz="2800" dirty="0" smtClean="0">
              <a:latin typeface="Arial Rounded MT Bold" panose="020F0704030504030204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altLang="id-ID" sz="2800" dirty="0" err="1" smtClean="0">
                <a:latin typeface="Arial Rounded MT Bold" panose="020F0704030504030204" pitchFamily="34" charset="0"/>
              </a:rPr>
              <a:t>sistem</a:t>
            </a:r>
            <a:r>
              <a:rPr lang="en-US" altLang="id-ID" sz="2800" dirty="0" smtClean="0">
                <a:latin typeface="Arial Rounded MT Bold" panose="020F0704030504030204" pitchFamily="34" charset="0"/>
              </a:rPr>
              <a:t> </a:t>
            </a:r>
            <a:r>
              <a:rPr lang="en-US" altLang="id-ID" sz="2800" dirty="0" err="1" smtClean="0">
                <a:latin typeface="Arial Rounded MT Bold" panose="020F0704030504030204" pitchFamily="34" charset="0"/>
              </a:rPr>
              <a:t>komputer</a:t>
            </a:r>
            <a:endParaRPr lang="en-US" altLang="id-ID" sz="2800" dirty="0" smtClean="0">
              <a:latin typeface="Arial Rounded MT Bold" panose="020F0704030504030204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Font typeface="Arial" charset="0"/>
              <a:buNone/>
            </a:pPr>
            <a:endParaRPr lang="en-US" altLang="id-ID" sz="2800" dirty="0" smtClean="0">
              <a:latin typeface="Arial Rounded MT Bold" panose="020F070403050403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91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id-ID" altLang="id-ID" dirty="0" smtClean="0"/>
              <a:t>Materi Pendahuluan</a:t>
            </a:r>
            <a:endParaRPr lang="en-US" altLang="id-ID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878792" y="2438400"/>
            <a:ext cx="6808008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id-ID" sz="3200" b="1" dirty="0"/>
              <a:t>P</a:t>
            </a:r>
            <a:r>
              <a:rPr lang="id-ID" altLang="id-ID" sz="3200" b="1" dirty="0" smtClean="0"/>
              <a:t>erbedaan tipe rangkaian digital dan rangkaian analog</a:t>
            </a:r>
          </a:p>
        </p:txBody>
      </p:sp>
      <p:pic>
        <p:nvPicPr>
          <p:cNvPr id="3" name="Male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86"/>
          <a:stretch/>
        </p:blipFill>
        <p:spPr>
          <a:xfrm flipH="1">
            <a:off x="139397" y="1946049"/>
            <a:ext cx="1717624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01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600" dirty="0" smtClean="0"/>
              <a:t>Perangkat yang kita gunakan saat ini</a:t>
            </a:r>
            <a:endParaRPr lang="id-ID" sz="36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7" y="4367464"/>
            <a:ext cx="1031386" cy="2011363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040506"/>
            <a:ext cx="1828800" cy="150296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09" y="4510422"/>
            <a:ext cx="1906791" cy="162430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3373"/>
            <a:ext cx="1600200" cy="177589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367464"/>
            <a:ext cx="990600" cy="1747783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79" y="1676400"/>
            <a:ext cx="3205568" cy="158962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552" y="2719473"/>
            <a:ext cx="1694135" cy="1647991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47" y="4724400"/>
            <a:ext cx="1437640" cy="17550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82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7917482" cy="3200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altLang="id-ID" sz="3200" dirty="0" smtClean="0"/>
              <a:t>Semua perangkat saat ini hampir tidak terlepas dari rangkaian digital dan analog</a:t>
            </a:r>
          </a:p>
          <a:p>
            <a:pPr marL="0" indent="0" algn="ctr">
              <a:buNone/>
            </a:pPr>
            <a:r>
              <a:rPr lang="id-ID" altLang="id-ID" sz="3200" dirty="0" smtClean="0"/>
              <a:t>Terlebih lagi dengan perkembangan </a:t>
            </a:r>
          </a:p>
          <a:p>
            <a:pPr marL="0" indent="0" algn="ctr">
              <a:buNone/>
            </a:pPr>
            <a:r>
              <a:rPr lang="id-ID" altLang="id-ID" sz="3200" dirty="0" smtClean="0"/>
              <a:t>sistem otomatisasi hampir pada semua pekerjaan</a:t>
            </a:r>
            <a:endParaRPr lang="id-ID" altLang="id-ID" sz="3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>
            <a:noAutofit/>
          </a:bodyPr>
          <a:lstStyle/>
          <a:p>
            <a:r>
              <a:rPr lang="id-ID" sz="3600" dirty="0" smtClean="0"/>
              <a:t>Perangkat yang kita gunakan saat ini</a:t>
            </a:r>
            <a:endParaRPr lang="id-ID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BACKING_FORM_KEY" val="8914894-g:\sistem digital baru\sesi 1.pptx"/>
  <p:tag name="ARTICULATE_PRESENTER_VERSION" val="7"/>
  <p:tag name="ARTICULATE_SLIDE_COUNT" val="1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7"/>
  <p:tag name="ARTICULATE_USED_LAYOUT" val="2"/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7"/>
  <p:tag name="ARTICULATE_USED_LAYOUT" val="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7"/>
  <p:tag name="ARTICULATE_USED_LAYOUT" val="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FILE" val=".\characters\81c14be8-a9eb-43f2-9373-ff3931bd4461.emf"/>
  <p:tag name="ARTICULATE_CHARACTER_TYPE" val="illustrated"/>
  <p:tag name="ARTICULATE_CHARACTER_ID" val="Male 12"/>
  <p:tag name="ARTICULATE_CHARACTER_EXPRESSION" val="m12/m12_5_suprised_head_side_standing.wmf"/>
  <p:tag name="ARTICULATE_CHARACTER_POSE" val="m12/m12_19_pointing_body_side_standing.wmf"/>
  <p:tag name="ARTICULATE_CHARACTER_FLIP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7"/>
  <p:tag name="ARTICULATE_USED_LAYOUT" val="2"/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FILE" val=".\characters\08c0e61f-5c4b-46d6-811b-6cc0023b152b.emf"/>
  <p:tag name="ARTICULATE_CHARACTER_TYPE" val="illustrated"/>
  <p:tag name="ARTICULATE_CHARACTER_ID" val="Male 12"/>
  <p:tag name="ARTICULATE_CHARACTER_EXPRESSION" val="m12/m12_10_confused_head_side_standing.wmf"/>
  <p:tag name="ARTICULATE_CHARACTER_POSE" val="m12/m12_15_pointer3_body_side_standing.wmf"/>
  <p:tag name="ARTICULATE_CHARACTER_FLIP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FILE" val=".\characters\1cf25439-c4a1-457e-84c3-5dfddd9b5a3e.emf"/>
  <p:tag name="ARTICULATE_CHARACTER_TYPE" val="illustrated"/>
  <p:tag name="ARTICULATE_CHARACTER_ID" val="Male 12"/>
  <p:tag name="ARTICULATE_CHARACTER_EXPRESSION" val="m12/m12_38_happy_head_front_sitting.wmf"/>
  <p:tag name="ARTICULATE_CHARACTER_POSE" val="m12/m12_31_neutral_body_front_sitting.wmf"/>
  <p:tag name="ARTICULATE_CHARACTER_FLIP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7"/>
  <p:tag name="ARTICULATE_USED_LAYOUT" val="2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FILE" val=".\characters\81c14be8-a9eb-43f2-9373-ff3931bd4461.emf"/>
  <p:tag name="ARTICULATE_CHARACTER_TYPE" val="illustrated"/>
  <p:tag name="ARTICULATE_CHARACTER_ID" val="Male 12"/>
  <p:tag name="ARTICULATE_CHARACTER_EXPRESSION" val="m12/m12_5_suprised_head_side_standing.wmf"/>
  <p:tag name="ARTICULATE_CHARACTER_POSE" val="m12/m12_19_pointing_body_side_standing.wmf"/>
  <p:tag name="ARTICULATE_CHARACTER_FLIP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TC101790490[[fn=Decatur]]</Template>
  <TotalTime>3047</TotalTime>
  <Words>375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Rounded MT Bold</vt:lpstr>
      <vt:lpstr>Bodoni MT Condensed</vt:lpstr>
      <vt:lpstr>Calibri</vt:lpstr>
      <vt:lpstr>Courier New</vt:lpstr>
      <vt:lpstr>Franklin Gothic Book</vt:lpstr>
      <vt:lpstr>Wingdings</vt:lpstr>
      <vt:lpstr>Decatur</vt:lpstr>
      <vt:lpstr>MK SISTEM DIGITAL Sesi I Pendahuluan</vt:lpstr>
      <vt:lpstr>PowerPoint Presentation</vt:lpstr>
      <vt:lpstr>Aturan Perkuliahan</vt:lpstr>
      <vt:lpstr>Materi Perkuliahan</vt:lpstr>
      <vt:lpstr>Referensi</vt:lpstr>
      <vt:lpstr>Kompetensi Kuliah</vt:lpstr>
      <vt:lpstr>Materi Pendahuluan</vt:lpstr>
      <vt:lpstr>Perangkat yang kita gunakan saat ini</vt:lpstr>
      <vt:lpstr>Perangkat yang kita gunakan saat ini</vt:lpstr>
      <vt:lpstr>Contoh otomatisasi</vt:lpstr>
      <vt:lpstr>Beda rang. digital dan rang. analog</vt:lpstr>
      <vt:lpstr>Beda rang. digital dan rang. analog</vt:lpstr>
      <vt:lpstr>Beda rangk. digital dan rangk. analog</vt:lpstr>
      <vt:lpstr>Selesai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KOMPUTER DASAR TK….</dc:title>
  <dc:creator>h</dc:creator>
  <cp:lastModifiedBy>AFAMA</cp:lastModifiedBy>
  <cp:revision>60</cp:revision>
  <dcterms:created xsi:type="dcterms:W3CDTF">2010-09-20T15:01:31Z</dcterms:created>
  <dcterms:modified xsi:type="dcterms:W3CDTF">2016-09-19T04:25:55Z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B0376935-FE99-4C8F-9278-4614C7D5F594</vt:lpwstr>
  </property>
  <property fmtid="{D5CDD505-2E9C-101B-9397-08002B2CF9AE}" pid="3" name="ArticulatePath">
    <vt:lpwstr>SISTEM DIGITAL</vt:lpwstr>
  </property>
  <property fmtid="{D5CDD505-2E9C-101B-9397-08002B2CF9AE}" pid="4" name="ArticulateUseProject">
    <vt:lpwstr>1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G:\Sistem digital baru\Sesi 1.ppta</vt:lpwstr>
  </property>
</Properties>
</file>