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44"/>
  </p:notesMasterIdLst>
  <p:sldIdLst>
    <p:sldId id="257" r:id="rId2"/>
    <p:sldId id="336" r:id="rId3"/>
    <p:sldId id="329" r:id="rId4"/>
    <p:sldId id="330" r:id="rId5"/>
    <p:sldId id="331" r:id="rId6"/>
    <p:sldId id="333" r:id="rId7"/>
    <p:sldId id="334" r:id="rId8"/>
    <p:sldId id="335" r:id="rId9"/>
    <p:sldId id="337" r:id="rId10"/>
    <p:sldId id="294" r:id="rId11"/>
    <p:sldId id="293" r:id="rId12"/>
    <p:sldId id="258" r:id="rId13"/>
    <p:sldId id="291" r:id="rId14"/>
    <p:sldId id="292" r:id="rId15"/>
    <p:sldId id="295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96" r:id="rId24"/>
    <p:sldId id="345" r:id="rId25"/>
    <p:sldId id="346" r:id="rId26"/>
    <p:sldId id="353" r:id="rId27"/>
    <p:sldId id="354" r:id="rId28"/>
    <p:sldId id="356" r:id="rId29"/>
    <p:sldId id="347" r:id="rId30"/>
    <p:sldId id="348" r:id="rId31"/>
    <p:sldId id="349" r:id="rId32"/>
    <p:sldId id="350" r:id="rId33"/>
    <p:sldId id="351" r:id="rId34"/>
    <p:sldId id="352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281" r:id="rId43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FADCAD-F836-42D9-BEFC-7D81630BD19D}" type="datetimeFigureOut">
              <a:rPr lang="en-US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7EA445-36FB-47B8-9A63-7F737F7977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9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B0BA95-3C8C-4BA1-A8A5-35B59F6B04B1}" type="slidenum">
              <a:rPr lang="en-US"/>
              <a:pPr eaLnBrk="1" hangingPunct="1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8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445-36FB-47B8-9A63-7F737F79772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445-36FB-47B8-9A63-7F737F79772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42FF30-5AC2-48F4-A1A1-35139FC114CC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6CF-EE9A-46C6-B18A-CDD9536D50D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6E53B5-A87C-4B68-8B69-07B570063939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02A5-7A5D-4A70-807D-44E7F1B96F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442B9-091C-4104-880F-9BB5A397EDCA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4D96-4DE3-4809-AFC1-D7C31626D1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5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107AD-D69B-47AB-B906-4DA5B5DB5330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2CDD-79A4-456E-B095-F592249B1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67B74E-CD8D-4D82-B681-A72D7579461A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E51-31A1-41E2-A4C7-254F008ABD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E3A3AD-1CB6-4BC7-80DA-D221E332EE07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034-B634-4E8B-859F-3D3348448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F7409-8A88-4241-B707-289B1D56DB4C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5D9-686B-499D-B167-1680C1D57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EDE8E-FAA4-4357-AF35-73495C0CE38B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6051-FB2A-48F1-9E09-F72A79D2C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9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CD57E-F73B-46B9-92B2-4C2A58AD7B57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AEB3-CBBA-4ACB-878A-6BFC829168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265D4E-70B2-450F-B294-747C8C21FE2C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CF9047-4CBC-4037-91EE-555520EB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7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2D0FD-7203-4CBC-85E9-9575F3958949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338-458E-48E9-B38E-13E322A32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115E464-2609-4785-BFA5-C4006A25CEC4}" type="datetimeFigureOut">
              <a:rPr lang="en-US" smtClean="0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5110BA-9D97-4ADA-80B0-E777985E5E4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tm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0.tmp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4.tmp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370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5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46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229600" cy="1905000"/>
          </a:xfrm>
          <a:ln>
            <a:miter lim="800000"/>
            <a:headEnd/>
            <a:tailEnd/>
          </a:ln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M</a:t>
            </a:r>
            <a:r>
              <a:rPr lang="id-ID" sz="3600" dirty="0" smtClean="0"/>
              <a:t>K</a:t>
            </a:r>
            <a:r>
              <a:rPr lang="en-US" sz="3600" dirty="0" smtClean="0"/>
              <a:t> </a:t>
            </a:r>
            <a:r>
              <a:rPr lang="en-US" sz="3600" dirty="0" smtClean="0"/>
              <a:t>SISTEM DIGITAL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ALJABAR BOOLEAN</a:t>
            </a:r>
            <a:endParaRPr lang="en-US" sz="4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854950" cy="2438400"/>
          </a:xfrm>
        </p:spPr>
        <p:txBody>
          <a:bodyPr>
            <a:normAutofit fontScale="92500" lnSpcReduction="10000"/>
          </a:bodyPr>
          <a:lstStyle/>
          <a:p>
            <a:pPr marR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OLEH </a:t>
            </a: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marR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Iskandar </a:t>
            </a:r>
            <a:r>
              <a:rPr lang="en-US" sz="2800" b="1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Ikbal</a:t>
            </a:r>
            <a:endParaRPr lang="en-US" sz="2800" b="1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R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800" b="1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R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b="1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prodi</a:t>
            </a: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TEKNIK </a:t>
            </a:r>
            <a:r>
              <a:rPr lang="en-US" sz="2800" b="1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informatika</a:t>
            </a: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2800" b="1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R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UNIKOM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Teorema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AND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Teorema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teorema</a:t>
            </a:r>
            <a:r>
              <a:rPr lang="en-US" sz="2400" dirty="0" smtClean="0"/>
              <a:t> Boolean yang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AND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2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1</a:t>
            </a:r>
            <a:r>
              <a:rPr lang="id-ID" sz="2400" dirty="0" smtClean="0"/>
              <a:t>a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1b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1c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1d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420813" y="4495800"/>
            <a:ext cx="1779587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mpd="sng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1">
                <a:lumMod val="85000"/>
                <a:lumOff val="1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 smtClean="0">
                <a:latin typeface="Cambria" pitchFamily="18" charset="0"/>
              </a:rPr>
              <a:t>X ∙ X </a:t>
            </a:r>
            <a:r>
              <a:rPr lang="en-US" sz="2400" dirty="0">
                <a:latin typeface="Cambria" pitchFamily="18" charset="0"/>
              </a:rPr>
              <a:t>= </a:t>
            </a:r>
            <a:r>
              <a:rPr lang="en-US" sz="2400" dirty="0" smtClean="0">
                <a:latin typeface="Cambria" pitchFamily="18" charset="0"/>
              </a:rPr>
              <a:t>X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20813" y="3657600"/>
            <a:ext cx="1779587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mpd="sng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1">
                <a:lumMod val="85000"/>
                <a:lumOff val="1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 smtClean="0">
                <a:latin typeface="Cambria" pitchFamily="18" charset="0"/>
              </a:rPr>
              <a:t>X ∙ </a:t>
            </a:r>
            <a:r>
              <a:rPr lang="en-US" sz="2400" dirty="0">
                <a:latin typeface="Cambria" pitchFamily="18" charset="0"/>
              </a:rPr>
              <a:t>1 = </a:t>
            </a:r>
            <a:r>
              <a:rPr lang="en-US" sz="2400" dirty="0" smtClean="0">
                <a:latin typeface="Cambria" pitchFamily="18" charset="0"/>
              </a:rPr>
              <a:t>X</a:t>
            </a:r>
            <a:endParaRPr lang="en-US" sz="24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 bwMode="auto">
              <a:xfrm>
                <a:off x="1420813" y="2743200"/>
                <a:ext cx="1779587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0" cmpd="sng">
                <a:noFill/>
                <a:miter lim="800000"/>
                <a:headEnd/>
                <a:tailEnd/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 smtClean="0">
                    <a:latin typeface="Cambria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latin typeface="Cambria" pitchFamily="18" charset="0"/>
                  </a:rPr>
                  <a:t> 0 = 0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0813" y="2743200"/>
                <a:ext cx="1779587" cy="457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0" cmpd="sng">
                <a:noFill/>
                <a:miter lim="800000"/>
                <a:headEnd/>
                <a:tailEnd/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 bwMode="auto">
              <a:xfrm>
                <a:off x="1420813" y="5334000"/>
                <a:ext cx="1779587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0" cmpd="sng">
                <a:noFill/>
                <a:miter lim="800000"/>
                <a:headEnd/>
                <a:tailEnd/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 smtClean="0">
                    <a:latin typeface="Cambria" pitchFamily="18" charset="0"/>
                  </a:rPr>
                  <a:t>X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0813" y="5334000"/>
                <a:ext cx="1779587" cy="4572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0" cmpd="sng">
                <a:noFill/>
                <a:miter lim="800000"/>
                <a:headEnd/>
                <a:tailEnd/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54" y="2667000"/>
            <a:ext cx="2871927" cy="32952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Teorema</a:t>
            </a:r>
            <a:r>
              <a:rPr lang="en-US" sz="4400" dirty="0" smtClean="0"/>
              <a:t> </a:t>
            </a:r>
            <a:r>
              <a:rPr lang="en-US" sz="4400" dirty="0" err="1" smtClean="0"/>
              <a:t>aljabar</a:t>
            </a:r>
            <a:r>
              <a:rPr lang="en-US" sz="4400" dirty="0" smtClean="0"/>
              <a:t> Boolean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err="1"/>
              <a:t>variabel</a:t>
            </a:r>
            <a:r>
              <a:rPr lang="en-US" sz="4400" dirty="0"/>
              <a:t> </a:t>
            </a:r>
            <a:r>
              <a:rPr lang="en-US" sz="4400" dirty="0" err="1"/>
              <a:t>tunggal</a:t>
            </a:r>
            <a:r>
              <a:rPr lang="en-US" sz="4400" dirty="0"/>
              <a:t> </a:t>
            </a:r>
            <a:r>
              <a:rPr lang="en-US" sz="4400" dirty="0" err="1"/>
              <a:t>pada</a:t>
            </a:r>
            <a:r>
              <a:rPr lang="en-US" sz="4400" dirty="0"/>
              <a:t> </a:t>
            </a:r>
            <a:r>
              <a:rPr lang="en-US" sz="4400" dirty="0" err="1"/>
              <a:t>Operasi</a:t>
            </a:r>
            <a:r>
              <a:rPr lang="en-US" sz="4400" dirty="0"/>
              <a:t> </a:t>
            </a:r>
            <a:r>
              <a:rPr lang="en-US" sz="4400" dirty="0" smtClean="0"/>
              <a:t>OR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Teorema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teorema</a:t>
            </a:r>
            <a:r>
              <a:rPr lang="en-US" sz="2400" dirty="0"/>
              <a:t> Boolean yang </a:t>
            </a:r>
            <a:r>
              <a:rPr lang="en-US" sz="2400" dirty="0" err="1"/>
              <a:t>berlaku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smtClean="0"/>
              <a:t>OR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15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2a</a:t>
            </a:r>
            <a:r>
              <a:rPr lang="en-US" sz="2400" dirty="0" smtClean="0"/>
              <a:t>	</a:t>
            </a: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2b</a:t>
            </a:r>
            <a:r>
              <a:rPr lang="en-US" sz="2400" dirty="0" smtClean="0"/>
              <a:t>	</a:t>
            </a: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2c</a:t>
            </a:r>
            <a:r>
              <a:rPr lang="en-US" sz="2400" dirty="0" smtClean="0"/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2d</a:t>
            </a:r>
            <a:r>
              <a:rPr lang="en-US" sz="2400" dirty="0" smtClean="0"/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420813" y="3602747"/>
            <a:ext cx="1779587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mpd="sng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1">
                <a:lumMod val="85000"/>
                <a:lumOff val="1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 smtClean="0">
                <a:latin typeface="Cambria" pitchFamily="18" charset="0"/>
              </a:rPr>
              <a:t>X </a:t>
            </a:r>
            <a:r>
              <a:rPr lang="en-US" sz="2400" dirty="0">
                <a:latin typeface="Cambria" pitchFamily="18" charset="0"/>
              </a:rPr>
              <a:t>+ 1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420813" y="4462295"/>
            <a:ext cx="1779587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mpd="sng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1">
                <a:lumMod val="85000"/>
                <a:lumOff val="1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 smtClean="0">
                <a:latin typeface="Cambria" pitchFamily="18" charset="0"/>
              </a:rPr>
              <a:t>X </a:t>
            </a:r>
            <a:r>
              <a:rPr lang="en-US" sz="2400" dirty="0">
                <a:latin typeface="Cambria" pitchFamily="18" charset="0"/>
              </a:rPr>
              <a:t>+ </a:t>
            </a:r>
            <a:r>
              <a:rPr lang="en-US" sz="2400" dirty="0" smtClean="0">
                <a:latin typeface="Cambria" pitchFamily="18" charset="0"/>
              </a:rPr>
              <a:t>X </a:t>
            </a:r>
            <a:r>
              <a:rPr lang="en-US" sz="2400" dirty="0">
                <a:latin typeface="Cambria" pitchFamily="18" charset="0"/>
              </a:rPr>
              <a:t>= </a:t>
            </a:r>
            <a:r>
              <a:rPr lang="en-US" sz="2400" dirty="0" smtClean="0">
                <a:latin typeface="Cambria" pitchFamily="18" charset="0"/>
              </a:rPr>
              <a:t>X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20813" y="2743200"/>
            <a:ext cx="1779587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mpd="sng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1">
                <a:lumMod val="85000"/>
                <a:lumOff val="1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 smtClean="0">
                <a:latin typeface="Cambria" pitchFamily="18" charset="0"/>
              </a:rPr>
              <a:t>X </a:t>
            </a:r>
            <a:r>
              <a:rPr lang="en-US" sz="2400" dirty="0">
                <a:latin typeface="Cambria" pitchFamily="18" charset="0"/>
              </a:rPr>
              <a:t>+ 0 = </a:t>
            </a:r>
            <a:r>
              <a:rPr lang="en-US" sz="2400" dirty="0" smtClean="0">
                <a:latin typeface="Cambria" pitchFamily="18" charset="0"/>
              </a:rPr>
              <a:t>X</a:t>
            </a:r>
            <a:endParaRPr lang="en-US" sz="2400" dirty="0"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>
                <a:off x="1420813" y="5334000"/>
                <a:ext cx="1779587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0" cmpd="sng">
                <a:noFill/>
                <a:miter lim="800000"/>
                <a:headEnd/>
                <a:tailEnd/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 smtClean="0">
                    <a:latin typeface="Cambria" pitchFamily="18" charset="0"/>
                  </a:rPr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0813" y="5334000"/>
                <a:ext cx="1779587" cy="457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0" cmpd="sng">
                <a:noFill/>
                <a:miter lim="800000"/>
                <a:headEnd/>
                <a:tailEnd/>
              </a:ln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28416"/>
            <a:ext cx="2896683" cy="33817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/>
              <a:t>Boolean</a:t>
            </a:r>
            <a:br>
              <a:rPr lang="en-US" dirty="0"/>
            </a:b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 smtClean="0"/>
              <a:t>banyak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 err="1" smtClean="0"/>
              <a:t>Komutatif</a:t>
            </a:r>
            <a:endParaRPr lang="en-US" sz="24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“</a:t>
            </a:r>
            <a:r>
              <a:rPr lang="en-US" sz="2400" dirty="0" err="1" smtClean="0"/>
              <a:t>Pengubahan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OR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AND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mempengaruhi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keluarannya</a:t>
            </a:r>
            <a:r>
              <a:rPr lang="en-US" sz="2400" dirty="0" smtClean="0"/>
              <a:t>.”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3a</a:t>
            </a:r>
            <a:r>
              <a:rPr lang="en-US" sz="2400" dirty="0" smtClean="0"/>
              <a:t>	</a:t>
            </a:r>
            <a:r>
              <a:rPr lang="en-US" sz="2400" dirty="0"/>
              <a:t>X</a:t>
            </a:r>
            <a:r>
              <a:rPr lang="en-US" sz="2400" dirty="0" smtClean="0"/>
              <a:t> + Y = Y + X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3b</a:t>
            </a: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X 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 Y </a:t>
            </a:r>
            <a:r>
              <a:rPr lang="en-US" sz="2400" dirty="0"/>
              <a:t>= </a:t>
            </a:r>
            <a:r>
              <a:rPr lang="en-US" sz="2400" dirty="0" smtClean="0"/>
              <a:t>Y 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 </a:t>
            </a:r>
            <a:r>
              <a:rPr lang="en-US" sz="2400" dirty="0"/>
              <a:t>X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Boolean </a:t>
            </a:r>
            <a:r>
              <a:rPr lang="en-US" sz="3200" dirty="0" smtClean="0"/>
              <a:t>(</a:t>
            </a:r>
            <a:r>
              <a:rPr lang="en-US" sz="3200" dirty="0" err="1" smtClean="0"/>
              <a:t>Lanjutan</a:t>
            </a:r>
            <a:r>
              <a:rPr lang="en-US" sz="3200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 err="1" smtClean="0"/>
              <a:t>Assosiatif</a:t>
            </a:r>
            <a:endParaRPr lang="en-US" sz="24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“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pengelompokkan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OR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AND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mempengaruhi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keluarannya</a:t>
            </a:r>
            <a:r>
              <a:rPr lang="en-US" sz="2400" dirty="0" smtClean="0"/>
              <a:t>.”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4a</a:t>
            </a:r>
            <a:r>
              <a:rPr lang="en-US" sz="2400" dirty="0" smtClean="0"/>
              <a:t>	X+(Y+Z) = (X+Y</a:t>
            </a:r>
            <a:r>
              <a:rPr lang="en-US" sz="2400" dirty="0"/>
              <a:t>)+</a:t>
            </a:r>
            <a:r>
              <a:rPr lang="en-US" sz="2400" dirty="0" smtClean="0"/>
              <a:t>Z = X+Y+Z</a:t>
            </a: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4b</a:t>
            </a:r>
            <a:r>
              <a:rPr lang="en-US" sz="2400" dirty="0" smtClean="0"/>
              <a:t>	X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(Y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Z) = (X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Y)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Z </a:t>
            </a:r>
            <a:r>
              <a:rPr lang="en-US" sz="2400" dirty="0"/>
              <a:t>= </a:t>
            </a:r>
            <a:r>
              <a:rPr lang="en-US" sz="2400" dirty="0" smtClean="0"/>
              <a:t>X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Y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Z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635240" cy="1450757"/>
          </a:xfrm>
        </p:spPr>
        <p:txBody>
          <a:bodyPr/>
          <a:lstStyle/>
          <a:p>
            <a:pPr eaLnBrk="1" hangingPunct="1"/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Boolean</a:t>
            </a:r>
            <a:r>
              <a:rPr lang="en-US" sz="5400" dirty="0" smtClean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Lanjutan</a:t>
            </a:r>
            <a:r>
              <a:rPr lang="en-US" sz="3200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 err="1" smtClean="0"/>
              <a:t>Distributif</a:t>
            </a:r>
            <a:endParaRPr lang="en-US" sz="24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“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pendistribusian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.”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 smtClean="0"/>
              <a:t>	</a:t>
            </a:r>
            <a:r>
              <a:rPr lang="id-ID" sz="2400" dirty="0" smtClean="0"/>
              <a:t>5</a:t>
            </a:r>
            <a:r>
              <a:rPr lang="en-US" sz="2400" dirty="0" smtClean="0"/>
              <a:t>a	X (Y</a:t>
            </a:r>
            <a:r>
              <a:rPr lang="en-US" sz="2400" dirty="0" smtClean="0">
                <a:sym typeface="Symbol"/>
              </a:rPr>
              <a:t> + </a:t>
            </a:r>
            <a:r>
              <a:rPr lang="en-US" sz="2400" dirty="0" smtClean="0"/>
              <a:t>Z) = X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Y +</a:t>
            </a:r>
            <a:r>
              <a:rPr lang="en-US" sz="2400" dirty="0" smtClean="0">
                <a:sym typeface="Symbol"/>
              </a:rPr>
              <a:t> X∙</a:t>
            </a:r>
            <a:r>
              <a:rPr lang="en-US" sz="2400" dirty="0" smtClean="0"/>
              <a:t>Z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</a:t>
            </a:r>
            <a:r>
              <a:rPr lang="id-ID" sz="2400" dirty="0" smtClean="0"/>
              <a:t>5</a:t>
            </a:r>
            <a:r>
              <a:rPr lang="en-US" sz="2400" dirty="0" smtClean="0"/>
              <a:t>b</a:t>
            </a:r>
            <a:r>
              <a:rPr lang="en-US" sz="2400" dirty="0"/>
              <a:t>	</a:t>
            </a:r>
            <a:r>
              <a:rPr lang="en-US" sz="2400" dirty="0" smtClean="0"/>
              <a:t>(W + X) </a:t>
            </a:r>
            <a:r>
              <a:rPr lang="en-US" sz="2400" dirty="0" smtClean="0">
                <a:sym typeface="Symbol"/>
              </a:rPr>
              <a:t>∙ (</a:t>
            </a:r>
            <a:r>
              <a:rPr lang="en-US" sz="2400" dirty="0" smtClean="0"/>
              <a:t>Y + Z) = W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Y + X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Y + W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Z + X</a:t>
            </a:r>
            <a:r>
              <a:rPr lang="en-US" sz="2400" dirty="0" smtClean="0">
                <a:sym typeface="Symbol"/>
              </a:rPr>
              <a:t>∙</a:t>
            </a:r>
            <a:r>
              <a:rPr lang="en-US" sz="2400" dirty="0" smtClean="0"/>
              <a:t>Z</a:t>
            </a: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635240" cy="1450757"/>
          </a:xfrm>
        </p:spPr>
        <p:txBody>
          <a:bodyPr/>
          <a:lstStyle/>
          <a:p>
            <a:pPr eaLnBrk="1" hangingPunct="1"/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Boolean</a:t>
            </a:r>
            <a:r>
              <a:rPr lang="en-US" sz="5400" dirty="0" smtClean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Lanjutan</a:t>
            </a:r>
            <a:r>
              <a:rPr lang="en-US" sz="3200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74320" indent="-274320" eaLnBrk="1" fontAlgn="auto" hangingPunct="1">
                  <a:spcAft>
                    <a:spcPts val="0"/>
                  </a:spcAft>
                  <a:buClr>
                    <a:schemeClr val="accent3"/>
                  </a:buClr>
                  <a:buFont typeface="Wingdings 2"/>
                  <a:buChar char=""/>
                  <a:defRPr/>
                </a:pPr>
                <a:r>
                  <a:rPr lang="en-US" sz="2400" b="1" dirty="0" smtClean="0"/>
                  <a:t>Absorpsi</a:t>
                </a:r>
              </a:p>
              <a:p>
                <a:pPr marL="274320" indent="-274320" eaLnBrk="1" fontAlgn="auto" hangingPunct="1">
                  <a:spcAft>
                    <a:spcPts val="0"/>
                  </a:spcAft>
                  <a:buClr>
                    <a:schemeClr val="accent3"/>
                  </a:buClr>
                  <a:buFont typeface="Wingdings 2" panose="05020102010507070707" pitchFamily="18" charset="2"/>
                  <a:buNone/>
                  <a:defRPr/>
                </a:pPr>
                <a:r>
                  <a:rPr lang="en-US" sz="2400" dirty="0" smtClean="0"/>
                  <a:t>	“</a:t>
                </a:r>
                <a:r>
                  <a:rPr lang="en-US" sz="2400" dirty="0" err="1" smtClean="0"/>
                  <a:t>menyatakan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penghilangan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variabel</a:t>
                </a:r>
                <a:r>
                  <a:rPr lang="en-US" sz="2400" dirty="0" smtClean="0"/>
                  <a:t> yang </a:t>
                </a:r>
                <a:r>
                  <a:rPr lang="en-US" sz="2400" dirty="0" err="1" smtClean="0"/>
                  <a:t>berlebihan</a:t>
                </a:r>
                <a:r>
                  <a:rPr lang="en-US" sz="2400" dirty="0" smtClean="0"/>
                  <a:t>.”</a:t>
                </a:r>
              </a:p>
              <a:p>
                <a:pPr>
                  <a:spcAft>
                    <a:spcPts val="0"/>
                  </a:spcAft>
                  <a:buClr>
                    <a:schemeClr val="accent3"/>
                  </a:buClr>
                  <a:defRPr/>
                </a:pPr>
                <a:r>
                  <a:rPr lang="en-US" sz="2400" dirty="0" err="1" smtClean="0"/>
                  <a:t>Teorema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tidak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mudah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dihafal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jadi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harus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dibuktikan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untuk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membantu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pemahaman</a:t>
                </a:r>
                <a:r>
                  <a:rPr lang="en-US" sz="2400" dirty="0" smtClean="0"/>
                  <a:t>.</a:t>
                </a:r>
              </a:p>
              <a:p>
                <a:pPr marL="274320" indent="-274320" eaLnBrk="1" fontAlgn="auto" hangingPunct="1">
                  <a:spcAft>
                    <a:spcPts val="0"/>
                  </a:spcAft>
                  <a:buClr>
                    <a:schemeClr val="accent3"/>
                  </a:buClr>
                  <a:buFont typeface="Wingdings 2" panose="05020102010507070707" pitchFamily="18" charset="2"/>
                  <a:buNone/>
                  <a:defRPr/>
                </a:pPr>
                <a:endParaRPr lang="en-US" sz="2400" dirty="0" smtClean="0"/>
              </a:p>
              <a:p>
                <a:pPr marL="274320" indent="-274320">
                  <a:spcAft>
                    <a:spcPts val="0"/>
                  </a:spcAft>
                  <a:buClr>
                    <a:schemeClr val="accent3"/>
                  </a:buClr>
                  <a:buNone/>
                  <a:defRPr/>
                </a:pPr>
                <a:r>
                  <a:rPr lang="en-US" sz="2400" dirty="0" smtClean="0"/>
                  <a:t>	</a:t>
                </a:r>
                <a:r>
                  <a:rPr lang="id-ID" sz="2400" dirty="0" smtClean="0"/>
                  <a:t>6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  </a:t>
                </a:r>
                <a:r>
                  <a:rPr lang="id-ID" sz="2400" dirty="0" smtClean="0">
                    <a:latin typeface="Cambria" panose="02040503050406030204" pitchFamily="18" charset="0"/>
                  </a:rPr>
                  <a:t>	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X </a:t>
                </a:r>
                <a:r>
                  <a:rPr lang="en-US" sz="2400" dirty="0">
                    <a:latin typeface="Cambria" panose="02040503050406030204" pitchFamily="18" charset="0"/>
                    <a:sym typeface="Symbol"/>
                  </a:rPr>
                  <a:t>+ </a:t>
                </a:r>
                <a:r>
                  <a:rPr lang="en-US" sz="2400" dirty="0">
                    <a:latin typeface="Cambria" panose="02040503050406030204" pitchFamily="18" charset="0"/>
                  </a:rPr>
                  <a:t>(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X</a:t>
                </a:r>
                <a:r>
                  <a:rPr lang="en-US" sz="2400" dirty="0" smtClean="0">
                    <a:latin typeface="Cambria" panose="02040503050406030204" pitchFamily="18" charset="0"/>
                    <a:sym typeface="Symbol"/>
                  </a:rPr>
                  <a:t>∙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Y</a:t>
                </a:r>
                <a:r>
                  <a:rPr lang="en-US" sz="2400" dirty="0">
                    <a:latin typeface="Cambria" panose="02040503050406030204" pitchFamily="18" charset="0"/>
                  </a:rPr>
                  <a:t>) = X</a:t>
                </a:r>
              </a:p>
              <a:p>
                <a:pPr marL="274320" indent="-274320" eaLnBrk="1" fontAlgn="auto" hangingPunct="1">
                  <a:spcAft>
                    <a:spcPts val="0"/>
                  </a:spcAft>
                  <a:buClr>
                    <a:schemeClr val="accent3"/>
                  </a:buClr>
                  <a:buFont typeface="Wingdings 2" panose="05020102010507070707" pitchFamily="18" charset="2"/>
                  <a:buNone/>
                  <a:defRPr/>
                </a:pPr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 marL="274320" indent="-274320">
                  <a:spcAft>
                    <a:spcPts val="0"/>
                  </a:spcAft>
                  <a:buClr>
                    <a:schemeClr val="accent3"/>
                  </a:buClr>
                  <a:buNone/>
                  <a:defRPr/>
                </a:pPr>
                <a:r>
                  <a:rPr lang="en-US" sz="2400" dirty="0">
                    <a:latin typeface="Cambria" panose="02040503050406030204" pitchFamily="18" charset="0"/>
                  </a:rPr>
                  <a:t>	</a:t>
                </a:r>
                <a:r>
                  <a:rPr lang="id-ID" sz="2400" dirty="0" smtClean="0">
                    <a:latin typeface="Cambria" panose="02040503050406030204" pitchFamily="18" charset="0"/>
                  </a:rPr>
                  <a:t>7a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id-ID" sz="2400" dirty="0" smtClean="0">
                    <a:latin typeface="Cambria" panose="02040503050406030204" pitchFamily="18" charset="0"/>
                  </a:rPr>
                  <a:t>	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X </a:t>
                </a:r>
                <a:r>
                  <a:rPr lang="en-US" sz="2400" dirty="0">
                    <a:latin typeface="Cambria" panose="02040503050406030204" pitchFamily="18" charset="0"/>
                    <a:sym typeface="Symbol"/>
                  </a:rPr>
                  <a:t>+ </a:t>
                </a:r>
                <a:r>
                  <a:rPr lang="en-US" sz="2400" dirty="0"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Cambria" panose="02040503050406030204" pitchFamily="18" charset="0"/>
                    <a:sym typeface="Symbol"/>
                  </a:rPr>
                  <a:t>∙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Y</a:t>
                </a:r>
                <a:r>
                  <a:rPr lang="en-US" sz="2400" dirty="0">
                    <a:latin typeface="Cambria" panose="02040503050406030204" pitchFamily="18" charset="0"/>
                  </a:rPr>
                  <a:t>) = X + Y </a:t>
                </a:r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 marL="274320" indent="-274320" eaLnBrk="1" fontAlgn="auto" hangingPunct="1">
                  <a:spcAft>
                    <a:spcPts val="0"/>
                  </a:spcAft>
                  <a:buClr>
                    <a:schemeClr val="accent3"/>
                  </a:buClr>
                  <a:buFont typeface="Wingdings 2" panose="05020102010507070707" pitchFamily="18" charset="2"/>
                  <a:buNone/>
                  <a:defRPr/>
                </a:pPr>
                <a:endParaRPr lang="en-US" sz="2400" dirty="0">
                  <a:latin typeface="Cambria" panose="02040503050406030204" pitchFamily="18" charset="0"/>
                </a:endParaRPr>
              </a:p>
              <a:p>
                <a:pPr marL="274320" indent="-274320">
                  <a:spcAft>
                    <a:spcPts val="0"/>
                  </a:spcAft>
                  <a:buClr>
                    <a:schemeClr val="accent3"/>
                  </a:buClr>
                  <a:buNone/>
                  <a:defRPr/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	</a:t>
                </a:r>
                <a:r>
                  <a:rPr lang="id-ID" sz="2400" dirty="0" smtClean="0">
                    <a:latin typeface="Cambria" panose="02040503050406030204" pitchFamily="18" charset="0"/>
                  </a:rPr>
                  <a:t>7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b</a:t>
                </a:r>
                <a:r>
                  <a:rPr lang="en-US" sz="2400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>
                    <a:latin typeface="Cambria" panose="02040503050406030204" pitchFamily="18" charset="0"/>
                    <a:sym typeface="Symbol"/>
                  </a:rPr>
                  <a:t>+ </a:t>
                </a:r>
                <a:r>
                  <a:rPr lang="en-US" sz="2400" dirty="0">
                    <a:latin typeface="Cambria" panose="02040503050406030204" pitchFamily="18" charset="0"/>
                  </a:rPr>
                  <a:t>(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X</a:t>
                </a:r>
                <a:r>
                  <a:rPr lang="en-US" sz="2400" dirty="0" smtClean="0">
                    <a:latin typeface="Cambria" panose="02040503050406030204" pitchFamily="18" charset="0"/>
                    <a:sym typeface="Symbol"/>
                  </a:rPr>
                  <a:t>∙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Y</a:t>
                </a:r>
                <a:r>
                  <a:rPr lang="en-US" sz="2400" dirty="0">
                    <a:latin typeface="Cambria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+ Y</a:t>
                </a:r>
              </a:p>
              <a:p>
                <a:pPr marL="274320" indent="-274320">
                  <a:spcAft>
                    <a:spcPts val="0"/>
                  </a:spcAft>
                  <a:buClr>
                    <a:schemeClr val="accent3"/>
                  </a:buClr>
                  <a:buNone/>
                  <a:defRPr/>
                </a:pPr>
                <a:endParaRPr lang="en-US" sz="2400" dirty="0"/>
              </a:p>
              <a:p>
                <a:pPr marL="274320" indent="-274320" eaLnBrk="1" fontAlgn="auto" hangingPunct="1">
                  <a:spcAft>
                    <a:spcPts val="0"/>
                  </a:spcAft>
                  <a:buClr>
                    <a:schemeClr val="accent3"/>
                  </a:buClr>
                  <a:buFont typeface="Wingdings 2" panose="05020102010507070707" pitchFamily="18" charset="2"/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39" t="-2424" b="-227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Pembuktian</a:t>
            </a:r>
            <a:r>
              <a:rPr lang="en-US" dirty="0" smtClean="0"/>
              <a:t> </a:t>
            </a:r>
            <a:r>
              <a:rPr lang="en-US" dirty="0" err="1" smtClean="0"/>
              <a:t>teorema</a:t>
            </a:r>
            <a:r>
              <a:rPr lang="en-US" dirty="0" smtClean="0"/>
              <a:t> </a:t>
            </a:r>
            <a:r>
              <a:rPr lang="id-ID" dirty="0"/>
              <a:t>6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/>
          <a:stretch/>
        </p:blipFill>
        <p:spPr>
          <a:xfrm>
            <a:off x="1905000" y="2828534"/>
            <a:ext cx="1752600" cy="952633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62304"/>
            <a:ext cx="1667108" cy="122889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828534"/>
            <a:ext cx="1648055" cy="125747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609935"/>
            <a:ext cx="1648055" cy="1181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2311127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0; y = 0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2311127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1; y = 0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4044897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0; y = 1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409569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1; y = 1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4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Pembuktian</a:t>
            </a:r>
            <a:r>
              <a:rPr lang="en-US" dirty="0" smtClean="0"/>
              <a:t> </a:t>
            </a:r>
            <a:r>
              <a:rPr lang="en-US" dirty="0" err="1" smtClean="0"/>
              <a:t>teorema</a:t>
            </a:r>
            <a:r>
              <a:rPr lang="en-US" dirty="0" smtClean="0"/>
              <a:t> </a:t>
            </a:r>
            <a:r>
              <a:rPr lang="id-ID" dirty="0" smtClean="0"/>
              <a:t>6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/>
          <a:stretch/>
        </p:blipFill>
        <p:spPr>
          <a:xfrm>
            <a:off x="990600" y="2676134"/>
            <a:ext cx="1752600" cy="952633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09904"/>
            <a:ext cx="1667108" cy="122889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45" y="2676134"/>
            <a:ext cx="1648055" cy="125747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45" y="4457535"/>
            <a:ext cx="1648055" cy="1181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2158727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0; y = 0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6345" y="2158727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1; y = 0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3892497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0; y = 1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6345" y="394329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1; y = 1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638800" y="1828800"/>
            <a:ext cx="0" cy="4038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53"/>
          <a:stretch/>
        </p:blipFill>
        <p:spPr>
          <a:xfrm>
            <a:off x="5780315" y="3209765"/>
            <a:ext cx="2296885" cy="9335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91201" y="2136787"/>
            <a:ext cx="320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lain: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&amp; 2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8714" y="3428712"/>
            <a:ext cx="772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[T6]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[T2]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15872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Sederhanakanlah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Boolean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034" y="362067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133600" y="3429000"/>
            <a:ext cx="4495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34" y="2799202"/>
            <a:ext cx="2076740" cy="362001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059949"/>
            <a:ext cx="2000529" cy="381053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480163"/>
            <a:ext cx="1324160" cy="6477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25143" y="399117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2486" y="45475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38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15872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ederhanakanlah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Boolean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034" y="362067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324100" y="3429000"/>
            <a:ext cx="4495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20" y="2693286"/>
            <a:ext cx="3307680" cy="50571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0" y="4069168"/>
            <a:ext cx="4143953" cy="35247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0" y="4517487"/>
            <a:ext cx="5344271" cy="3048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0" y="4917992"/>
            <a:ext cx="2286319" cy="30484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0" y="5307960"/>
            <a:ext cx="866896" cy="2667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24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Aljabar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Boolean.</a:t>
            </a:r>
          </a:p>
          <a:p>
            <a:r>
              <a:rPr lang="en-US" sz="2400" dirty="0" err="1" smtClean="0"/>
              <a:t>Gerbang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grafis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Boolean.</a:t>
            </a:r>
          </a:p>
          <a:p>
            <a:r>
              <a:rPr lang="en-US" sz="2400" dirty="0"/>
              <a:t>VHDL (Very High Speed Integrated Circuit </a:t>
            </a:r>
            <a:r>
              <a:rPr lang="en-US" sz="2400" dirty="0" smtClean="0"/>
              <a:t>Hardware Description </a:t>
            </a:r>
            <a:r>
              <a:rPr lang="en-US" sz="2400" dirty="0"/>
              <a:t>Language)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tekstual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Boolean.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2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635240" cy="1450757"/>
          </a:xfrm>
        </p:spPr>
        <p:txBody>
          <a:bodyPr/>
          <a:lstStyle/>
          <a:p>
            <a:pPr eaLnBrk="1" hangingPunct="1"/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Boolean</a:t>
            </a:r>
            <a:r>
              <a:rPr lang="en-US" sz="5400" dirty="0" smtClean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Lanjutan</a:t>
            </a:r>
            <a:r>
              <a:rPr lang="en-US" sz="3200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274320" indent="-274320" eaLnBrk="1" fontAlgn="auto" hangingPunct="1">
                  <a:spcAft>
                    <a:spcPts val="0"/>
                  </a:spcAft>
                  <a:buClr>
                    <a:schemeClr val="accent3"/>
                  </a:buClr>
                  <a:buFont typeface="Wingdings 2"/>
                  <a:buChar char=""/>
                  <a:defRPr/>
                </a:pPr>
                <a:r>
                  <a:rPr lang="en-US" sz="2400" b="1" dirty="0" err="1" smtClean="0"/>
                  <a:t>DeMorgan</a:t>
                </a:r>
                <a:endParaRPr lang="en-US" sz="2400" b="1" dirty="0" smtClean="0"/>
              </a:p>
              <a:p>
                <a:pPr marL="274320" indent="-274320">
                  <a:spcAft>
                    <a:spcPts val="0"/>
                  </a:spcAft>
                  <a:buClr>
                    <a:schemeClr val="accent3"/>
                  </a:buClr>
                  <a:buNone/>
                  <a:defRPr/>
                </a:pPr>
                <a:r>
                  <a:rPr lang="en-US" sz="2400" dirty="0" smtClean="0"/>
                  <a:t>	</a:t>
                </a:r>
                <a:r>
                  <a:rPr lang="id-ID" sz="2400" dirty="0"/>
                  <a:t>Teorema ini memungkinkan kita untuk mengubah ekspresi </a:t>
                </a:r>
                <a:r>
                  <a:rPr lang="en-US" sz="2400" dirty="0" err="1" smtClean="0"/>
                  <a:t>satu</a:t>
                </a:r>
                <a:r>
                  <a:rPr lang="en-US" sz="2400" dirty="0" smtClean="0"/>
                  <a:t> </a:t>
                </a:r>
                <a:r>
                  <a:rPr lang="id-ID" sz="2400" dirty="0" smtClean="0"/>
                  <a:t>inversi </a:t>
                </a:r>
                <a:r>
                  <a:rPr lang="en-US" sz="2400" dirty="0" err="1" smtClean="0"/>
                  <a:t>dengan</a:t>
                </a:r>
                <a:r>
                  <a:rPr lang="en-US" sz="2400" dirty="0" smtClean="0"/>
                  <a:t> </a:t>
                </a:r>
                <a:r>
                  <a:rPr lang="id-ID" sz="2400" dirty="0" smtClean="0"/>
                  <a:t>dua </a:t>
                </a:r>
                <a:r>
                  <a:rPr lang="id-ID" sz="2400" dirty="0"/>
                  <a:t>atau lebih variabel </a:t>
                </a:r>
                <a:r>
                  <a:rPr lang="en-US" sz="2400" dirty="0" err="1" smtClean="0"/>
                  <a:t>ke</a:t>
                </a:r>
                <a:r>
                  <a:rPr lang="en-US" sz="2400" dirty="0" smtClean="0"/>
                  <a:t> </a:t>
                </a:r>
                <a:r>
                  <a:rPr lang="id-ID" sz="2400" dirty="0" smtClean="0"/>
                  <a:t>dalam </a:t>
                </a:r>
                <a:r>
                  <a:rPr lang="id-ID" sz="2400" dirty="0"/>
                  <a:t>ekspresi </a:t>
                </a:r>
                <a:r>
                  <a:rPr lang="id-ID" sz="2400" dirty="0" smtClean="0"/>
                  <a:t>inversi </a:t>
                </a:r>
                <a:r>
                  <a:rPr lang="id-ID" sz="2400" dirty="0"/>
                  <a:t>bar atas variabel tunggal saja. </a:t>
                </a:r>
                <a:endParaRPr lang="en-US" sz="2400" dirty="0" smtClean="0"/>
              </a:p>
              <a:p>
                <a:pPr marL="274320" indent="-274320">
                  <a:spcAft>
                    <a:spcPts val="0"/>
                  </a:spcAft>
                  <a:buClr>
                    <a:schemeClr val="accent3"/>
                  </a:buClr>
                  <a:buNone/>
                  <a:defRPr/>
                </a:pPr>
                <a:endParaRPr lang="en-US" sz="2400" dirty="0"/>
              </a:p>
              <a:p>
                <a:pPr marL="274320" indent="-274320">
                  <a:spcAft>
                    <a:spcPts val="0"/>
                  </a:spcAft>
                  <a:buClr>
                    <a:schemeClr val="accent3"/>
                  </a:buClr>
                  <a:buNone/>
                  <a:defRPr/>
                </a:pPr>
                <a:r>
                  <a:rPr lang="en-US" sz="2400" dirty="0" smtClean="0"/>
                  <a:t>	</a:t>
                </a:r>
                <a:r>
                  <a:rPr lang="id-ID" sz="2400" dirty="0" smtClean="0"/>
                  <a:t>8a</a:t>
                </a:r>
                <a:r>
                  <a:rPr lang="en-US" sz="2400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>
                    <a:latin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sym typeface="Symbol"/>
                  </a:rPr>
                  <a:t> </a:t>
                </a:r>
                <a:r>
                  <a:rPr lang="en-US" sz="2400" dirty="0" smtClean="0">
                    <a:latin typeface="Cambria" panose="02040503050406030204" pitchFamily="18" charset="0"/>
                    <a:sym typeface="Symbol"/>
                  </a:rPr>
                  <a:t>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sym typeface="Symbol"/>
                  </a:rPr>
                  <a:t> </a:t>
                </a:r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 marL="274320" indent="-274320" eaLnBrk="1" fontAlgn="auto" hangingPunct="1">
                  <a:spcAft>
                    <a:spcPts val="0"/>
                  </a:spcAft>
                  <a:buClr>
                    <a:schemeClr val="accent3"/>
                  </a:buClr>
                  <a:buFont typeface="Wingdings 2" panose="05020102010507070707" pitchFamily="18" charset="2"/>
                  <a:buNone/>
                  <a:defRPr/>
                </a:pPr>
                <a:endParaRPr lang="en-US" sz="2400" dirty="0">
                  <a:latin typeface="Cambria" panose="02040503050406030204" pitchFamily="18" charset="0"/>
                </a:endParaRPr>
              </a:p>
              <a:p>
                <a:pPr marL="274320" indent="-274320">
                  <a:spcAft>
                    <a:spcPts val="0"/>
                  </a:spcAft>
                  <a:buClr>
                    <a:schemeClr val="accent3"/>
                  </a:buClr>
                  <a:buNone/>
                  <a:defRPr/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	</a:t>
                </a:r>
                <a:r>
                  <a:rPr lang="id-ID" sz="2400" dirty="0" smtClean="0">
                    <a:latin typeface="Cambria" panose="02040503050406030204" pitchFamily="18" charset="0"/>
                  </a:rPr>
                  <a:t>8b</a:t>
                </a:r>
                <a:r>
                  <a:rPr lang="en-US" sz="2400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" panose="02040503050406030204" pitchFamily="18" charset="0"/>
                            <a:sym typeface="Symbol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" panose="020405030504060302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sym typeface="Symbol"/>
                  </a:rPr>
                  <a:t> </a:t>
                </a:r>
                <a:endParaRPr lang="en-US" sz="2400" dirty="0">
                  <a:latin typeface="Cambria" panose="02040503050406030204" pitchFamily="18" charset="0"/>
                </a:endParaRPr>
              </a:p>
              <a:p>
                <a:pPr marL="274320" indent="-274320">
                  <a:spcAft>
                    <a:spcPts val="0"/>
                  </a:spcAft>
                  <a:buClr>
                    <a:schemeClr val="accent3"/>
                  </a:buClr>
                  <a:buNone/>
                  <a:defRPr/>
                </a:pPr>
                <a:endParaRPr lang="en-US" sz="2400" dirty="0"/>
              </a:p>
              <a:p>
                <a:pPr marL="274320" indent="-274320" eaLnBrk="1" fontAlgn="auto" hangingPunct="1">
                  <a:spcAft>
                    <a:spcPts val="0"/>
                  </a:spcAft>
                  <a:buClr>
                    <a:schemeClr val="accent3"/>
                  </a:buClr>
                  <a:buFont typeface="Wingdings 2" panose="05020102010507070707" pitchFamily="18" charset="2"/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939" t="-1818" r="-137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300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15872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Sederhanakanlah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Boolean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034" y="362067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133600" y="3429000"/>
            <a:ext cx="4495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17" y="2828611"/>
            <a:ext cx="1514686" cy="35247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87" y="4116078"/>
            <a:ext cx="2610214" cy="38105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87" y="4611946"/>
            <a:ext cx="2781688" cy="35247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87" y="5120640"/>
            <a:ext cx="3038899" cy="3143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15872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ederhanakanlah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Boolean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034" y="362067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324100" y="3429000"/>
            <a:ext cx="4495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66" y="2860246"/>
            <a:ext cx="2724530" cy="390580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20989"/>
            <a:ext cx="2838846" cy="381053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602243"/>
            <a:ext cx="2867425" cy="77163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373876"/>
            <a:ext cx="1857634" cy="3238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30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Dualitas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Teorema</a:t>
            </a:r>
            <a:r>
              <a:rPr lang="en-US" sz="2800" dirty="0" smtClean="0"/>
              <a:t> </a:t>
            </a:r>
            <a:r>
              <a:rPr lang="en-US" sz="2800" dirty="0" err="1" smtClean="0"/>
              <a:t>dualitas</a:t>
            </a:r>
            <a:r>
              <a:rPr lang="en-US" sz="2800" dirty="0" smtClean="0"/>
              <a:t> -&gt;</a:t>
            </a:r>
            <a:r>
              <a:rPr lang="en-US" sz="2800" dirty="0" err="1" smtClean="0"/>
              <a:t>persamaan</a:t>
            </a:r>
            <a:r>
              <a:rPr lang="en-US" sz="2800" dirty="0" smtClean="0"/>
              <a:t> lain yang </a:t>
            </a:r>
            <a:r>
              <a:rPr lang="en-US" sz="2800" dirty="0" err="1" smtClean="0"/>
              <a:t>diperoleh</a:t>
            </a:r>
            <a:r>
              <a:rPr lang="en-US" sz="2800" dirty="0" smtClean="0"/>
              <a:t> dg </a:t>
            </a:r>
            <a:r>
              <a:rPr lang="en-US" sz="2800" dirty="0" err="1" smtClean="0"/>
              <a:t>cara</a:t>
            </a:r>
            <a:r>
              <a:rPr lang="en-US" sz="2800" dirty="0" smtClean="0"/>
              <a:t> : </a:t>
            </a:r>
          </a:p>
          <a:p>
            <a:pPr lvl="1"/>
            <a:r>
              <a:rPr lang="nb-NO" sz="2400" dirty="0" smtClean="0"/>
              <a:t>mengganti setiap tanda OR dengan tanda AND</a:t>
            </a:r>
            <a:endParaRPr lang="en-US" sz="2400" dirty="0" smtClean="0"/>
          </a:p>
          <a:p>
            <a:pPr lvl="1"/>
            <a:r>
              <a:rPr lang="nb-NO" sz="2400" dirty="0" smtClean="0"/>
              <a:t>mengganti setiap tanda AND dengan tanda OR</a:t>
            </a:r>
            <a:endParaRPr lang="en-US" sz="2400" dirty="0" smtClean="0"/>
          </a:p>
          <a:p>
            <a:pPr lvl="1"/>
            <a:r>
              <a:rPr lang="en-US" sz="2400" dirty="0" err="1" smtClean="0"/>
              <a:t>mengganti</a:t>
            </a:r>
            <a:r>
              <a:rPr lang="en-US" sz="2400" dirty="0" smtClean="0"/>
              <a:t> 0 </a:t>
            </a:r>
            <a:r>
              <a:rPr lang="en-US" sz="2400" dirty="0" err="1" smtClean="0"/>
              <a:t>dan</a:t>
            </a:r>
            <a:r>
              <a:rPr lang="en-US" sz="2400" dirty="0" smtClean="0"/>
              <a:t> 1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kebalikannya</a:t>
            </a: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Ekspresi Boolean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Ada dua bentuk ekspresi Boolean: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sz="3200" dirty="0" smtClean="0">
                <a:solidFill>
                  <a:srgbClr val="FF0000"/>
                </a:solidFill>
              </a:rPr>
              <a:t>Sum of Product (SOP)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sz="3200" dirty="0" smtClean="0">
                <a:solidFill>
                  <a:srgbClr val="FF0000"/>
                </a:solidFill>
              </a:rPr>
              <a:t>Product of Sum (POS)</a:t>
            </a:r>
          </a:p>
          <a:p>
            <a:pPr>
              <a:buFont typeface="Wingdings" panose="05000000000000000000" pitchFamily="2" charset="2"/>
              <a:buChar char="ü"/>
            </a:pPr>
            <a:endParaRPr lang="id-ID" sz="3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SOP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SOP: terdiri dari dua atau lebih AND term (product) yang diORkan.</a:t>
            </a:r>
          </a:p>
          <a:p>
            <a:r>
              <a:rPr lang="id-ID" dirty="0" smtClean="0"/>
              <a:t>Setiap AND term disebut </a:t>
            </a:r>
            <a:r>
              <a:rPr lang="id-ID" dirty="0" smtClean="0">
                <a:solidFill>
                  <a:srgbClr val="FF0000"/>
                </a:solidFill>
              </a:rPr>
              <a:t>minterm</a:t>
            </a:r>
            <a:r>
              <a:rPr lang="id-ID" dirty="0" smtClean="0">
                <a:solidFill>
                  <a:schemeClr val="tx1"/>
                </a:solidFill>
              </a:rPr>
              <a:t>.</a:t>
            </a:r>
          </a:p>
          <a:p>
            <a:r>
              <a:rPr lang="id-ID" dirty="0" smtClean="0"/>
              <a:t>Setiap </a:t>
            </a:r>
            <a:r>
              <a:rPr lang="id-ID" dirty="0" smtClean="0">
                <a:solidFill>
                  <a:srgbClr val="FF0000"/>
                </a:solidFill>
              </a:rPr>
              <a:t>minterm</a:t>
            </a:r>
            <a:r>
              <a:rPr lang="id-ID" dirty="0" smtClean="0"/>
              <a:t> diperoleh dari fungsi output yang berlogika ‘1’.</a:t>
            </a:r>
          </a:p>
          <a:p>
            <a:r>
              <a:rPr lang="id-ID" dirty="0" smtClean="0"/>
              <a:t>Cara menuliskan: jika variabel berlogika ‘1’ dituliskan variabelnya, jika variabel berlogika ‘0’ maka variabelnya dituliskan dengan tanda bar diatas variabel (komplemen)</a:t>
            </a:r>
          </a:p>
          <a:p>
            <a:endParaRPr lang="id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05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SOP &amp; POS 3 </a:t>
            </a:r>
            <a:r>
              <a:rPr lang="en-US" dirty="0" err="1" smtClean="0"/>
              <a:t>Variabel</a:t>
            </a:r>
            <a:endParaRPr lang="en-US" dirty="0" smtClean="0"/>
          </a:p>
        </p:txBody>
      </p:sp>
      <p:pic>
        <p:nvPicPr>
          <p:cNvPr id="24579" name="Content Placeholder 24" descr="sop pos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7724775" cy="32766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01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SOP:</a:t>
            </a:r>
          </a:p>
        </p:txBody>
      </p:sp>
      <p:pic>
        <p:nvPicPr>
          <p:cNvPr id="25603" name="Content Placeholder 3" descr="contoh SOP.gi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354" y="1752600"/>
            <a:ext cx="6192921" cy="304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4800600"/>
                <a:ext cx="5106911" cy="1453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/>
                        </a:rPr>
                        <m:t>𝑌</m:t>
                      </m:r>
                      <m:r>
                        <a:rPr lang="id-ID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d-ID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/>
                        </a:rPr>
                        <m:t>𝑌</m:t>
                      </m:r>
                      <m:r>
                        <a:rPr lang="id-ID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2000" i="1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id-ID" sz="2000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id-ID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id-ID" sz="2000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id-ID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id-ID" sz="20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d-ID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/>
                        </a:rPr>
                        <m:t>𝑌</m:t>
                      </m:r>
                      <m:r>
                        <a:rPr lang="id-ID" sz="2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id-ID" sz="200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id-ID" sz="20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id-ID" sz="20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id-ID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d-ID" sz="20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id-ID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id-ID" sz="2000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i="1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id-ID" sz="2000" b="0" i="1" smtClean="0">
                          <a:latin typeface="Cambria Math"/>
                        </a:rPr>
                        <m:t>+</m:t>
                      </m:r>
                      <m:r>
                        <a:rPr lang="id-ID" sz="2000" b="0" i="1" smtClean="0">
                          <a:latin typeface="Cambria Math"/>
                        </a:rPr>
                        <m:t>𝐴</m:t>
                      </m:r>
                      <m:r>
                        <a:rPr lang="id-ID" sz="2000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id-ID" sz="20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id-ID" sz="2000" i="1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id-ID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d-ID" sz="20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id-ID" sz="20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id-ID" sz="20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id-ID" sz="2000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i="1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00600"/>
                <a:ext cx="5106911" cy="1453924"/>
              </a:xfrm>
              <a:prstGeom prst="rect">
                <a:avLst/>
              </a:prstGeom>
              <a:blipFill rotWithShape="1">
                <a:blip r:embed="rId5"/>
                <a:stretch>
                  <a:fillRect r="-346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47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POS :</a:t>
            </a:r>
          </a:p>
        </p:txBody>
      </p:sp>
      <p:pic>
        <p:nvPicPr>
          <p:cNvPr id="27651" name="Content Placeholder 3" descr="contoh POS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752600"/>
            <a:ext cx="6477000" cy="31591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4953000"/>
                <a:ext cx="6599627" cy="1453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/>
                        </a:rPr>
                        <m:t>𝑌</m:t>
                      </m:r>
                      <m:r>
                        <a:rPr lang="id-ID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sz="20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d-ID" sz="20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d-ID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/>
                        </a:rPr>
                        <m:t>𝑌</m:t>
                      </m:r>
                      <m:r>
                        <a:rPr lang="id-ID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sz="2000" b="0" i="1" smtClean="0">
                              <a:latin typeface="Cambria Math"/>
                            </a:rPr>
                            <m:t>𝑀</m:t>
                          </m:r>
                          <m:d>
                            <m:d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b="0" i="1" smtClean="0">
                                  <a:latin typeface="Cambria Math"/>
                                </a:rPr>
                                <m:t>0,2,3,7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d-ID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000" b="0" i="1" smtClean="0">
                          <a:latin typeface="Cambria Math"/>
                        </a:rPr>
                        <m:t>𝑌</m:t>
                      </m:r>
                      <m:r>
                        <a:rPr lang="id-ID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d-ID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id-ID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d-ID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id-ID" sz="20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id-ID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/>
                            </a:rPr>
                            <m:t>𝐴</m:t>
                          </m:r>
                          <m:r>
                            <a:rPr lang="id-ID" sz="20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id-ID" sz="2000" i="1">
                              <a:latin typeface="Cambria Math"/>
                            </a:rPr>
                            <m:t>+</m:t>
                          </m:r>
                          <m:r>
                            <a:rPr lang="id-ID" sz="20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id-ID" sz="20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/>
                            </a:rPr>
                            <m:t>𝐴</m:t>
                          </m:r>
                          <m:r>
                            <a:rPr lang="id-ID" sz="20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id-ID" sz="20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id-ID" sz="20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id-ID" sz="20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id-ID" sz="20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953000"/>
                <a:ext cx="6599627" cy="1453924"/>
              </a:xfrm>
              <a:prstGeom prst="rect">
                <a:avLst/>
              </a:prstGeom>
              <a:blipFill rotWithShape="1">
                <a:blip r:embed="rId4"/>
                <a:stretch>
                  <a:fillRect r="-83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457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MEMBANGUN RANGKAIAN LOGIKA DARI EKSPRESI BOOLEAN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Contoh</a:t>
            </a:r>
            <a:r>
              <a:rPr lang="es-ES_tradnl" dirty="0" smtClean="0"/>
              <a:t> </a:t>
            </a:r>
            <a:r>
              <a:rPr lang="es-ES_tradnl" dirty="0" err="1" smtClean="0"/>
              <a:t>ekspresi</a:t>
            </a:r>
            <a:r>
              <a:rPr lang="es-ES_tradnl" dirty="0" smtClean="0"/>
              <a:t> </a:t>
            </a:r>
            <a:r>
              <a:rPr lang="es-ES_tradnl" dirty="0" err="1" smtClean="0"/>
              <a:t>Boolean</a:t>
            </a:r>
            <a:r>
              <a:rPr lang="es-ES_tradnl" dirty="0" smtClean="0"/>
              <a:t>: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_tradnl" dirty="0" smtClean="0"/>
              <a:t>	A + B + C = Y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s-ES_tradnl" dirty="0" smtClean="0"/>
              <a:t>	(</a:t>
            </a:r>
            <a:r>
              <a:rPr lang="es-ES_tradnl" dirty="0" err="1" smtClean="0"/>
              <a:t>dibaca</a:t>
            </a:r>
            <a:r>
              <a:rPr lang="es-ES_tradnl" dirty="0" smtClean="0"/>
              <a:t> “</a:t>
            </a:r>
            <a:r>
              <a:rPr lang="es-ES_tradnl" i="1" dirty="0" smtClean="0"/>
              <a:t>Y </a:t>
            </a:r>
            <a:r>
              <a:rPr lang="es-ES_tradnl" i="1" dirty="0" err="1" smtClean="0"/>
              <a:t>adalah</a:t>
            </a:r>
            <a:r>
              <a:rPr lang="es-ES_tradnl" i="1" dirty="0" smtClean="0"/>
              <a:t> </a:t>
            </a:r>
            <a:r>
              <a:rPr lang="es-ES_tradnl" i="1" dirty="0" err="1" smtClean="0"/>
              <a:t>hasil</a:t>
            </a:r>
            <a:r>
              <a:rPr lang="es-ES_tradnl" i="1" dirty="0" smtClean="0"/>
              <a:t> </a:t>
            </a:r>
            <a:r>
              <a:rPr lang="es-ES_tradnl" i="1" dirty="0" err="1" smtClean="0"/>
              <a:t>dari</a:t>
            </a:r>
            <a:r>
              <a:rPr lang="es-ES_tradnl" i="1" dirty="0" smtClean="0"/>
              <a:t> A OR B OR C</a:t>
            </a:r>
            <a:r>
              <a:rPr lang="es-ES_tradnl" dirty="0" smtClean="0"/>
              <a:t>”).</a:t>
            </a:r>
          </a:p>
          <a:p>
            <a:r>
              <a:rPr lang="es-ES_tradnl" dirty="0" err="1" smtClean="0"/>
              <a:t>rangkaian</a:t>
            </a:r>
            <a:r>
              <a:rPr lang="es-ES_tradnl" dirty="0" smtClean="0"/>
              <a:t> </a:t>
            </a:r>
            <a:r>
              <a:rPr lang="es-ES_tradnl" dirty="0" err="1" smtClean="0"/>
              <a:t>logikanya</a:t>
            </a:r>
            <a:r>
              <a:rPr lang="es-ES_tradnl" dirty="0" smtClean="0"/>
              <a:t>:</a:t>
            </a:r>
          </a:p>
          <a:p>
            <a:endParaRPr lang="en-US" dirty="0" smtClean="0"/>
          </a:p>
        </p:txBody>
      </p:sp>
      <p:pic>
        <p:nvPicPr>
          <p:cNvPr id="16388" name="Picture 5" descr="O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38600"/>
            <a:ext cx="1971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62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Boolean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0"/>
                  </a:spcAft>
                  <a:buClr>
                    <a:schemeClr val="accent3"/>
                  </a:buClr>
                  <a:buNone/>
                  <a:defRPr/>
                </a:pPr>
                <a:r>
                  <a:rPr lang="en-US" sz="2400" dirty="0" smtClean="0"/>
                  <a:t>C</a:t>
                </a:r>
                <a:r>
                  <a:rPr lang="id-ID" sz="2400" dirty="0" smtClean="0"/>
                  <a:t>ara </a:t>
                </a:r>
                <a:r>
                  <a:rPr lang="id-ID" sz="2400" dirty="0"/>
                  <a:t>paling sederhana untuk menggambarkan aljabar Boolean adalah </a:t>
                </a:r>
                <a:r>
                  <a:rPr lang="en-US" sz="2400" dirty="0" err="1" smtClean="0"/>
                  <a:t>dengan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menggunakan</a:t>
                </a:r>
                <a:r>
                  <a:rPr lang="en-US" sz="2400" dirty="0" smtClean="0"/>
                  <a:t> </a:t>
                </a:r>
                <a:r>
                  <a:rPr lang="id-ID" sz="2400" dirty="0" smtClean="0"/>
                  <a:t>operator </a:t>
                </a:r>
                <a:r>
                  <a:rPr lang="id-ID" sz="2400" dirty="0"/>
                  <a:t>biner </a:t>
                </a:r>
                <a:r>
                  <a:rPr lang="id-ID" sz="2400" dirty="0" smtClean="0"/>
                  <a:t>(“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</m:oMath>
                </a14:m>
                <a:r>
                  <a:rPr lang="id-ID" sz="2400" dirty="0" smtClean="0"/>
                  <a:t>", “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id-ID" sz="2400" dirty="0" smtClean="0"/>
                  <a:t>", </a:t>
                </a:r>
                <a:r>
                  <a:rPr lang="en-US" sz="2400" dirty="0" smtClean="0"/>
                  <a:t>d</a:t>
                </a:r>
                <a:r>
                  <a:rPr lang="id-ID" sz="2400" dirty="0" smtClean="0"/>
                  <a:t>an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d-ID" sz="2400" dirty="0" smtClean="0"/>
                  <a:t>")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pada</a:t>
                </a:r>
                <a:r>
                  <a:rPr lang="en-US" sz="2400" dirty="0" smtClean="0"/>
                  <a:t> </a:t>
                </a:r>
                <a:r>
                  <a:rPr lang="id-ID" sz="2400" dirty="0" smtClean="0"/>
                  <a:t>variabel </a:t>
                </a:r>
                <a:r>
                  <a:rPr lang="id-ID" sz="2400" dirty="0"/>
                  <a:t>(atau sinyal) </a:t>
                </a:r>
                <a:r>
                  <a:rPr lang="id-ID" sz="2400" dirty="0" smtClean="0"/>
                  <a:t>seperti pada </a:t>
                </a:r>
                <a:r>
                  <a:rPr lang="en-US" sz="2400" dirty="0" err="1" smtClean="0"/>
                  <a:t>tabel</a:t>
                </a:r>
                <a:r>
                  <a:rPr lang="en-US" sz="2400" dirty="0" smtClean="0"/>
                  <a:t> di </a:t>
                </a:r>
                <a:r>
                  <a:rPr lang="en-US" sz="2400" dirty="0" err="1" smtClean="0"/>
                  <a:t>bawah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ini</a:t>
                </a:r>
                <a:r>
                  <a:rPr lang="id-ID" sz="2400" dirty="0" smtClean="0"/>
                  <a:t>.</a:t>
                </a:r>
                <a:endParaRPr lang="en-US" sz="2400" dirty="0" smtClean="0"/>
              </a:p>
              <a:p>
                <a:pPr marL="274320" indent="-274320" eaLnBrk="1" fontAlgn="auto" hangingPunct="1">
                  <a:spcAft>
                    <a:spcPts val="0"/>
                  </a:spcAft>
                  <a:buClr>
                    <a:schemeClr val="accent3"/>
                  </a:buClr>
                  <a:buFont typeface="Wingdings 2" panose="05020102010507070707" pitchFamily="18" charset="2"/>
                  <a:buNone/>
                  <a:defRPr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262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 Clippi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0" y="3352800"/>
            <a:ext cx="6349894" cy="2514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2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438"/>
          </a:xfrm>
        </p:spPr>
        <p:txBody>
          <a:bodyPr/>
          <a:lstStyle/>
          <a:p>
            <a:r>
              <a:rPr lang="en-US" smtClean="0"/>
              <a:t>Contoh lain :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7414" name="Object 7"/>
          <p:cNvGraphicFramePr>
            <a:graphicFrameLocks noChangeAspect="1"/>
          </p:cNvGraphicFramePr>
          <p:nvPr/>
        </p:nvGraphicFramePr>
        <p:xfrm>
          <a:off x="1905000" y="2870200"/>
          <a:ext cx="5105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1193800" imgH="190500" progId="Equation.DSMT4">
                  <p:embed/>
                </p:oleObj>
              </mc:Choice>
              <mc:Fallback>
                <p:oleObj name="Equation" r:id="rId4" imgW="1193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70200"/>
                        <a:ext cx="51054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477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438"/>
          </a:xfrm>
        </p:spPr>
        <p:txBody>
          <a:bodyPr/>
          <a:lstStyle/>
          <a:p>
            <a:r>
              <a:rPr lang="nb-NO" smtClean="0"/>
              <a:t>Langkah pertama :</a:t>
            </a:r>
          </a:p>
          <a:p>
            <a:endParaRPr lang="en-US" smtClean="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1905000" y="5257800"/>
          <a:ext cx="5105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193800" imgH="190500" progId="Equation.DSMT4">
                  <p:embed/>
                </p:oleObj>
              </mc:Choice>
              <mc:Fallback>
                <p:oleObj name="Equation" r:id="rId4" imgW="1193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51054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9" name="Picture 8" descr="co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24200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536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438"/>
          </a:xfrm>
        </p:spPr>
        <p:txBody>
          <a:bodyPr/>
          <a:lstStyle/>
          <a:p>
            <a:r>
              <a:rPr lang="en-US" smtClean="0"/>
              <a:t>Langkah kedua :</a:t>
            </a:r>
          </a:p>
          <a:p>
            <a:endParaRPr lang="en-US" smtClean="0"/>
          </a:p>
          <a:p>
            <a:endParaRPr lang="en-US" smtClean="0"/>
          </a:p>
          <a:p>
            <a:endParaRPr lang="nb-NO" smtClean="0"/>
          </a:p>
          <a:p>
            <a:endParaRPr lang="en-US" smtClean="0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9462" name="Object 9"/>
          <p:cNvGraphicFramePr>
            <a:graphicFrameLocks noChangeAspect="1"/>
          </p:cNvGraphicFramePr>
          <p:nvPr/>
        </p:nvGraphicFramePr>
        <p:xfrm>
          <a:off x="1905000" y="5257800"/>
          <a:ext cx="5105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1193800" imgH="190500" progId="Equation.DSMT4">
                  <p:embed/>
                </p:oleObj>
              </mc:Choice>
              <mc:Fallback>
                <p:oleObj name="Equation" r:id="rId4" imgW="1193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51054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3" name="Picture 7" descr="langkah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449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924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438"/>
          </a:xfrm>
        </p:spPr>
        <p:txBody>
          <a:bodyPr/>
          <a:lstStyle/>
          <a:p>
            <a:r>
              <a:rPr lang="nb-NO" smtClean="0"/>
              <a:t>Langkah ketiga :</a:t>
            </a:r>
          </a:p>
          <a:p>
            <a:endParaRPr lang="en-US" smtClean="0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0486" name="Picture 8" descr="langkah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441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7" name="Object 2"/>
          <p:cNvGraphicFramePr>
            <a:graphicFrameLocks noChangeAspect="1"/>
          </p:cNvGraphicFramePr>
          <p:nvPr/>
        </p:nvGraphicFramePr>
        <p:xfrm>
          <a:off x="1905000" y="5257800"/>
          <a:ext cx="5105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1193800" imgH="190500" progId="Equation.DSMT4">
                  <p:embed/>
                </p:oleObj>
              </mc:Choice>
              <mc:Fallback>
                <p:oleObj name="Equation" r:id="rId5" imgW="1193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51054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225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438"/>
          </a:xfrm>
        </p:spPr>
        <p:txBody>
          <a:bodyPr/>
          <a:lstStyle/>
          <a:p>
            <a:r>
              <a:rPr lang="nb-NO" smtClean="0"/>
              <a:t>Langkah keempat (terakhir):</a:t>
            </a:r>
          </a:p>
          <a:p>
            <a:endParaRPr lang="en-US" smtClean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1510" name="Object 8"/>
          <p:cNvGraphicFramePr>
            <a:graphicFrameLocks noChangeAspect="1"/>
          </p:cNvGraphicFramePr>
          <p:nvPr/>
        </p:nvGraphicFramePr>
        <p:xfrm>
          <a:off x="1905000" y="5257800"/>
          <a:ext cx="5105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1193800" imgH="190500" progId="Equation.DSMT4">
                  <p:embed/>
                </p:oleObj>
              </mc:Choice>
              <mc:Fallback>
                <p:oleObj name="Equation" r:id="rId4" imgW="1193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51054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1" name="Picture 6" descr="langkah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449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960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Penyederhanaan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Ada beberapa cara penyederhanaan rangkaian logika, diantaranya: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d-ID" sz="2800" dirty="0"/>
              <a:t> </a:t>
            </a:r>
            <a:r>
              <a:rPr lang="id-ID" sz="2800" dirty="0" smtClean="0"/>
              <a:t>menggunakan teorema Boolean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d-ID" sz="2800" dirty="0"/>
              <a:t> </a:t>
            </a:r>
            <a:r>
              <a:rPr lang="id-ID" sz="2800" dirty="0" smtClean="0"/>
              <a:t>menggunakan Peta Karnaugh</a:t>
            </a:r>
            <a:endParaRPr lang="id-ID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537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Penyederhanaan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d-ID" sz="2800" dirty="0" smtClean="0"/>
              <a:t> menggunakan teorema Boolean</a:t>
            </a:r>
          </a:p>
          <a:p>
            <a:pPr marL="0" indent="0">
              <a:buNone/>
            </a:pPr>
            <a:r>
              <a:rPr lang="id-ID" sz="2800" dirty="0"/>
              <a:t>	</a:t>
            </a:r>
            <a:r>
              <a:rPr lang="id-ID" sz="2800" dirty="0" smtClean="0"/>
              <a:t>Contoh:</a:t>
            </a:r>
          </a:p>
          <a:p>
            <a:pPr marL="0" indent="0">
              <a:buNone/>
            </a:pPr>
            <a:endParaRPr lang="id-ID" sz="2800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17753"/>
            <a:ext cx="5443219" cy="22527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3707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Penyederhanaan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id-ID" sz="2800" dirty="0" smtClean="0"/>
                  <a:t> menggunakan teorema Boolean</a:t>
                </a:r>
              </a:p>
              <a:p>
                <a:pPr marL="0" indent="0">
                  <a:buNone/>
                </a:pPr>
                <a:endParaRPr lang="id-ID" sz="1200" b="0" i="1" dirty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id-ID" sz="2800" b="0" i="1" smtClean="0">
                          <a:latin typeface="Cambria Math"/>
                        </a:rPr>
                        <m:t>𝐵𝐶</m:t>
                      </m:r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id-ID" sz="2800" b="0" i="1" dirty="0" smtClean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r>
                        <a:rPr lang="id-ID" sz="2800" b="0" i="1" smtClean="0">
                          <a:latin typeface="Cambria Math"/>
                        </a:rPr>
                        <m:t>𝐴𝐵𝐶</m:t>
                      </m:r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𝐵𝐵𝐶</m:t>
                      </m:r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id-ID" sz="2800" b="0" i="1" dirty="0" smtClean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r>
                        <a:rPr lang="id-ID" sz="2800" b="0" i="1" smtClean="0">
                          <a:latin typeface="Cambria Math"/>
                        </a:rPr>
                        <m:t>𝐴𝐵𝐶</m:t>
                      </m:r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𝐵𝐶</m:t>
                      </m:r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id-ID" sz="2800" b="0" i="1" dirty="0" smtClean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r>
                        <a:rPr lang="id-ID" sz="2800" i="1">
                          <a:latin typeface="Cambria Math"/>
                        </a:rPr>
                        <m:t>𝐵</m:t>
                      </m:r>
                      <m:r>
                        <a:rPr lang="id-ID" sz="28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id-ID" sz="2800" i="1" dirty="0" smtClean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r>
                        <a:rPr lang="id-ID" sz="2800" b="0" i="1" smtClean="0">
                          <a:latin typeface="Cambria Math"/>
                        </a:rPr>
                        <m:t>𝐵𝐶</m:t>
                      </m:r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∙1</m:t>
                      </m:r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id-ID" sz="2800" b="0" i="1" dirty="0" smtClean="0">
                  <a:latin typeface="Cambria Math"/>
                  <a:ea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r>
                        <a:rPr lang="id-ID" sz="2800" i="1">
                          <a:latin typeface="Cambria Math"/>
                        </a:rPr>
                        <m:t>𝐵𝐶</m:t>
                      </m:r>
                      <m:r>
                        <a:rPr lang="id-ID" sz="2800" i="1">
                          <a:latin typeface="Cambria Math"/>
                        </a:rPr>
                        <m:t>+</m:t>
                      </m:r>
                      <m:r>
                        <a:rPr lang="id-ID" sz="28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id-ID" sz="28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id-ID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2585" t="-242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67150" y="2590800"/>
            <a:ext cx="289105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teorema 5a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teorema 1c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teorema 5a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teorema 2b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teorema 1b </a:t>
            </a:r>
            <a:endParaRPr lang="id-ID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id-ID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3968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Penyederhanaan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/>
              <a:t>	</a:t>
            </a:r>
            <a:endParaRPr lang="id-ID" sz="2800" dirty="0" smtClean="0"/>
          </a:p>
          <a:p>
            <a:pPr marL="0" indent="0">
              <a:buNone/>
            </a:pPr>
            <a:endParaRPr lang="id-ID" sz="2800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4894180" cy="2025555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441181"/>
            <a:ext cx="3244959" cy="1182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76515" y="5016549"/>
                <a:ext cx="1416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76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𝑋</m:t>
                      </m:r>
                      <m:r>
                        <a:rPr lang="id-ID" i="1" smtClean="0">
                          <a:latin typeface="Cambria Math"/>
                        </a:rPr>
                        <m:t>=</m:t>
                      </m:r>
                      <m:r>
                        <a:rPr lang="id-ID" i="1" smtClean="0">
                          <a:latin typeface="Cambria Math"/>
                        </a:rPr>
                        <m:t>𝐵𝐶</m:t>
                      </m:r>
                      <m:r>
                        <a:rPr lang="id-ID" i="1" smtClean="0">
                          <a:latin typeface="Cambria Math"/>
                        </a:rPr>
                        <m:t>+</m:t>
                      </m:r>
                      <m:r>
                        <a:rPr lang="id-ID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id-ID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15" y="5016549"/>
                <a:ext cx="141615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67400" y="2634460"/>
                <a:ext cx="2195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76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𝑋</m:t>
                      </m:r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/>
                            </a:rPr>
                            <m:t>𝐴</m:t>
                          </m:r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id-ID" i="1">
                          <a:latin typeface="Cambria Math"/>
                        </a:rPr>
                        <m:t>𝐵𝐶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r>
                        <a:rPr lang="id-ID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id-ID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634460"/>
                <a:ext cx="219521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37384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Penyederhanaan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d-ID" sz="2800" dirty="0" smtClean="0"/>
              <a:t> menggunakan teorema Boolean</a:t>
            </a:r>
          </a:p>
          <a:p>
            <a:pPr marL="0" indent="0">
              <a:buNone/>
            </a:pPr>
            <a:r>
              <a:rPr lang="id-ID" sz="2800" dirty="0" smtClean="0"/>
              <a:t>	Contoh lain:</a:t>
            </a:r>
          </a:p>
          <a:p>
            <a:pPr marL="0" indent="0">
              <a:buNone/>
            </a:pPr>
            <a:endParaRPr lang="id-ID" sz="2800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0"/>
            <a:ext cx="5282970" cy="25528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11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Diagram Venn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Diagram </a:t>
            </a:r>
            <a:r>
              <a:rPr lang="en-US" sz="2400" dirty="0"/>
              <a:t>Venn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interpretasi</a:t>
            </a:r>
            <a:r>
              <a:rPr lang="en-US" sz="2400" dirty="0" smtClean="0"/>
              <a:t> </a:t>
            </a:r>
            <a:r>
              <a:rPr lang="en-US" sz="2400" dirty="0" err="1"/>
              <a:t>grafis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aljabar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" y="2819400"/>
            <a:ext cx="7230484" cy="2648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Penyederhanaan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id-ID" sz="2800" dirty="0" smtClean="0"/>
                  <a:t> menggunakan teorema Boolean</a:t>
                </a:r>
              </a:p>
              <a:p>
                <a:pPr marL="0" indent="0">
                  <a:buNone/>
                </a:pPr>
                <a:endParaRPr lang="id-ID" sz="1200" b="0" i="1" dirty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id-ID" sz="2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id-ID" sz="2800" b="0" i="1" dirty="0" smtClean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𝐴𝐵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𝐴𝐶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800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id-ID" sz="28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800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id-ID" sz="28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id-ID" sz="2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id-ID" sz="2800" b="0" i="1" dirty="0" smtClean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i="1">
                              <a:latin typeface="Cambria Math"/>
                            </a:rPr>
                            <m:t>𝐴𝐵</m:t>
                          </m:r>
                          <m:r>
                            <a:rPr lang="id-ID" sz="2800" i="1">
                              <a:latin typeface="Cambria Math"/>
                            </a:rPr>
                            <m:t>+</m:t>
                          </m:r>
                          <m:r>
                            <a:rPr lang="id-ID" sz="2800" i="1">
                              <a:latin typeface="Cambria Math"/>
                            </a:rPr>
                            <m:t>𝐴𝐶</m:t>
                          </m:r>
                          <m:r>
                            <a:rPr lang="id-ID" sz="28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800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id-ID" sz="28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id-ID" sz="28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id-ID" sz="2800" b="0" i="1" dirty="0" smtClean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r>
                        <a:rPr lang="id-ID" sz="2800" b="0" i="1" smtClean="0">
                          <a:latin typeface="Cambria Math"/>
                        </a:rPr>
                        <m:t>𝐴𝐵𝐵</m:t>
                      </m:r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𝐴𝐶𝐵</m:t>
                      </m:r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id-ID" sz="2800" b="0" i="1" smtClean="0">
                          <a:latin typeface="Cambria Math"/>
                        </a:rPr>
                        <m:t>𝐶𝐵</m:t>
                      </m:r>
                    </m:oMath>
                  </m:oMathPara>
                </a14:m>
                <a:endParaRPr lang="id-ID" sz="2800" b="0" i="1" dirty="0" smtClean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r>
                        <a:rPr lang="id-ID" sz="2800" i="1">
                          <a:latin typeface="Cambria Math"/>
                        </a:rPr>
                        <m:t>𝐴𝐵𝐵</m:t>
                      </m:r>
                      <m:r>
                        <a:rPr lang="id-ID" sz="2800" i="1">
                          <a:latin typeface="Cambria Math"/>
                        </a:rPr>
                        <m:t>+</m:t>
                      </m:r>
                      <m:r>
                        <a:rPr lang="id-ID" sz="2800" i="1">
                          <a:latin typeface="Cambria Math"/>
                        </a:rPr>
                        <m:t>𝐴𝐵𝐶</m:t>
                      </m:r>
                      <m:r>
                        <a:rPr lang="id-ID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id-ID" sz="2800" b="0" i="1" smtClean="0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id-ID" sz="2800" i="1" dirty="0" smtClean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r>
                        <a:rPr lang="id-ID" sz="2800" b="0" i="1" smtClean="0">
                          <a:latin typeface="Cambria Math"/>
                        </a:rPr>
                        <m:t>𝐴𝐵</m:t>
                      </m:r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𝐴𝐵𝐶</m:t>
                      </m:r>
                      <m:r>
                        <a:rPr lang="id-ID" sz="2800" b="0" i="1" smtClean="0">
                          <a:latin typeface="Cambria Math"/>
                        </a:rPr>
                        <m:t>+0∙</m:t>
                      </m:r>
                      <m:r>
                        <a:rPr lang="id-ID" sz="2800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id-ID" sz="2800" b="0" i="1" dirty="0" smtClean="0">
                  <a:latin typeface="Cambria Math"/>
                  <a:ea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r>
                        <a:rPr lang="id-ID" sz="2800" b="0" i="1" smtClean="0">
                          <a:latin typeface="Cambria Math"/>
                        </a:rPr>
                        <m:t>𝐴𝐵</m:t>
                      </m:r>
                      <m:r>
                        <a:rPr lang="id-ID" sz="2800" b="0" i="1" smtClean="0">
                          <a:latin typeface="Cambria Math"/>
                        </a:rPr>
                        <m:t>+</m:t>
                      </m:r>
                      <m:r>
                        <a:rPr lang="id-ID" sz="2800" b="0" i="1" smtClean="0">
                          <a:latin typeface="Cambria Math"/>
                        </a:rPr>
                        <m:t>𝐴𝐵𝐶</m:t>
                      </m:r>
                    </m:oMath>
                  </m:oMathPara>
                </a14:m>
                <a:endParaRPr lang="id-ID" sz="2800" b="0" i="1" dirty="0" smtClean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r>
                        <a:rPr lang="id-ID" sz="2800" b="0" i="1" smtClean="0">
                          <a:latin typeface="Cambria Math"/>
                        </a:rPr>
                        <m:t>𝐴𝐵</m:t>
                      </m:r>
                      <m:d>
                        <m:d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id-ID" sz="28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id-ID" sz="2800" b="0" i="1" dirty="0" smtClean="0">
                  <a:latin typeface="Cambria Math"/>
                </a:endParaRPr>
              </a:p>
              <a:p>
                <a:pPr marL="6318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/>
                        </a:rPr>
                        <m:t>𝑋</m:t>
                      </m:r>
                      <m:r>
                        <a:rPr lang="id-ID" sz="2800" b="0" i="1" smtClean="0">
                          <a:latin typeface="Cambria Math"/>
                        </a:rPr>
                        <m:t>=</m:t>
                      </m:r>
                      <m:r>
                        <a:rPr lang="id-ID" sz="2800" b="0" i="1" smtClean="0">
                          <a:latin typeface="Cambria Math"/>
                        </a:rPr>
                        <m:t>𝐴𝐵</m:t>
                      </m:r>
                    </m:oMath>
                  </m:oMathPara>
                </a14:m>
                <a:endParaRPr lang="id-ID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id-ID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2262" t="-287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67150" y="2438400"/>
            <a:ext cx="235765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teorema 5b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id-ID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eorema 1d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id-ID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eorema 5a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teorema 1d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teorema 1d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teorema 1d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id-ID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eorema 5a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teorema 2b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d-ID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id-ID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id-ID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89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Penyederhanaan</a:t>
            </a:r>
            <a:endParaRPr lang="id-ID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572000"/>
            <a:ext cx="2628899" cy="1143000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4648200" cy="2246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498526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Hasilnya:</a:t>
            </a:r>
            <a:endParaRPr lang="id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011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l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066800"/>
            <a:ext cx="1897735" cy="47951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8229600" cy="18288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9600" b="1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SELESAI</a:t>
            </a:r>
            <a:endParaRPr lang="en-US" sz="9600" b="1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Black box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output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/>
              <a:t>digital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rangkaian</a:t>
            </a:r>
            <a:r>
              <a:rPr lang="en-US" dirty="0"/>
              <a:t> digital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Boolean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smtClean="0"/>
              <a:t>Boolean).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black box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input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output </a:t>
            </a:r>
            <a:r>
              <a:rPr lang="en-US" i="1" dirty="0" smtClean="0"/>
              <a:t>F.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Boolean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10" y="3508978"/>
            <a:ext cx="3805493" cy="146819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075153"/>
            <a:ext cx="676369" cy="3048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5510229"/>
            <a:ext cx="676369" cy="228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5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black box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input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output </a:t>
            </a:r>
            <a:r>
              <a:rPr lang="en-US" i="1" dirty="0"/>
              <a:t>F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Boolean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i="1" dirty="0" smtClean="0"/>
              <a:t>(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ada</a:t>
            </a:r>
            <a:r>
              <a:rPr lang="en-US" i="1" dirty="0" smtClean="0"/>
              <a:t> </a:t>
            </a:r>
            <a:r>
              <a:rPr lang="en-US" i="1" dirty="0" err="1" smtClean="0"/>
              <a:t>kemungkinan</a:t>
            </a:r>
            <a:r>
              <a:rPr lang="en-US" i="1" dirty="0" smtClean="0"/>
              <a:t> </a:t>
            </a:r>
            <a:r>
              <a:rPr lang="en-US" i="1" dirty="0" err="1" smtClean="0"/>
              <a:t>fungsi</a:t>
            </a:r>
            <a:r>
              <a:rPr lang="en-US" i="1" dirty="0" smtClean="0"/>
              <a:t> </a:t>
            </a:r>
            <a:r>
              <a:rPr lang="en-US" i="1" dirty="0" err="1" smtClean="0"/>
              <a:t>lainnya</a:t>
            </a:r>
            <a:r>
              <a:rPr lang="en-US" i="1" dirty="0" smtClean="0"/>
              <a:t>)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38400"/>
            <a:ext cx="3985576" cy="217714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975194"/>
            <a:ext cx="847843" cy="23815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9" y="5312591"/>
            <a:ext cx="1143160" cy="228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70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asar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28800"/>
                <a:ext cx="7543801" cy="4023360"/>
              </a:xfrm>
            </p:spPr>
            <p:txBody>
              <a:bodyPr/>
              <a:lstStyle/>
              <a:p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Boolean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 smtClean="0"/>
                  <a:t>, </a:t>
                </a:r>
                <a:r>
                  <a:rPr lang="en-US" b="0" dirty="0" err="1" smtClean="0"/>
                  <a:t>dan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r>
                  <a:rPr lang="en-US" dirty="0" err="1"/>
                  <a:t>d</a:t>
                </a:r>
                <a:r>
                  <a:rPr lang="en-US" dirty="0" err="1" smtClean="0"/>
                  <a:t>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gambarkan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rangkaian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logikanya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sbb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28800"/>
                <a:ext cx="7543801" cy="4023360"/>
              </a:xfrm>
              <a:blipFill rotWithShape="0">
                <a:blip r:embed="rId3"/>
                <a:stretch>
                  <a:fillRect l="-808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68" y="2832314"/>
            <a:ext cx="2743583" cy="30198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7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28800"/>
                <a:ext cx="7543801" cy="4023360"/>
              </a:xfrm>
            </p:spPr>
            <p:txBody>
              <a:bodyPr/>
              <a:lstStyle/>
              <a:p>
                <a:r>
                  <a:rPr lang="en-US" dirty="0" smtClean="0"/>
                  <a:t>Tabel </a:t>
                </a:r>
                <a:r>
                  <a:rPr lang="en-US" dirty="0" err="1" smtClean="0"/>
                  <a:t>kebenaran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tabular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menyajikan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nilai-nilai</a:t>
                </a:r>
                <a:r>
                  <a:rPr lang="en-US" dirty="0" smtClean="0"/>
                  <a:t> True-False, 1-0 </a:t>
                </a:r>
                <a:r>
                  <a:rPr lang="en-US" dirty="0" err="1" smtClean="0"/>
                  <a:t>suatu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sinyal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baris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tabel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kebenaran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ditentukan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oleh</a:t>
                </a:r>
                <a:r>
                  <a:rPr lang="en-US" dirty="0" smtClean="0"/>
                  <a:t> 2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.</a:t>
                </a:r>
                <a:endParaRPr lang="en-US" baseline="30000" dirty="0" smtClean="0"/>
              </a:p>
              <a:p>
                <a:r>
                  <a:rPr lang="en-US" dirty="0" err="1" smtClean="0"/>
                  <a:t>Contoh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tabel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kebenaran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Boolean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 smtClean="0"/>
                  <a:t>, </a:t>
                </a:r>
                <a:r>
                  <a:rPr lang="en-US" b="0" dirty="0" err="1" smtClean="0"/>
                  <a:t>dan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sbb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28800"/>
                <a:ext cx="7543801" cy="4023360"/>
              </a:xfrm>
              <a:blipFill rotWithShape="0">
                <a:blip r:embed="rId3"/>
                <a:stretch>
                  <a:fillRect l="-2019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81400"/>
            <a:ext cx="5001323" cy="24863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43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Teorema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Boolean 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 smtClean="0"/>
          </a:p>
          <a:p>
            <a:pPr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err="1" smtClean="0"/>
              <a:t>Teorema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digital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mengekspresikannya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matematis</a:t>
            </a:r>
            <a:r>
              <a:rPr lang="en-US" sz="2400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7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BACKING_FORM_KEY" val="25561666-g:\sistem digital baru\sesi 4 aljabar boolean.pptx"/>
  <p:tag name="ARTICULATE_PRESENTER_VERSION" val="7"/>
  <p:tag name="ARTICULATE_SLIDE_COUNT" val="3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8"/>
  <p:tag name="ARTICULATE_USED_LAYOUT" val="2"/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9"/>
  <p:tag name="ARTICULATE_USED_LAYOUT" val="2"/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0"/>
  <p:tag name="ARTICULATE_USED_LAYOUT" val="2"/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7"/>
  <p:tag name="ARTICULATE_USED_LAYOUT" val="2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2"/>
  <p:tag name="ARTICULATE_USED_LAYOUT" val="2"/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2"/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6"/>
  <p:tag name="ARTICULATE_USED_LAYOUT" val="2"/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3c8dafe2-a24b-416d-be3f-5e13ffb415d1.emf"/>
  <p:tag name="ARTICULATE_CHARACTER_TYPE" val="illustrated"/>
  <p:tag name="ARTICULATE_CHARACTER_ID" val="Male 8"/>
  <p:tag name="ARTICULATE_CHARACTER_EXPRESSION" val="m8/m8_1_neutral_head_front_standing.wmf"/>
  <p:tag name="ARTICULATE_CHARACTER_POSE" val="m8/m8_22_suitcase_body_front_standing.wmf"/>
  <p:tag name="ARTICULATE_CHARACTER_FLIP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8041</TotalTime>
  <Words>687</Words>
  <Application>Microsoft Office PowerPoint</Application>
  <PresentationFormat>On-screen Show (4:3)</PresentationFormat>
  <Paragraphs>231</Paragraphs>
  <Slides>42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Wingdings 2</vt:lpstr>
      <vt:lpstr>Retrospect</vt:lpstr>
      <vt:lpstr>Equation</vt:lpstr>
      <vt:lpstr>MK SISTEM DIGITAL ALJABAR BOOLEAN</vt:lpstr>
      <vt:lpstr>Pendahuluan</vt:lpstr>
      <vt:lpstr>Dasar Aljabar Boolean</vt:lpstr>
      <vt:lpstr>Diagram Venn</vt:lpstr>
      <vt:lpstr>Black Box</vt:lpstr>
      <vt:lpstr>Black Box</vt:lpstr>
      <vt:lpstr>Simbol Logika Dasar</vt:lpstr>
      <vt:lpstr>Tabel Kebenaran</vt:lpstr>
      <vt:lpstr>Teorema aljabar Boolean </vt:lpstr>
      <vt:lpstr>Teorema aljabar Boolean  variabel tunggal pada Operasi AND</vt:lpstr>
      <vt:lpstr>Teorema aljabar Boolean  variabel tunggal pada Operasi OR</vt:lpstr>
      <vt:lpstr>Hukum Aljabar Boolean variabel banyak</vt:lpstr>
      <vt:lpstr>Hukum Aljabar Boolean (Lanjutan)</vt:lpstr>
      <vt:lpstr>Hukum Aljabar Boolean (Lanjutan)</vt:lpstr>
      <vt:lpstr>Hukum Aljabar Boolean (Lanjutan)</vt:lpstr>
      <vt:lpstr>Pembuktian teorema 6</vt:lpstr>
      <vt:lpstr>Pembuktian teorema 6</vt:lpstr>
      <vt:lpstr>Contoh 1:</vt:lpstr>
      <vt:lpstr>Contoh 2:</vt:lpstr>
      <vt:lpstr>Hukum Aljabar Boolean (Lanjutan)</vt:lpstr>
      <vt:lpstr>Contoh 1:</vt:lpstr>
      <vt:lpstr>Contoh 2:</vt:lpstr>
      <vt:lpstr>Dualitas</vt:lpstr>
      <vt:lpstr>Ekspresi Boolean</vt:lpstr>
      <vt:lpstr>SOP</vt:lpstr>
      <vt:lpstr>SOP &amp; POS 3 Variabel</vt:lpstr>
      <vt:lpstr>Contoh SOP:</vt:lpstr>
      <vt:lpstr>Contoh POS :</vt:lpstr>
      <vt:lpstr>MEMBANGUN RANGKAIAN LOGIKA DARI EKSPRESI BOOLEAN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 Penyederhanaan</vt:lpstr>
      <vt:lpstr>Cara Penyederhanaan</vt:lpstr>
      <vt:lpstr>Cara Penyederhanaan</vt:lpstr>
      <vt:lpstr>Cara Penyederhanaan</vt:lpstr>
      <vt:lpstr>Cara Penyederhanaan</vt:lpstr>
      <vt:lpstr>Cara Penyederhanaan</vt:lpstr>
      <vt:lpstr>Cara Penyederhanaan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MATAKULIAH RANGKAIAN DIGITAL PERTEMUAN II GERBANG LOGIKA</dc:title>
  <dc:creator>acer</dc:creator>
  <cp:lastModifiedBy>AFAMA</cp:lastModifiedBy>
  <cp:revision>129</cp:revision>
  <dcterms:created xsi:type="dcterms:W3CDTF">2007-12-13T15:19:51Z</dcterms:created>
  <dcterms:modified xsi:type="dcterms:W3CDTF">2016-11-21T01:46:49Z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E6DDD54A-65EA-4C1F-97D7-4AFB0F221CB1</vt:lpwstr>
  </property>
  <property fmtid="{D5CDD505-2E9C-101B-9397-08002B2CF9AE}" pid="3" name="ArticulatePath">
    <vt:lpwstr>sesi 4 aljabar boolean</vt:lpwstr>
  </property>
  <property fmtid="{D5CDD505-2E9C-101B-9397-08002B2CF9AE}" pid="4" name="ArticulateUseProject">
    <vt:lpwstr>1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G:\Sistem digital baru\sesi 4 aljabar boolean.ppta</vt:lpwstr>
  </property>
</Properties>
</file>